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83"/>
  </p:notesMasterIdLst>
  <p:sldIdLst>
    <p:sldId id="257" r:id="rId2"/>
    <p:sldId id="298" r:id="rId3"/>
    <p:sldId id="333" r:id="rId4"/>
    <p:sldId id="299" r:id="rId5"/>
    <p:sldId id="300" r:id="rId6"/>
    <p:sldId id="301" r:id="rId7"/>
    <p:sldId id="302" r:id="rId8"/>
    <p:sldId id="303" r:id="rId9"/>
    <p:sldId id="329" r:id="rId10"/>
    <p:sldId id="330" r:id="rId11"/>
    <p:sldId id="331" r:id="rId12"/>
    <p:sldId id="332" r:id="rId13"/>
    <p:sldId id="258" r:id="rId14"/>
    <p:sldId id="259" r:id="rId15"/>
    <p:sldId id="304" r:id="rId16"/>
    <p:sldId id="305" r:id="rId17"/>
    <p:sldId id="306" r:id="rId18"/>
    <p:sldId id="260" r:id="rId19"/>
    <p:sldId id="261" r:id="rId20"/>
    <p:sldId id="262" r:id="rId21"/>
    <p:sldId id="263" r:id="rId22"/>
    <p:sldId id="285" r:id="rId23"/>
    <p:sldId id="307" r:id="rId24"/>
    <p:sldId id="315" r:id="rId25"/>
    <p:sldId id="316" r:id="rId26"/>
    <p:sldId id="317" r:id="rId27"/>
    <p:sldId id="318" r:id="rId28"/>
    <p:sldId id="319" r:id="rId29"/>
    <p:sldId id="314" r:id="rId30"/>
    <p:sldId id="320" r:id="rId31"/>
    <p:sldId id="321" r:id="rId32"/>
    <p:sldId id="322" r:id="rId33"/>
    <p:sldId id="308" r:id="rId34"/>
    <p:sldId id="264" r:id="rId35"/>
    <p:sldId id="265" r:id="rId36"/>
    <p:sldId id="279" r:id="rId37"/>
    <p:sldId id="280" r:id="rId38"/>
    <p:sldId id="281" r:id="rId39"/>
    <p:sldId id="282" r:id="rId40"/>
    <p:sldId id="324" r:id="rId41"/>
    <p:sldId id="266" r:id="rId42"/>
    <p:sldId id="267" r:id="rId43"/>
    <p:sldId id="271" r:id="rId44"/>
    <p:sldId id="274" r:id="rId45"/>
    <p:sldId id="272" r:id="rId46"/>
    <p:sldId id="275" r:id="rId47"/>
    <p:sldId id="283" r:id="rId48"/>
    <p:sldId id="284" r:id="rId49"/>
    <p:sldId id="286" r:id="rId50"/>
    <p:sldId id="287" r:id="rId51"/>
    <p:sldId id="276" r:id="rId52"/>
    <p:sldId id="277" r:id="rId53"/>
    <p:sldId id="288" r:id="rId54"/>
    <p:sldId id="289" r:id="rId55"/>
    <p:sldId id="337" r:id="rId56"/>
    <p:sldId id="338" r:id="rId57"/>
    <p:sldId id="309" r:id="rId58"/>
    <p:sldId id="290" r:id="rId59"/>
    <p:sldId id="291" r:id="rId60"/>
    <p:sldId id="292" r:id="rId61"/>
    <p:sldId id="335" r:id="rId62"/>
    <p:sldId id="336" r:id="rId63"/>
    <p:sldId id="293" r:id="rId64"/>
    <p:sldId id="294" r:id="rId65"/>
    <p:sldId id="295" r:id="rId66"/>
    <p:sldId id="296" r:id="rId67"/>
    <p:sldId id="297" r:id="rId68"/>
    <p:sldId id="334" r:id="rId69"/>
    <p:sldId id="342" r:id="rId70"/>
    <p:sldId id="343" r:id="rId71"/>
    <p:sldId id="310" r:id="rId72"/>
    <p:sldId id="311" r:id="rId73"/>
    <p:sldId id="312" r:id="rId74"/>
    <p:sldId id="313" r:id="rId75"/>
    <p:sldId id="325" r:id="rId76"/>
    <p:sldId id="326" r:id="rId77"/>
    <p:sldId id="327" r:id="rId78"/>
    <p:sldId id="328" r:id="rId79"/>
    <p:sldId id="339" r:id="rId80"/>
    <p:sldId id="340" r:id="rId81"/>
    <p:sldId id="341"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522" y="60"/>
      </p:cViewPr>
      <p:guideLst>
        <p:guide orient="horz" pos="2160"/>
        <p:guide pos="3840"/>
      </p:guideLst>
    </p:cSldViewPr>
  </p:slideViewPr>
  <p:notesTextViewPr>
    <p:cViewPr>
      <p:scale>
        <a:sx n="1" d="1"/>
        <a:sy n="1" d="1"/>
      </p:scale>
      <p:origin x="0" y="0"/>
    </p:cViewPr>
  </p:notesTextViewPr>
  <p:sorterViewPr>
    <p:cViewPr>
      <p:scale>
        <a:sx n="100" d="100"/>
        <a:sy n="100" d="100"/>
      </p:scale>
      <p:origin x="0" y="-163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A2C5F-4CAC-4BC4-9DEA-91DEE6E05B04}" type="datetimeFigureOut">
              <a:rPr lang="en-US" smtClean="0"/>
              <a:t>7/2/2023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6F910-50E1-4F59-BDB1-D7FFEBA4393E}" type="slidenum">
              <a:rPr lang="en-US" smtClean="0"/>
              <a:t>‹#›</a:t>
            </a:fld>
            <a:endParaRPr lang="en-US"/>
          </a:p>
        </p:txBody>
      </p:sp>
    </p:spTree>
    <p:extLst>
      <p:ext uri="{BB962C8B-B14F-4D97-AF65-F5344CB8AC3E}">
        <p14:creationId xmlns:p14="http://schemas.microsoft.com/office/powerpoint/2010/main" val="361421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6F910-50E1-4F59-BDB1-D7FFEBA4393E}" type="slidenum">
              <a:rPr lang="en-US" smtClean="0"/>
              <a:t>1</a:t>
            </a:fld>
            <a:endParaRPr lang="en-US"/>
          </a:p>
        </p:txBody>
      </p:sp>
    </p:spTree>
    <p:extLst>
      <p:ext uri="{BB962C8B-B14F-4D97-AF65-F5344CB8AC3E}">
        <p14:creationId xmlns:p14="http://schemas.microsoft.com/office/powerpoint/2010/main" val="328881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E81568-CADC-408F-8748-9E86809E6EBC}"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163293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81568-CADC-408F-8748-9E86809E6EBC}"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231157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81568-CADC-408F-8748-9E86809E6EBC}"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D63285-C03A-4C77-AA94-8A200F7C35F7}"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1974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81568-CADC-408F-8748-9E86809E6EBC}"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302698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81568-CADC-408F-8748-9E86809E6EBC}"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D63285-C03A-4C77-AA94-8A200F7C35F7}"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2064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81568-CADC-408F-8748-9E86809E6EBC}"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2669580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81568-CADC-408F-8748-9E86809E6EBC}"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3166723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81568-CADC-408F-8748-9E86809E6EBC}"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242009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81568-CADC-408F-8748-9E86809E6EBC}"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188085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81568-CADC-408F-8748-9E86809E6EBC}"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63135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81568-CADC-408F-8748-9E86809E6EBC}" type="datetimeFigureOut">
              <a:rPr lang="en-IN" smtClean="0"/>
              <a:t>02-07-2023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133164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E81568-CADC-408F-8748-9E86809E6EBC}" type="datetimeFigureOut">
              <a:rPr lang="en-IN" smtClean="0"/>
              <a:t>02-07-2023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235509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E81568-CADC-408F-8748-9E86809E6EBC}" type="datetimeFigureOut">
              <a:rPr lang="en-IN" smtClean="0"/>
              <a:t>02-07-2023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81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81568-CADC-408F-8748-9E86809E6EBC}" type="datetimeFigureOut">
              <a:rPr lang="en-IN" smtClean="0"/>
              <a:t>02-07-2023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176345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E81568-CADC-408F-8748-9E86809E6EBC}" type="datetimeFigureOut">
              <a:rPr lang="en-IN" smtClean="0"/>
              <a:t>02-07-2023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18315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1E81568-CADC-408F-8748-9E86809E6EBC}" type="datetimeFigureOut">
              <a:rPr lang="en-IN" smtClean="0"/>
              <a:t>02-07-2023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D63285-C03A-4C77-AA94-8A200F7C35F7}" type="slidenum">
              <a:rPr lang="en-IN" smtClean="0"/>
              <a:t>‹#›</a:t>
            </a:fld>
            <a:endParaRPr lang="en-IN"/>
          </a:p>
        </p:txBody>
      </p:sp>
    </p:spTree>
    <p:extLst>
      <p:ext uri="{BB962C8B-B14F-4D97-AF65-F5344CB8AC3E}">
        <p14:creationId xmlns:p14="http://schemas.microsoft.com/office/powerpoint/2010/main" val="166564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E81568-CADC-408F-8748-9E86809E6EBC}" type="datetimeFigureOut">
              <a:rPr lang="en-IN" smtClean="0"/>
              <a:t>02-07-2023</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4D63285-C03A-4C77-AA94-8A200F7C35F7}" type="slidenum">
              <a:rPr lang="en-IN" smtClean="0"/>
              <a:t>‹#›</a:t>
            </a:fld>
            <a:endParaRPr lang="en-IN"/>
          </a:p>
        </p:txBody>
      </p:sp>
    </p:spTree>
    <p:extLst>
      <p:ext uri="{BB962C8B-B14F-4D97-AF65-F5344CB8AC3E}">
        <p14:creationId xmlns:p14="http://schemas.microsoft.com/office/powerpoint/2010/main" val="28248714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riharidc047@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2" y="128016"/>
            <a:ext cx="7550056" cy="1022201"/>
          </a:xfrm>
        </p:spPr>
        <p:txBody>
          <a:bodyPr>
            <a:normAutofit/>
          </a:bodyPr>
          <a:lstStyle/>
          <a:p>
            <a:r>
              <a:rPr lang="en-US" b="1" dirty="0">
                <a:solidFill>
                  <a:srgbClr val="FF0000"/>
                </a:solidFill>
                <a:latin typeface="Times New Roman" pitchFamily="18" charset="0"/>
                <a:cs typeface="Times New Roman" pitchFamily="18" charset="0"/>
              </a:rPr>
              <a:t>Differential Equations</a:t>
            </a:r>
            <a:endParaRPr lang="en-US" dirty="0"/>
          </a:p>
        </p:txBody>
      </p:sp>
      <p:sp>
        <p:nvSpPr>
          <p:cNvPr id="3" name="Content Placeholder 2"/>
          <p:cNvSpPr>
            <a:spLocks noGrp="1"/>
          </p:cNvSpPr>
          <p:nvPr>
            <p:ph idx="1"/>
          </p:nvPr>
        </p:nvSpPr>
        <p:spPr>
          <a:xfrm>
            <a:off x="-450461" y="3578192"/>
            <a:ext cx="11947358" cy="3068053"/>
          </a:xfrm>
        </p:spPr>
        <p:txBody>
          <a:bodyPr>
            <a:normAutofit fontScale="25000" lnSpcReduction="20000"/>
          </a:bodyPr>
          <a:lstStyle/>
          <a:p>
            <a:pPr marL="3200400" lvl="7" indent="0">
              <a:buNone/>
            </a:pPr>
            <a:r>
              <a:rPr lang="en-US" altLang="en-US" sz="15000" dirty="0" smtClean="0">
                <a:solidFill>
                  <a:srgbClr val="2D2F90"/>
                </a:solidFill>
                <a:latin typeface="Arial Rounded MT Bold" panose="020F0704030504030204" pitchFamily="34" charset="0"/>
                <a:ea typeface="Calibri" panose="020F0502020204030204" pitchFamily="34" charset="0"/>
                <a:cs typeface="Times New Roman" panose="02020603050405020304" pitchFamily="18" charset="0"/>
              </a:rPr>
              <a:t>SRI </a:t>
            </a:r>
            <a:r>
              <a:rPr lang="en-US" altLang="en-US" sz="15000" dirty="0">
                <a:solidFill>
                  <a:srgbClr val="2D2F90"/>
                </a:solidFill>
                <a:latin typeface="Arial Rounded MT Bold" panose="020F0704030504030204" pitchFamily="34" charset="0"/>
                <a:ea typeface="Calibri" panose="020F0502020204030204" pitchFamily="34" charset="0"/>
                <a:cs typeface="Times New Roman" panose="02020603050405020304" pitchFamily="18" charset="0"/>
              </a:rPr>
              <a:t>HARI DEGREE COLLEGE</a:t>
            </a:r>
            <a:endParaRPr lang="en-US" altLang="en-US" sz="15000" dirty="0"/>
          </a:p>
          <a:p>
            <a:pPr lvl="0"/>
            <a:r>
              <a:rPr lang="en-US" altLang="en-US" b="1" dirty="0">
                <a:solidFill>
                  <a:srgbClr val="03030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smtClean="0">
                <a:solidFill>
                  <a:srgbClr val="03030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800" b="1" dirty="0" smtClean="0">
                <a:solidFill>
                  <a:srgbClr val="030303"/>
                </a:solidFill>
                <a:latin typeface="Times New Roman" panose="02020603050405020304" pitchFamily="18" charset="0"/>
                <a:ea typeface="Calibri" panose="020F0502020204030204" pitchFamily="34" charset="0"/>
                <a:cs typeface="Times New Roman" panose="02020603050405020304" pitchFamily="18" charset="0"/>
              </a:rPr>
              <a:t>(Permanently Affiliated to Yogi </a:t>
            </a:r>
            <a:r>
              <a:rPr lang="en-US" altLang="en-US" sz="4800" b="1" dirty="0" err="1" smtClean="0">
                <a:solidFill>
                  <a:srgbClr val="030303"/>
                </a:solidFill>
                <a:latin typeface="Times New Roman" panose="02020603050405020304" pitchFamily="18" charset="0"/>
                <a:ea typeface="Calibri" panose="020F0502020204030204" pitchFamily="34" charset="0"/>
                <a:cs typeface="Times New Roman" panose="02020603050405020304" pitchFamily="18" charset="0"/>
              </a:rPr>
              <a:t>Vemana</a:t>
            </a:r>
            <a:r>
              <a:rPr lang="en-US" altLang="en-US" sz="4800" b="1" dirty="0" smtClean="0">
                <a:solidFill>
                  <a:srgbClr val="030303"/>
                </a:solidFill>
                <a:latin typeface="Times New Roman" panose="02020603050405020304" pitchFamily="18" charset="0"/>
                <a:ea typeface="Calibri" panose="020F0502020204030204" pitchFamily="34" charset="0"/>
                <a:cs typeface="Times New Roman" panose="02020603050405020304" pitchFamily="18" charset="0"/>
              </a:rPr>
              <a:t> University, Kadapa)</a:t>
            </a:r>
            <a:endParaRPr lang="en-US" altLang="en-US" sz="4800" dirty="0" smtClean="0"/>
          </a:p>
          <a:p>
            <a:pPr lvl="0"/>
            <a:r>
              <a:rPr lang="en-US" altLang="en-US" sz="4800" b="1" dirty="0" smtClean="0">
                <a:solidFill>
                  <a:srgbClr val="030303"/>
                </a:solidFill>
                <a:latin typeface="Times New Roman" panose="02020603050405020304" pitchFamily="18" charset="0"/>
                <a:ea typeface="Arial" panose="020B0604020202020204" pitchFamily="34" charset="0"/>
                <a:cs typeface="Times New Roman" panose="02020603050405020304" pitchFamily="18" charset="0"/>
              </a:rPr>
              <a:t>                                                                                                           Recognized by UGC New-Delhi under Section 2(f) &amp;12(8) </a:t>
            </a:r>
            <a:endParaRPr lang="en-US" altLang="en-US" sz="4800" dirty="0" smtClean="0"/>
          </a:p>
          <a:p>
            <a:pPr lvl="0"/>
            <a:r>
              <a:rPr lang="en-US" altLang="en-US" sz="4800" b="1" dirty="0" smtClean="0">
                <a:solidFill>
                  <a:srgbClr val="030303"/>
                </a:solidFill>
                <a:latin typeface="Times New Roman" panose="02020603050405020304" pitchFamily="18" charset="0"/>
                <a:ea typeface="Arial" panose="020B0604020202020204" pitchFamily="34" charset="0"/>
                <a:cs typeface="Times New Roman" panose="02020603050405020304" pitchFamily="18" charset="0"/>
              </a:rPr>
              <a:t>                                                                                                           An ISO 9001</a:t>
            </a:r>
            <a:r>
              <a:rPr lang="en-US" altLang="en-US" sz="4800" b="1" dirty="0" smtClean="0">
                <a:solidFill>
                  <a:srgbClr val="2F2F2F"/>
                </a:solidFill>
                <a:latin typeface="Times New Roman" panose="02020603050405020304" pitchFamily="18" charset="0"/>
                <a:ea typeface="Arial" panose="020B0604020202020204" pitchFamily="34" charset="0"/>
                <a:cs typeface="Times New Roman" panose="02020603050405020304" pitchFamily="18" charset="0"/>
              </a:rPr>
              <a:t>:</a:t>
            </a:r>
            <a:r>
              <a:rPr lang="en-US" altLang="en-US" sz="4800" b="1" dirty="0" smtClean="0">
                <a:solidFill>
                  <a:srgbClr val="030303"/>
                </a:solidFill>
                <a:latin typeface="Times New Roman" panose="02020603050405020304" pitchFamily="18" charset="0"/>
                <a:ea typeface="Arial" panose="020B0604020202020204" pitchFamily="34" charset="0"/>
                <a:cs typeface="Times New Roman" panose="02020603050405020304" pitchFamily="18" charset="0"/>
              </a:rPr>
              <a:t>2015Certified Institution</a:t>
            </a:r>
            <a:endParaRPr lang="en-US" altLang="en-US" sz="4800" dirty="0" smtClean="0"/>
          </a:p>
          <a:p>
            <a:pPr lvl="0"/>
            <a:r>
              <a:rPr lang="en-US" altLang="en-US" sz="4800" b="1" dirty="0" smtClean="0">
                <a:solidFill>
                  <a:srgbClr val="030303"/>
                </a:solidFill>
                <a:latin typeface="Times New Roman" panose="02020603050405020304" pitchFamily="18" charset="0"/>
                <a:ea typeface="Arial" panose="020B0604020202020204" pitchFamily="34" charset="0"/>
                <a:cs typeface="Times New Roman" panose="02020603050405020304" pitchFamily="18" charset="0"/>
              </a:rPr>
              <a:t>                                                                                                          #45/290-10</a:t>
            </a:r>
            <a:r>
              <a:rPr lang="en-US" altLang="en-US" sz="4800" b="1" dirty="0" smtClean="0">
                <a:solidFill>
                  <a:srgbClr val="2F2F2F"/>
                </a:solidFill>
                <a:latin typeface="Times New Roman" panose="02020603050405020304" pitchFamily="18" charset="0"/>
                <a:ea typeface="Arial" panose="020B0604020202020204" pitchFamily="34" charset="0"/>
                <a:cs typeface="Times New Roman" panose="02020603050405020304" pitchFamily="18" charset="0"/>
              </a:rPr>
              <a:t>,</a:t>
            </a:r>
            <a:r>
              <a:rPr lang="en-US" altLang="en-US" sz="4800" b="1" dirty="0" smtClean="0">
                <a:solidFill>
                  <a:srgbClr val="030303"/>
                </a:solidFill>
                <a:latin typeface="Times New Roman" panose="02020603050405020304" pitchFamily="18" charset="0"/>
                <a:ea typeface="Arial" panose="020B0604020202020204" pitchFamily="34" charset="0"/>
                <a:cs typeface="Times New Roman" panose="02020603050405020304" pitchFamily="18" charset="0"/>
              </a:rPr>
              <a:t>BalajiNagar,Kadapa</a:t>
            </a:r>
            <a:r>
              <a:rPr lang="en-US" altLang="en-US" sz="4800" b="1" dirty="0" smtClean="0">
                <a:solidFill>
                  <a:srgbClr val="2F2F2F"/>
                </a:solidFill>
                <a:latin typeface="Times New Roman" panose="02020603050405020304" pitchFamily="18" charset="0"/>
                <a:ea typeface="Arial" panose="020B0604020202020204" pitchFamily="34" charset="0"/>
                <a:cs typeface="Times New Roman" panose="02020603050405020304" pitchFamily="18" charset="0"/>
              </a:rPr>
              <a:t>,</a:t>
            </a:r>
            <a:r>
              <a:rPr lang="en-US" altLang="en-US" sz="4800" b="1" dirty="0" smtClean="0">
                <a:solidFill>
                  <a:srgbClr val="030303"/>
                </a:solidFill>
                <a:latin typeface="Times New Roman" panose="02020603050405020304" pitchFamily="18" charset="0"/>
                <a:ea typeface="Arial" panose="020B0604020202020204" pitchFamily="34" charset="0"/>
                <a:cs typeface="Times New Roman" panose="02020603050405020304" pitchFamily="18" charset="0"/>
              </a:rPr>
              <a:t>A.P</a:t>
            </a:r>
            <a:r>
              <a:rPr lang="en-US" altLang="en-US" sz="4800" b="1" dirty="0" smtClean="0">
                <a:solidFill>
                  <a:srgbClr val="2F2F2F"/>
                </a:solidFill>
                <a:latin typeface="Times New Roman" panose="02020603050405020304" pitchFamily="18" charset="0"/>
                <a:ea typeface="Arial" panose="020B0604020202020204" pitchFamily="34" charset="0"/>
                <a:cs typeface="Times New Roman" panose="02020603050405020304" pitchFamily="18" charset="0"/>
              </a:rPr>
              <a:t>.,</a:t>
            </a:r>
            <a:r>
              <a:rPr lang="en-US" altLang="en-US" sz="4800" b="1" dirty="0" smtClean="0">
                <a:solidFill>
                  <a:srgbClr val="030303"/>
                </a:solidFill>
                <a:latin typeface="Times New Roman" panose="02020603050405020304" pitchFamily="18" charset="0"/>
                <a:ea typeface="Arial" panose="020B0604020202020204" pitchFamily="34" charset="0"/>
                <a:cs typeface="Times New Roman" panose="02020603050405020304" pitchFamily="18" charset="0"/>
              </a:rPr>
              <a:t>INDIA-516003</a:t>
            </a:r>
            <a:endParaRPr lang="en-US" altLang="en-US" sz="4800" dirty="0" smtClean="0"/>
          </a:p>
          <a:p>
            <a:pPr lvl="0"/>
            <a:r>
              <a:rPr lang="en-US" altLang="en-US" sz="4800" b="1" dirty="0" smtClean="0">
                <a:latin typeface="Times New Roman" panose="02020603050405020304" pitchFamily="18" charset="0"/>
                <a:ea typeface="Arial" panose="020B0604020202020204" pitchFamily="34" charset="0"/>
                <a:cs typeface="Times New Roman" panose="02020603050405020304" pitchFamily="18" charset="0"/>
              </a:rPr>
              <a:t>                                                                                                          E-Mail:</a:t>
            </a:r>
            <a:r>
              <a:rPr lang="en-US" altLang="en-US" sz="4800" b="1" dirty="0" smtClean="0">
                <a:solidFill>
                  <a:srgbClr val="030303"/>
                </a:solidFill>
                <a:latin typeface="Times New Roman" panose="02020603050405020304" pitchFamily="18" charset="0"/>
                <a:ea typeface="Arial" panose="020B0604020202020204" pitchFamily="34" charset="0"/>
                <a:cs typeface="Times New Roman" panose="02020603050405020304" pitchFamily="18" charset="0"/>
                <a:hlinkClick r:id="rId3"/>
              </a:rPr>
              <a:t>sriharidc047@gmail.com</a:t>
            </a:r>
            <a:r>
              <a:rPr lang="en-US" altLang="en-US" sz="48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en-US" sz="4800" b="1" dirty="0" smtClean="0">
                <a:solidFill>
                  <a:srgbClr val="030303"/>
                </a:solidFill>
                <a:latin typeface="Times New Roman" panose="02020603050405020304" pitchFamily="18" charset="0"/>
                <a:ea typeface="Arial" panose="020B0604020202020204" pitchFamily="34" charset="0"/>
                <a:cs typeface="Times New Roman" panose="02020603050405020304" pitchFamily="18" charset="0"/>
              </a:rPr>
              <a:t>Web: www.sriharidegreecollege.ac.in</a:t>
            </a:r>
            <a:r>
              <a:rPr lang="en-US" altLang="en-US" sz="48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en-US" sz="4800" b="1" dirty="0" smtClean="0">
                <a:solidFill>
                  <a:srgbClr val="7275B5"/>
                </a:solidFill>
                <a:latin typeface="Times New Roman" panose="02020603050405020304" pitchFamily="18" charset="0"/>
                <a:ea typeface="Arial" panose="020B0604020202020204" pitchFamily="34" charset="0"/>
                <a:cs typeface="Times New Roman" panose="02020603050405020304" pitchFamily="18" charset="0"/>
              </a:rPr>
              <a:t>©</a:t>
            </a:r>
            <a:r>
              <a:rPr lang="en-US" altLang="en-US" sz="4800" b="1" dirty="0" smtClean="0">
                <a:solidFill>
                  <a:srgbClr val="030303"/>
                </a:solidFill>
                <a:latin typeface="Times New Roman" panose="02020603050405020304" pitchFamily="18" charset="0"/>
                <a:ea typeface="Arial" panose="020B0604020202020204" pitchFamily="34" charset="0"/>
                <a:cs typeface="Times New Roman" panose="02020603050405020304" pitchFamily="18" charset="0"/>
              </a:rPr>
              <a:t>9440074132</a:t>
            </a:r>
          </a:p>
          <a:p>
            <a:pPr lvl="0"/>
            <a:r>
              <a:rPr lang="en-US" altLang="en-US" sz="3600" b="1" dirty="0" smtClean="0">
                <a:solidFill>
                  <a:srgbClr val="030303"/>
                </a:solidFill>
                <a:latin typeface="Times New Roman" panose="02020603050405020304" pitchFamily="18" charset="0"/>
                <a:cs typeface="Times New Roman" panose="02020603050405020304" pitchFamily="18" charset="0"/>
              </a:rPr>
              <a:t>                                                                                                                                                                                                                                                                                                </a:t>
            </a:r>
            <a:r>
              <a:rPr lang="en-US" altLang="en-US" sz="7200" b="1" dirty="0" smtClean="0">
                <a:solidFill>
                  <a:srgbClr val="FF0000"/>
                </a:solidFill>
                <a:latin typeface="Times New Roman" panose="02020603050405020304" pitchFamily="18" charset="0"/>
                <a:cs typeface="Times New Roman" panose="02020603050405020304" pitchFamily="18" charset="0"/>
              </a:rPr>
              <a:t>prepared</a:t>
            </a:r>
            <a:endParaRPr lang="en-US" altLang="en-US" sz="7200" b="1" dirty="0">
              <a:solidFill>
                <a:srgbClr val="FF0000"/>
              </a:solidFill>
              <a:latin typeface="Times New Roman" panose="02020603050405020304" pitchFamily="18" charset="0"/>
              <a:cs typeface="Times New Roman" panose="02020603050405020304" pitchFamily="18" charset="0"/>
            </a:endParaRPr>
          </a:p>
          <a:p>
            <a:pPr lvl="0"/>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a:solidFill>
                  <a:srgbClr val="FF0000"/>
                </a:solidFill>
                <a:latin typeface="Times New Roman" panose="02020603050405020304" pitchFamily="18" charset="0"/>
                <a:cs typeface="Times New Roman" panose="02020603050405020304" pitchFamily="18" charset="0"/>
              </a:rPr>
              <a:t>by</a:t>
            </a:r>
          </a:p>
          <a:p>
            <a:pPr lvl="0"/>
            <a:r>
              <a:rPr lang="en-US" altLang="en-US" sz="7200" b="1" dirty="0">
                <a:solidFill>
                  <a:srgbClr val="7030A0"/>
                </a:solidFill>
                <a:latin typeface="Times New Roman" panose="02020603050405020304" pitchFamily="18" charset="0"/>
                <a:cs typeface="Times New Roman" panose="02020603050405020304" pitchFamily="18" charset="0"/>
              </a:rPr>
              <a:t>                                                            </a:t>
            </a:r>
            <a:r>
              <a:rPr lang="en-US" altLang="en-US" sz="7200" b="1" dirty="0" smtClean="0">
                <a:solidFill>
                  <a:srgbClr val="7030A0"/>
                </a:solidFill>
                <a:latin typeface="Times New Roman" panose="02020603050405020304" pitchFamily="18" charset="0"/>
                <a:cs typeface="Times New Roman" panose="02020603050405020304" pitchFamily="18" charset="0"/>
              </a:rPr>
              <a:t>                                                                        </a:t>
            </a:r>
            <a:r>
              <a:rPr lang="en-US" altLang="en-US" sz="7200" b="1" dirty="0">
                <a:solidFill>
                  <a:srgbClr val="7030A0"/>
                </a:solidFill>
                <a:latin typeface="Times New Roman" panose="02020603050405020304" pitchFamily="18" charset="0"/>
                <a:cs typeface="Times New Roman" panose="02020603050405020304" pitchFamily="18" charset="0"/>
              </a:rPr>
              <a:t>DR.V.SUBBAREDDY (H.O.D)</a:t>
            </a:r>
          </a:p>
          <a:p>
            <a:pPr lvl="0"/>
            <a:r>
              <a:rPr lang="en-US" altLang="en-US" sz="7200" b="1" dirty="0">
                <a:solidFill>
                  <a:srgbClr val="7030A0"/>
                </a:solidFill>
                <a:latin typeface="Times New Roman" panose="02020603050405020304" pitchFamily="18" charset="0"/>
                <a:cs typeface="Times New Roman" panose="02020603050405020304" pitchFamily="18" charset="0"/>
              </a:rPr>
              <a:t>                                                           </a:t>
            </a:r>
            <a:r>
              <a:rPr lang="en-US" altLang="en-US" sz="7200" b="1" dirty="0" smtClean="0">
                <a:solidFill>
                  <a:srgbClr val="7030A0"/>
                </a:solidFill>
                <a:latin typeface="Times New Roman" panose="02020603050405020304" pitchFamily="18" charset="0"/>
                <a:cs typeface="Times New Roman" panose="02020603050405020304" pitchFamily="18" charset="0"/>
              </a:rPr>
              <a:t>                                                                         </a:t>
            </a:r>
            <a:r>
              <a:rPr lang="en-US" altLang="en-US" sz="7200" b="1" dirty="0" err="1">
                <a:solidFill>
                  <a:srgbClr val="7030A0"/>
                </a:solidFill>
                <a:latin typeface="Times New Roman" panose="02020603050405020304" pitchFamily="18" charset="0"/>
                <a:cs typeface="Times New Roman" panose="02020603050405020304" pitchFamily="18" charset="0"/>
              </a:rPr>
              <a:t>Dept.of</a:t>
            </a:r>
            <a:r>
              <a:rPr lang="en-US" altLang="en-US" sz="7200" b="1" dirty="0">
                <a:solidFill>
                  <a:srgbClr val="7030A0"/>
                </a:solidFill>
                <a:latin typeface="Times New Roman" panose="02020603050405020304" pitchFamily="18" charset="0"/>
                <a:cs typeface="Times New Roman" panose="02020603050405020304" pitchFamily="18" charset="0"/>
              </a:rPr>
              <a:t> Mathematical Sciences </a:t>
            </a:r>
          </a:p>
          <a:p>
            <a:pPr marL="0" indent="0">
              <a:buNone/>
            </a:pPr>
            <a:endParaRPr lang="en-IN" sz="7200" dirty="0"/>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736" y="1523535"/>
            <a:ext cx="4882896" cy="168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318655"/>
                <a:ext cx="10674927" cy="5802890"/>
              </a:xfrm>
            </p:spPr>
            <p:txBody>
              <a:bodyPr>
                <a:normAutofit fontScale="47500" lnSpcReduction="20000"/>
              </a:bodyPr>
              <a:lstStyle/>
              <a:p>
                <a:pPr marL="0" indent="0">
                  <a:buNone/>
                </a:pPr>
                <a:r>
                  <a:rPr lang="en-IN" dirty="0" smtClean="0">
                    <a:latin typeface="Times New Roman" panose="02020603050405020304" pitchFamily="18" charset="0"/>
                    <a:cs typeface="Times New Roman" panose="02020603050405020304" pitchFamily="18" charset="0"/>
                  </a:rPr>
                  <a:t>                     </a:t>
                </a:r>
                <a:r>
                  <a:rPr lang="en-IN" sz="2200" dirty="0" smtClean="0">
                    <a:latin typeface="Times New Roman" panose="02020603050405020304" pitchFamily="18" charset="0"/>
                    <a:cs typeface="Times New Roman" panose="02020603050405020304" pitchFamily="18" charset="0"/>
                  </a:rPr>
                  <a:t>                        </a:t>
                </a:r>
                <a:r>
                  <a:rPr lang="en-IN" sz="3600" dirty="0" smtClean="0">
                    <a:latin typeface="Times New Roman" panose="02020603050405020304" pitchFamily="18" charset="0"/>
                    <a:cs typeface="Times New Roman" panose="02020603050405020304" pitchFamily="18" charset="0"/>
                  </a:rPr>
                  <a:t>              </a:t>
                </a:r>
                <a:r>
                  <a:rPr lang="en-IN" sz="360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IN" sz="36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600" i="1" dirty="0">
                            <a:latin typeface="Cambria Math" panose="02040503050406030204" pitchFamily="18" charset="0"/>
                          </a:rPr>
                        </m:ctrlPr>
                      </m:fPr>
                      <m:num>
                        <m:r>
                          <a:rPr lang="en-IN" sz="3600" i="1" dirty="0">
                            <a:latin typeface="Cambria Math" panose="02040503050406030204" pitchFamily="18" charset="0"/>
                          </a:rPr>
                          <m:t>𝑑</m:t>
                        </m:r>
                        <m:r>
                          <m:rPr>
                            <m:sty m:val="p"/>
                          </m:rPr>
                          <a:rPr lang="en-US" sz="3600" i="1">
                            <a:latin typeface="Cambria Math" panose="02040503050406030204" pitchFamily="18" charset="0"/>
                          </a:rPr>
                          <m:t>y</m:t>
                        </m:r>
                      </m:num>
                      <m:den>
                        <m:r>
                          <a:rPr lang="en-US" sz="3600" i="1">
                            <a:latin typeface="Cambria Math" panose="02040503050406030204" pitchFamily="18" charset="0"/>
                          </a:rPr>
                          <m:t>𝑑𝑥</m:t>
                        </m:r>
                      </m:den>
                    </m:f>
                    <m:r>
                      <a:rPr lang="en-US" sz="3600">
                        <a:latin typeface="Cambria Math" panose="02040503050406030204" pitchFamily="18" charset="0"/>
                      </a:rPr>
                      <m:t>=</m:t>
                    </m:r>
                    <m:r>
                      <m:rPr>
                        <m:sty m:val="p"/>
                      </m:rPr>
                      <a:rPr lang="en-US" sz="3600">
                        <a:latin typeface="Cambria Math" panose="02040503050406030204" pitchFamily="18" charset="0"/>
                      </a:rPr>
                      <m:t>a</m:t>
                    </m:r>
                    <m:r>
                      <a:rPr lang="en-US" sz="3600">
                        <a:latin typeface="Cambria Math" panose="02040503050406030204" pitchFamily="18" charset="0"/>
                      </a:rPr>
                      <m:t> </m:t>
                    </m:r>
                    <m:r>
                      <m:rPr>
                        <m:sty m:val="p"/>
                      </m:rPr>
                      <a:rPr lang="en-US" sz="3600" b="0" i="0" smtClean="0">
                        <a:latin typeface="Cambria Math" panose="02040503050406030204" pitchFamily="18" charset="0"/>
                      </a:rPr>
                      <m:t>m</m:t>
                    </m:r>
                    <m:r>
                      <a:rPr lang="en-US" sz="3600" b="0" i="0" smtClean="0">
                        <a:latin typeface="Cambria Math" panose="02040503050406030204" pitchFamily="18" charset="0"/>
                      </a:rPr>
                      <m:t> </m:t>
                    </m:r>
                    <m:r>
                      <m:rPr>
                        <m:sty m:val="p"/>
                      </m:rPr>
                      <a:rPr lang="en-US" sz="3600">
                        <a:latin typeface="Cambria Math" panose="02040503050406030204" pitchFamily="18" charset="0"/>
                      </a:rPr>
                      <m:t>cos</m:t>
                    </m:r>
                    <m:r>
                      <a:rPr lang="en-US" sz="3600">
                        <a:latin typeface="Cambria Math" panose="02040503050406030204" pitchFamily="18" charset="0"/>
                      </a:rPr>
                      <m:t> </m:t>
                    </m:r>
                    <m:d>
                      <m:dPr>
                        <m:ctrlPr>
                          <a:rPr lang="en-US" sz="3600" i="1">
                            <a:latin typeface="Cambria Math" panose="02040503050406030204" pitchFamily="18" charset="0"/>
                          </a:rPr>
                        </m:ctrlPr>
                      </m:dPr>
                      <m:e>
                        <m:r>
                          <m:rPr>
                            <m:sty m:val="p"/>
                          </m:rPr>
                          <a:rPr lang="en-US" sz="3600">
                            <a:latin typeface="Cambria Math" panose="02040503050406030204" pitchFamily="18" charset="0"/>
                          </a:rPr>
                          <m:t>mx</m:t>
                        </m:r>
                        <m:r>
                          <a:rPr lang="en-US" sz="3600">
                            <a:latin typeface="Cambria Math" panose="02040503050406030204" pitchFamily="18" charset="0"/>
                          </a:rPr>
                          <m:t>+</m:t>
                        </m:r>
                        <m:r>
                          <m:rPr>
                            <m:sty m:val="p"/>
                          </m:rPr>
                          <a:rPr lang="en-US" sz="3600">
                            <a:latin typeface="Cambria Math" panose="02040503050406030204" pitchFamily="18" charset="0"/>
                          </a:rPr>
                          <m:t>b</m:t>
                        </m:r>
                      </m:e>
                    </m:d>
                    <m:r>
                      <a:rPr lang="en-US" sz="3600" b="0" i="0" smtClean="0">
                        <a:latin typeface="Cambria Math" panose="02040503050406030204" pitchFamily="18" charset="0"/>
                      </a:rPr>
                      <m:t>                                        −       </m:t>
                    </m:r>
                    <m:d>
                      <m:dPr>
                        <m:ctrlPr>
                          <a:rPr lang="en-US" sz="3600" b="0" i="1" smtClean="0">
                            <a:latin typeface="Cambria Math" panose="02040503050406030204" pitchFamily="18" charset="0"/>
                          </a:rPr>
                        </m:ctrlPr>
                      </m:dPr>
                      <m:e>
                        <m:r>
                          <a:rPr lang="en-US" sz="3600" b="0" i="0" smtClean="0">
                            <a:latin typeface="Cambria Math" panose="02040503050406030204" pitchFamily="18" charset="0"/>
                          </a:rPr>
                          <m:t>2</m:t>
                        </m:r>
                      </m:e>
                    </m:d>
                  </m:oMath>
                </a14:m>
                <a:endParaRPr lang="en-US" sz="3600" b="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Again Differentiate with respect to x to </a:t>
                </a:r>
                <a:r>
                  <a:rPr lang="en-US" sz="3600" dirty="0" err="1">
                    <a:latin typeface="Times New Roman" panose="02020603050405020304" pitchFamily="18" charset="0"/>
                    <a:cs typeface="Times New Roman" panose="02020603050405020304" pitchFamily="18" charset="0"/>
                  </a:rPr>
                  <a:t>eq</a:t>
                </a:r>
                <a:r>
                  <a:rPr lang="en-US" sz="3600" dirty="0">
                    <a:latin typeface="Times New Roman" panose="02020603050405020304" pitchFamily="18" charset="0"/>
                    <a:cs typeface="Times New Roman" panose="02020603050405020304" pitchFamily="18" charset="0"/>
                  </a:rPr>
                  <a:t> (2), we get</a:t>
                </a:r>
                <a:endParaRPr lang="en-US" sz="3600" b="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                                            </a:t>
                </a:r>
                <a:r>
                  <a:rPr lang="en-IN" sz="36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ar-AE" sz="3600" i="1">
                            <a:latin typeface="Cambria Math" panose="02040503050406030204" pitchFamily="18" charset="0"/>
                            <a:cs typeface="Times New Roman" panose="02020603050405020304" pitchFamily="18" charset="0"/>
                          </a:rPr>
                        </m:ctrlPr>
                      </m:fPr>
                      <m:num>
                        <m:sSup>
                          <m:sSupPr>
                            <m:ctrlPr>
                              <a:rPr lang="ar-AE" sz="3600" i="1">
                                <a:latin typeface="Cambria Math" panose="02040503050406030204" pitchFamily="18" charset="0"/>
                                <a:cs typeface="Times New Roman" panose="02020603050405020304" pitchFamily="18" charset="0"/>
                              </a:rPr>
                            </m:ctrlPr>
                          </m:sSupPr>
                          <m:e>
                            <m:r>
                              <a:rPr lang="ar-AE" sz="3600" i="1">
                                <a:latin typeface="Cambria Math" panose="02040503050406030204" pitchFamily="18" charset="0"/>
                                <a:cs typeface="Times New Roman" panose="02020603050405020304" pitchFamily="18" charset="0"/>
                              </a:rPr>
                              <m:t>𝑑</m:t>
                            </m:r>
                          </m:e>
                          <m:sup>
                            <m:r>
                              <a:rPr lang="ar-AE" sz="3600" i="1">
                                <a:latin typeface="Cambria Math" panose="02040503050406030204" pitchFamily="18" charset="0"/>
                                <a:cs typeface="Times New Roman" panose="02020603050405020304" pitchFamily="18" charset="0"/>
                              </a:rPr>
                              <m:t>2</m:t>
                            </m:r>
                          </m:sup>
                        </m:sSup>
                        <m:r>
                          <a:rPr lang="ar-AE" sz="3600" i="1">
                            <a:latin typeface="Cambria Math" panose="02040503050406030204" pitchFamily="18" charset="0"/>
                            <a:cs typeface="Times New Roman" panose="02020603050405020304" pitchFamily="18" charset="0"/>
                          </a:rPr>
                          <m:t>𝑦</m:t>
                        </m:r>
                      </m:num>
                      <m:den>
                        <m:r>
                          <a:rPr lang="ar-AE" sz="3600" i="1">
                            <a:latin typeface="Cambria Math" panose="02040503050406030204" pitchFamily="18" charset="0"/>
                            <a:cs typeface="Times New Roman" panose="02020603050405020304" pitchFamily="18" charset="0"/>
                          </a:rPr>
                          <m:t>𝑑</m:t>
                        </m:r>
                        <m:sSup>
                          <m:sSupPr>
                            <m:ctrlPr>
                              <a:rPr lang="ar-AE" sz="3600" i="1">
                                <a:latin typeface="Cambria Math" panose="02040503050406030204" pitchFamily="18" charset="0"/>
                                <a:cs typeface="Times New Roman" panose="02020603050405020304" pitchFamily="18" charset="0"/>
                              </a:rPr>
                            </m:ctrlPr>
                          </m:sSupPr>
                          <m:e>
                            <m:r>
                              <a:rPr lang="ar-AE" sz="3600" i="1">
                                <a:latin typeface="Cambria Math" panose="02040503050406030204" pitchFamily="18" charset="0"/>
                                <a:cs typeface="Times New Roman" panose="02020603050405020304" pitchFamily="18" charset="0"/>
                              </a:rPr>
                              <m:t>𝑥</m:t>
                            </m:r>
                          </m:e>
                          <m:sup>
                            <m:r>
                              <a:rPr lang="ar-AE" sz="3600" i="1">
                                <a:latin typeface="Cambria Math" panose="02040503050406030204" pitchFamily="18" charset="0"/>
                                <a:cs typeface="Times New Roman" panose="02020603050405020304" pitchFamily="18" charset="0"/>
                              </a:rPr>
                              <m:t>2</m:t>
                            </m:r>
                          </m:sup>
                        </m:sSup>
                      </m:den>
                    </m:f>
                    <m:r>
                      <a:rPr lang="en-US" sz="3600">
                        <a:latin typeface="Cambria Math" panose="02040503050406030204" pitchFamily="18" charset="0"/>
                      </a:rPr>
                      <m:t>=</m:t>
                    </m:r>
                    <m:r>
                      <m:rPr>
                        <m:sty m:val="p"/>
                      </m:rPr>
                      <a:rPr lang="en-US" sz="3600">
                        <a:latin typeface="Cambria Math" panose="02040503050406030204" pitchFamily="18" charset="0"/>
                      </a:rPr>
                      <m:t>a</m:t>
                    </m:r>
                    <m:r>
                      <a:rPr lang="en-US" sz="3600">
                        <a:latin typeface="Cambria Math" panose="02040503050406030204" pitchFamily="18" charset="0"/>
                      </a:rPr>
                      <m:t> </m:t>
                    </m:r>
                    <m:r>
                      <m:rPr>
                        <m:sty m:val="p"/>
                      </m:rPr>
                      <a:rPr lang="en-US" sz="3600">
                        <a:latin typeface="Cambria Math" panose="02040503050406030204" pitchFamily="18" charset="0"/>
                      </a:rPr>
                      <m:t>m</m:t>
                    </m:r>
                    <m:r>
                      <a:rPr lang="en-US" sz="3600">
                        <a:latin typeface="Cambria Math" panose="02040503050406030204" pitchFamily="18" charset="0"/>
                      </a:rPr>
                      <m:t> </m:t>
                    </m:r>
                    <m:d>
                      <m:dPr>
                        <m:ctrlPr>
                          <a:rPr lang="en-US" sz="3600" b="0" i="1" smtClean="0">
                            <a:latin typeface="Cambria Math" panose="02040503050406030204" pitchFamily="18" charset="0"/>
                          </a:rPr>
                        </m:ctrlPr>
                      </m:dPr>
                      <m:e>
                        <m:r>
                          <a:rPr lang="en-US" sz="3600" b="0" i="0" smtClean="0">
                            <a:latin typeface="Cambria Math" panose="02040503050406030204" pitchFamily="18" charset="0"/>
                          </a:rPr>
                          <m:t>−</m:t>
                        </m:r>
                        <m:r>
                          <m:rPr>
                            <m:sty m:val="p"/>
                          </m:rPr>
                          <a:rPr lang="en-US" sz="3600" b="0" i="0" smtClean="0">
                            <a:latin typeface="Cambria Math" panose="02040503050406030204" pitchFamily="18" charset="0"/>
                          </a:rPr>
                          <m:t>sin</m:t>
                        </m:r>
                        <m:r>
                          <a:rPr lang="en-US" sz="3600">
                            <a:latin typeface="Cambria Math" panose="02040503050406030204" pitchFamily="18" charset="0"/>
                          </a:rPr>
                          <m:t> </m:t>
                        </m:r>
                        <m:d>
                          <m:dPr>
                            <m:ctrlPr>
                              <a:rPr lang="en-US" sz="3600" i="1">
                                <a:latin typeface="Cambria Math" panose="02040503050406030204" pitchFamily="18" charset="0"/>
                              </a:rPr>
                            </m:ctrlPr>
                          </m:dPr>
                          <m:e>
                            <m:r>
                              <m:rPr>
                                <m:sty m:val="p"/>
                              </m:rPr>
                              <a:rPr lang="en-US" sz="3600">
                                <a:latin typeface="Cambria Math" panose="02040503050406030204" pitchFamily="18" charset="0"/>
                              </a:rPr>
                              <m:t>mx</m:t>
                            </m:r>
                            <m:r>
                              <a:rPr lang="en-US" sz="3600">
                                <a:latin typeface="Cambria Math" panose="02040503050406030204" pitchFamily="18" charset="0"/>
                              </a:rPr>
                              <m:t>+</m:t>
                            </m:r>
                            <m:r>
                              <m:rPr>
                                <m:sty m:val="p"/>
                              </m:rPr>
                              <a:rPr lang="en-US" sz="3600">
                                <a:latin typeface="Cambria Math" panose="02040503050406030204" pitchFamily="18" charset="0"/>
                              </a:rPr>
                              <m:t>b</m:t>
                            </m:r>
                          </m:e>
                        </m:d>
                      </m:e>
                    </m:d>
                    <m:r>
                      <a:rPr lang="en-US" sz="3600" b="0" i="1" smtClean="0">
                        <a:latin typeface="Cambria Math" panose="02040503050406030204" pitchFamily="18" charset="0"/>
                      </a:rPr>
                      <m:t>.</m:t>
                    </m:r>
                    <m:r>
                      <a:rPr lang="en-US" sz="3600" b="0" i="1" smtClean="0">
                        <a:latin typeface="Cambria Math" panose="02040503050406030204" pitchFamily="18" charset="0"/>
                      </a:rPr>
                      <m:t>𝑚</m:t>
                    </m:r>
                  </m:oMath>
                </a14:m>
                <a:endParaRPr lang="en-US" sz="3600" b="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ar-AE" sz="3600" i="1">
                            <a:latin typeface="Cambria Math" panose="02040503050406030204" pitchFamily="18" charset="0"/>
                            <a:cs typeface="Times New Roman" panose="02020603050405020304" pitchFamily="18" charset="0"/>
                          </a:rPr>
                        </m:ctrlPr>
                      </m:fPr>
                      <m:num>
                        <m:sSup>
                          <m:sSupPr>
                            <m:ctrlPr>
                              <a:rPr lang="ar-AE" sz="3600" i="1">
                                <a:latin typeface="Cambria Math" panose="02040503050406030204" pitchFamily="18" charset="0"/>
                                <a:cs typeface="Times New Roman" panose="02020603050405020304" pitchFamily="18" charset="0"/>
                              </a:rPr>
                            </m:ctrlPr>
                          </m:sSupPr>
                          <m:e>
                            <m:r>
                              <a:rPr lang="ar-AE" sz="3600" i="1">
                                <a:latin typeface="Cambria Math" panose="02040503050406030204" pitchFamily="18" charset="0"/>
                                <a:cs typeface="Times New Roman" panose="02020603050405020304" pitchFamily="18" charset="0"/>
                              </a:rPr>
                              <m:t>𝑑</m:t>
                            </m:r>
                          </m:e>
                          <m:sup>
                            <m:r>
                              <a:rPr lang="ar-AE" sz="3600" i="1">
                                <a:latin typeface="Cambria Math" panose="02040503050406030204" pitchFamily="18" charset="0"/>
                                <a:cs typeface="Times New Roman" panose="02020603050405020304" pitchFamily="18" charset="0"/>
                              </a:rPr>
                              <m:t>2</m:t>
                            </m:r>
                          </m:sup>
                        </m:sSup>
                        <m:r>
                          <a:rPr lang="ar-AE" sz="3600" i="1">
                            <a:latin typeface="Cambria Math" panose="02040503050406030204" pitchFamily="18" charset="0"/>
                            <a:cs typeface="Times New Roman" panose="02020603050405020304" pitchFamily="18" charset="0"/>
                          </a:rPr>
                          <m:t>𝑦</m:t>
                        </m:r>
                      </m:num>
                      <m:den>
                        <m:r>
                          <a:rPr lang="ar-AE" sz="3600" i="1">
                            <a:latin typeface="Cambria Math" panose="02040503050406030204" pitchFamily="18" charset="0"/>
                            <a:cs typeface="Times New Roman" panose="02020603050405020304" pitchFamily="18" charset="0"/>
                          </a:rPr>
                          <m:t>𝑑</m:t>
                        </m:r>
                        <m:sSup>
                          <m:sSupPr>
                            <m:ctrlPr>
                              <a:rPr lang="ar-AE" sz="3600" i="1">
                                <a:latin typeface="Cambria Math" panose="02040503050406030204" pitchFamily="18" charset="0"/>
                                <a:cs typeface="Times New Roman" panose="02020603050405020304" pitchFamily="18" charset="0"/>
                              </a:rPr>
                            </m:ctrlPr>
                          </m:sSupPr>
                          <m:e>
                            <m:r>
                              <a:rPr lang="ar-AE" sz="3600" i="1">
                                <a:latin typeface="Cambria Math" panose="02040503050406030204" pitchFamily="18" charset="0"/>
                                <a:cs typeface="Times New Roman" panose="02020603050405020304" pitchFamily="18" charset="0"/>
                              </a:rPr>
                              <m:t>𝑥</m:t>
                            </m:r>
                          </m:e>
                          <m:sup>
                            <m:r>
                              <a:rPr lang="ar-AE" sz="3600" i="1">
                                <a:latin typeface="Cambria Math" panose="02040503050406030204" pitchFamily="18" charset="0"/>
                                <a:cs typeface="Times New Roman" panose="02020603050405020304" pitchFamily="18" charset="0"/>
                              </a:rPr>
                              <m:t>2</m:t>
                            </m:r>
                          </m:sup>
                        </m:sSup>
                      </m:den>
                    </m:f>
                    <m:r>
                      <a:rPr lang="en-US" sz="3600">
                        <a:latin typeface="Cambria Math" panose="02040503050406030204" pitchFamily="18" charset="0"/>
                      </a:rPr>
                      <m:t>=</m:t>
                    </m:r>
                    <m:r>
                      <a:rPr lang="en-US" sz="3600" b="0" i="0" smtClean="0">
                        <a:latin typeface="Cambria Math" panose="02040503050406030204" pitchFamily="18" charset="0"/>
                      </a:rPr>
                      <m:t>−</m:t>
                    </m:r>
                    <m:r>
                      <m:rPr>
                        <m:sty m:val="p"/>
                      </m:rPr>
                      <a:rPr lang="en-US" sz="3600">
                        <a:latin typeface="Cambria Math" panose="02040503050406030204" pitchFamily="18" charset="0"/>
                      </a:rPr>
                      <m:t>a</m:t>
                    </m:r>
                    <m:r>
                      <a:rPr lang="en-US" sz="3600">
                        <a:latin typeface="Cambria Math" panose="02040503050406030204" pitchFamily="18" charset="0"/>
                      </a:rPr>
                      <m:t> </m:t>
                    </m:r>
                    <m:sSup>
                      <m:sSupPr>
                        <m:ctrlPr>
                          <a:rPr lang="en-US" sz="3600" i="1" dirty="0" smtClean="0">
                            <a:latin typeface="Cambria Math" panose="02040503050406030204" pitchFamily="18" charset="0"/>
                          </a:rPr>
                        </m:ctrlPr>
                      </m:sSupPr>
                      <m:e>
                        <m:r>
                          <a:rPr lang="en-US" sz="3600" b="0" i="1" dirty="0" smtClean="0">
                            <a:latin typeface="Cambria Math" panose="02040503050406030204" pitchFamily="18" charset="0"/>
                          </a:rPr>
                          <m:t>𝑚</m:t>
                        </m:r>
                      </m:e>
                      <m:sup>
                        <m:r>
                          <a:rPr lang="en-US" sz="3600" b="0" i="1" dirty="0" smtClean="0">
                            <a:latin typeface="Cambria Math" panose="02040503050406030204" pitchFamily="18" charset="0"/>
                          </a:rPr>
                          <m:t>2</m:t>
                        </m:r>
                      </m:sup>
                    </m:sSup>
                    <m:r>
                      <a:rPr lang="en-US" sz="3600">
                        <a:latin typeface="Cambria Math" panose="02040503050406030204" pitchFamily="18" charset="0"/>
                      </a:rPr>
                      <m:t> </m:t>
                    </m:r>
                    <m:d>
                      <m:dPr>
                        <m:ctrlPr>
                          <a:rPr lang="en-US" sz="3600" i="1">
                            <a:latin typeface="Cambria Math" panose="02040503050406030204" pitchFamily="18" charset="0"/>
                          </a:rPr>
                        </m:ctrlPr>
                      </m:dPr>
                      <m:e>
                        <m:r>
                          <m:rPr>
                            <m:sty m:val="p"/>
                          </m:rPr>
                          <a:rPr lang="en-US" sz="3600">
                            <a:latin typeface="Cambria Math" panose="02040503050406030204" pitchFamily="18" charset="0"/>
                          </a:rPr>
                          <m:t>sin</m:t>
                        </m:r>
                        <m:r>
                          <a:rPr lang="en-US" sz="3600">
                            <a:latin typeface="Cambria Math" panose="02040503050406030204" pitchFamily="18" charset="0"/>
                          </a:rPr>
                          <m:t> </m:t>
                        </m:r>
                        <m:d>
                          <m:dPr>
                            <m:ctrlPr>
                              <a:rPr lang="en-US" sz="3600" i="1">
                                <a:latin typeface="Cambria Math" panose="02040503050406030204" pitchFamily="18" charset="0"/>
                              </a:rPr>
                            </m:ctrlPr>
                          </m:dPr>
                          <m:e>
                            <m:r>
                              <m:rPr>
                                <m:sty m:val="p"/>
                              </m:rPr>
                              <a:rPr lang="en-US" sz="3600">
                                <a:latin typeface="Cambria Math" panose="02040503050406030204" pitchFamily="18" charset="0"/>
                              </a:rPr>
                              <m:t>mx</m:t>
                            </m:r>
                            <m:r>
                              <a:rPr lang="en-US" sz="3600">
                                <a:latin typeface="Cambria Math" panose="02040503050406030204" pitchFamily="18" charset="0"/>
                              </a:rPr>
                              <m:t>+</m:t>
                            </m:r>
                            <m:r>
                              <m:rPr>
                                <m:sty m:val="p"/>
                              </m:rPr>
                              <a:rPr lang="en-US" sz="3600">
                                <a:latin typeface="Cambria Math" panose="02040503050406030204" pitchFamily="18" charset="0"/>
                              </a:rPr>
                              <m:t>b</m:t>
                            </m:r>
                          </m:e>
                        </m:d>
                      </m:e>
                    </m:d>
                  </m:oMath>
                </a14:m>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ar-AE" sz="3600" i="1">
                            <a:latin typeface="Cambria Math" panose="02040503050406030204" pitchFamily="18" charset="0"/>
                            <a:cs typeface="Times New Roman" panose="02020603050405020304" pitchFamily="18" charset="0"/>
                          </a:rPr>
                        </m:ctrlPr>
                      </m:fPr>
                      <m:num>
                        <m:sSup>
                          <m:sSupPr>
                            <m:ctrlPr>
                              <a:rPr lang="ar-AE" sz="3600" i="1">
                                <a:latin typeface="Cambria Math" panose="02040503050406030204" pitchFamily="18" charset="0"/>
                                <a:cs typeface="Times New Roman" panose="02020603050405020304" pitchFamily="18" charset="0"/>
                              </a:rPr>
                            </m:ctrlPr>
                          </m:sSupPr>
                          <m:e>
                            <m:r>
                              <a:rPr lang="ar-AE" sz="3600" i="1">
                                <a:latin typeface="Cambria Math" panose="02040503050406030204" pitchFamily="18" charset="0"/>
                                <a:cs typeface="Times New Roman" panose="02020603050405020304" pitchFamily="18" charset="0"/>
                              </a:rPr>
                              <m:t>𝑑</m:t>
                            </m:r>
                          </m:e>
                          <m:sup>
                            <m:r>
                              <a:rPr lang="ar-AE" sz="3600" i="1">
                                <a:latin typeface="Cambria Math" panose="02040503050406030204" pitchFamily="18" charset="0"/>
                                <a:cs typeface="Times New Roman" panose="02020603050405020304" pitchFamily="18" charset="0"/>
                              </a:rPr>
                              <m:t>2</m:t>
                            </m:r>
                          </m:sup>
                        </m:sSup>
                        <m:r>
                          <a:rPr lang="ar-AE" sz="3600" i="1">
                            <a:latin typeface="Cambria Math" panose="02040503050406030204" pitchFamily="18" charset="0"/>
                            <a:cs typeface="Times New Roman" panose="02020603050405020304" pitchFamily="18" charset="0"/>
                          </a:rPr>
                          <m:t>𝑦</m:t>
                        </m:r>
                      </m:num>
                      <m:den>
                        <m:r>
                          <a:rPr lang="ar-AE" sz="3600" i="1">
                            <a:latin typeface="Cambria Math" panose="02040503050406030204" pitchFamily="18" charset="0"/>
                            <a:cs typeface="Times New Roman" panose="02020603050405020304" pitchFamily="18" charset="0"/>
                          </a:rPr>
                          <m:t>𝑑</m:t>
                        </m:r>
                        <m:sSup>
                          <m:sSupPr>
                            <m:ctrlPr>
                              <a:rPr lang="ar-AE" sz="3600" i="1">
                                <a:latin typeface="Cambria Math" panose="02040503050406030204" pitchFamily="18" charset="0"/>
                                <a:cs typeface="Times New Roman" panose="02020603050405020304" pitchFamily="18" charset="0"/>
                              </a:rPr>
                            </m:ctrlPr>
                          </m:sSupPr>
                          <m:e>
                            <m:r>
                              <a:rPr lang="ar-AE" sz="3600" i="1">
                                <a:latin typeface="Cambria Math" panose="02040503050406030204" pitchFamily="18" charset="0"/>
                                <a:cs typeface="Times New Roman" panose="02020603050405020304" pitchFamily="18" charset="0"/>
                              </a:rPr>
                              <m:t>𝑥</m:t>
                            </m:r>
                          </m:e>
                          <m:sup>
                            <m:r>
                              <a:rPr lang="ar-AE" sz="3600" i="1">
                                <a:latin typeface="Cambria Math" panose="02040503050406030204" pitchFamily="18" charset="0"/>
                                <a:cs typeface="Times New Roman" panose="02020603050405020304" pitchFamily="18" charset="0"/>
                              </a:rPr>
                              <m:t>2</m:t>
                            </m:r>
                          </m:sup>
                        </m:sSup>
                      </m:den>
                    </m:f>
                    <m:r>
                      <a:rPr lang="en-US" sz="3600">
                        <a:latin typeface="Cambria Math" panose="02040503050406030204" pitchFamily="18" charset="0"/>
                      </a:rPr>
                      <m:t>=− </m:t>
                    </m:r>
                    <m:sSup>
                      <m:sSupPr>
                        <m:ctrlPr>
                          <a:rPr lang="en-US" sz="3600" i="1" dirty="0">
                            <a:latin typeface="Cambria Math" panose="02040503050406030204" pitchFamily="18" charset="0"/>
                          </a:rPr>
                        </m:ctrlPr>
                      </m:sSupPr>
                      <m:e>
                        <m:r>
                          <a:rPr lang="en-US" sz="3600" i="1" dirty="0">
                            <a:latin typeface="Cambria Math" panose="02040503050406030204" pitchFamily="18" charset="0"/>
                          </a:rPr>
                          <m:t>𝑚</m:t>
                        </m:r>
                      </m:e>
                      <m:sup>
                        <m:r>
                          <a:rPr lang="en-US" sz="3600" i="1" dirty="0">
                            <a:latin typeface="Cambria Math" panose="02040503050406030204" pitchFamily="18" charset="0"/>
                          </a:rPr>
                          <m:t>2</m:t>
                        </m:r>
                      </m:sup>
                    </m:sSup>
                    <m:r>
                      <a:rPr lang="en-US" sz="3600" b="0" i="1" dirty="0" smtClean="0">
                        <a:latin typeface="Cambria Math" panose="02040503050406030204" pitchFamily="18" charset="0"/>
                      </a:rPr>
                      <m:t>𝑦</m:t>
                    </m:r>
                    <m:r>
                      <a:rPr lang="en-US" sz="3600" b="0" i="1" dirty="0" smtClean="0">
                        <a:latin typeface="Cambria Math" panose="02040503050406030204" pitchFamily="18" charset="0"/>
                      </a:rPr>
                      <m:t>                                </m:t>
                    </m:r>
                    <m:r>
                      <a:rPr lang="en-US" sz="3600" b="0" i="0" dirty="0" smtClean="0">
                        <a:latin typeface="Cambria Math" panose="02040503050406030204" pitchFamily="18" charset="0"/>
                      </a:rPr>
                      <m:t>[ </m:t>
                    </m:r>
                    <m:r>
                      <m:rPr>
                        <m:sty m:val="p"/>
                      </m:rPr>
                      <a:rPr lang="en-US" sz="3600" b="0" i="0" dirty="0" smtClean="0">
                        <a:latin typeface="Cambria Math" panose="02040503050406030204" pitchFamily="18" charset="0"/>
                      </a:rPr>
                      <m:t>from</m:t>
                    </m:r>
                    <m:r>
                      <a:rPr lang="en-US" sz="3600" b="0" i="0" dirty="0" smtClean="0">
                        <a:latin typeface="Cambria Math" panose="02040503050406030204" pitchFamily="18" charset="0"/>
                      </a:rPr>
                      <m:t> </m:t>
                    </m:r>
                    <m:r>
                      <m:rPr>
                        <m:sty m:val="p"/>
                      </m:rPr>
                      <a:rPr lang="en-US" sz="3600" b="0" i="0" dirty="0" smtClean="0">
                        <a:latin typeface="Cambria Math" panose="02040503050406030204" pitchFamily="18" charset="0"/>
                      </a:rPr>
                      <m:t>eq</m:t>
                    </m:r>
                    <m:r>
                      <a:rPr lang="en-US" sz="3600" b="0" i="0" dirty="0" smtClean="0">
                        <a:latin typeface="Cambria Math" panose="02040503050406030204" pitchFamily="18" charset="0"/>
                      </a:rPr>
                      <m:t> </m:t>
                    </m:r>
                    <m:d>
                      <m:dPr>
                        <m:ctrlPr>
                          <a:rPr lang="en-US" sz="3600" b="0" i="1" dirty="0" smtClean="0">
                            <a:latin typeface="Cambria Math" panose="02040503050406030204" pitchFamily="18" charset="0"/>
                          </a:rPr>
                        </m:ctrlPr>
                      </m:dPr>
                      <m:e>
                        <m:r>
                          <a:rPr lang="en-US" sz="3600" b="0" i="0" dirty="0" smtClean="0">
                            <a:latin typeface="Cambria Math" panose="02040503050406030204" pitchFamily="18" charset="0"/>
                          </a:rPr>
                          <m:t>1</m:t>
                        </m:r>
                      </m:e>
                    </m:d>
                    <m:r>
                      <a:rPr lang="en-US" sz="3600" b="0" i="0" dirty="0" smtClean="0">
                        <a:latin typeface="Cambria Math" panose="02040503050406030204" pitchFamily="18" charset="0"/>
                      </a:rPr>
                      <m:t>]</m:t>
                    </m:r>
                  </m:oMath>
                </a14:m>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Which is our required differential equation.</a:t>
                </a: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p>
              <a:p>
                <a:pPr marL="0" indent="0">
                  <a:buNone/>
                </a:pPr>
                <a:r>
                  <a:rPr lang="en-US" sz="3600" dirty="0" smtClean="0">
                    <a:solidFill>
                      <a:srgbClr val="FF0000"/>
                    </a:solidFill>
                    <a:latin typeface="Times New Roman" panose="02020603050405020304" pitchFamily="18" charset="0"/>
                    <a:cs typeface="Times New Roman" panose="02020603050405020304" pitchFamily="18" charset="0"/>
                  </a:rPr>
                  <a:t>5) </a:t>
                </a:r>
                <a:r>
                  <a:rPr lang="en-US" sz="3600" dirty="0">
                    <a:solidFill>
                      <a:srgbClr val="FF0000"/>
                    </a:solidFill>
                    <a:latin typeface="Times New Roman" panose="02020603050405020304" pitchFamily="18" charset="0"/>
                    <a:cs typeface="Times New Roman" panose="02020603050405020304" pitchFamily="18" charset="0"/>
                  </a:rPr>
                  <a:t>Form the differential equation by eliminating arbitrary constants a and </a:t>
                </a:r>
                <a14:m>
                  <m:oMath xmlns:m="http://schemas.openxmlformats.org/officeDocument/2006/math">
                    <m:r>
                      <m:rPr>
                        <m:sty m:val="p"/>
                      </m:rPr>
                      <a:rPr lang="el-GR" sz="3600" i="1">
                        <a:solidFill>
                          <a:srgbClr val="FF0000"/>
                        </a:solidFill>
                        <a:latin typeface="Cambria Math" panose="02040503050406030204" pitchFamily="18" charset="0"/>
                      </a:rPr>
                      <m:t>α</m:t>
                    </m:r>
                  </m:oMath>
                </a14:m>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from  </a:t>
                </a:r>
                <a14:m>
                  <m:oMath xmlns:m="http://schemas.openxmlformats.org/officeDocument/2006/math">
                    <m:r>
                      <m:rPr>
                        <m:sty m:val="p"/>
                      </m:rPr>
                      <a:rPr lang="en-US" sz="3600">
                        <a:solidFill>
                          <a:srgbClr val="FF0000"/>
                        </a:solidFill>
                        <a:latin typeface="Cambria Math" panose="02040503050406030204" pitchFamily="18" charset="0"/>
                      </a:rPr>
                      <m:t>y</m:t>
                    </m:r>
                    <m:r>
                      <a:rPr lang="en-US" sz="3600" i="1">
                        <a:solidFill>
                          <a:srgbClr val="FF0000"/>
                        </a:solidFill>
                        <a:latin typeface="Cambria Math" panose="02040503050406030204" pitchFamily="18" charset="0"/>
                      </a:rPr>
                      <m:t>=</m:t>
                    </m:r>
                    <m:r>
                      <a:rPr lang="en-US" sz="3600" i="1">
                        <a:solidFill>
                          <a:srgbClr val="FF0000"/>
                        </a:solidFill>
                        <a:latin typeface="Cambria Math" panose="02040503050406030204" pitchFamily="18" charset="0"/>
                      </a:rPr>
                      <m:t>𝑎</m:t>
                    </m:r>
                    <m:r>
                      <a:rPr lang="en-US" sz="3600" i="1">
                        <a:solidFill>
                          <a:srgbClr val="FF0000"/>
                        </a:solidFill>
                        <a:latin typeface="Cambria Math" panose="02040503050406030204" pitchFamily="18" charset="0"/>
                      </a:rPr>
                      <m:t> </m:t>
                    </m:r>
                    <m:r>
                      <m:rPr>
                        <m:sty m:val="p"/>
                      </m:rPr>
                      <a:rPr lang="en-US" sz="3600" b="0" i="0" smtClean="0">
                        <a:solidFill>
                          <a:srgbClr val="FF0000"/>
                        </a:solidFill>
                        <a:latin typeface="Cambria Math" panose="02040503050406030204" pitchFamily="18" charset="0"/>
                      </a:rPr>
                      <m:t>cos</m:t>
                    </m:r>
                    <m:r>
                      <a:rPr lang="en-US" sz="3600" i="1">
                        <a:solidFill>
                          <a:srgbClr val="FF0000"/>
                        </a:solidFill>
                        <a:latin typeface="Cambria Math" panose="02040503050406030204" pitchFamily="18" charset="0"/>
                      </a:rPr>
                      <m:t>⁡(</m:t>
                    </m:r>
                    <m:r>
                      <a:rPr lang="en-US" sz="3600" b="0" i="1" smtClean="0">
                        <a:solidFill>
                          <a:srgbClr val="FF0000"/>
                        </a:solidFill>
                        <a:latin typeface="Cambria Math" panose="02040503050406030204" pitchFamily="18" charset="0"/>
                      </a:rPr>
                      <m:t>𝑝𝑡</m:t>
                    </m:r>
                    <m:r>
                      <a:rPr lang="en-US" sz="3600" b="0" i="1" smtClean="0">
                        <a:solidFill>
                          <a:srgbClr val="FF0000"/>
                        </a:solidFill>
                        <a:latin typeface="Cambria Math" panose="02040503050406030204" pitchFamily="18" charset="0"/>
                      </a:rPr>
                      <m:t>−</m:t>
                    </m:r>
                    <m:r>
                      <m:rPr>
                        <m:sty m:val="p"/>
                      </m:rPr>
                      <a:rPr lang="el-GR" sz="3600" b="0" i="1" smtClean="0">
                        <a:solidFill>
                          <a:srgbClr val="FF0000"/>
                        </a:solidFill>
                        <a:latin typeface="Cambria Math" panose="02040503050406030204" pitchFamily="18" charset="0"/>
                      </a:rPr>
                      <m:t>α</m:t>
                    </m:r>
                    <m:r>
                      <a:rPr lang="en-US" sz="3600" b="0" i="1" smtClean="0">
                        <a:solidFill>
                          <a:srgbClr val="FF0000"/>
                        </a:solidFill>
                        <a:latin typeface="Cambria Math" panose="02040503050406030204" pitchFamily="18" charset="0"/>
                      </a:rPr>
                      <m:t>)</m:t>
                    </m:r>
                  </m:oMath>
                </a14:m>
                <a:r>
                  <a:rPr lang="en-IN" sz="3600" dirty="0" smtClean="0">
                    <a:solidFill>
                      <a:srgbClr val="FF0000"/>
                    </a:solidFill>
                    <a:latin typeface="Times New Roman" panose="02020603050405020304" pitchFamily="18" charset="0"/>
                    <a:cs typeface="Times New Roman" panose="02020603050405020304" pitchFamily="18" charset="0"/>
                  </a:rPr>
                  <a:t>.</a:t>
                </a:r>
                <a:endParaRPr lang="en-IN" sz="3600" dirty="0">
                  <a:solidFill>
                    <a:srgbClr val="FF0000"/>
                  </a:solidFill>
                  <a:latin typeface="Times New Roman" panose="02020603050405020304" pitchFamily="18" charset="0"/>
                  <a:cs typeface="Times New Roman" panose="02020603050405020304" pitchFamily="18" charset="0"/>
                </a:endParaRPr>
              </a:p>
              <a:p>
                <a:pPr marL="0" indent="0">
                  <a:buNone/>
                </a:pPr>
                <a:r>
                  <a:rPr lang="en-US" sz="3600" dirty="0" smtClean="0">
                    <a:solidFill>
                      <a:srgbClr val="FF0000"/>
                    </a:solidFill>
                    <a:latin typeface="Times New Roman" panose="02020603050405020304" pitchFamily="18" charset="0"/>
                    <a:cs typeface="Times New Roman" panose="02020603050405020304" pitchFamily="18" charset="0"/>
                  </a:rPr>
                  <a:t>Sol</a:t>
                </a:r>
                <a:r>
                  <a:rPr lang="en-US" sz="3600" dirty="0" smtClean="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Given the equation </a:t>
                </a:r>
                <a14:m>
                  <m:oMath xmlns:m="http://schemas.openxmlformats.org/officeDocument/2006/math">
                    <m:r>
                      <m:rPr>
                        <m:sty m:val="p"/>
                      </m:rPr>
                      <a:rPr lang="en-US" sz="3600">
                        <a:latin typeface="Cambria Math" panose="02040503050406030204" pitchFamily="18" charset="0"/>
                      </a:rPr>
                      <m:t>y</m:t>
                    </m:r>
                    <m:r>
                      <a:rPr lang="en-US" sz="3600" i="1">
                        <a:latin typeface="Cambria Math" panose="02040503050406030204" pitchFamily="18" charset="0"/>
                      </a:rPr>
                      <m:t>=</m:t>
                    </m:r>
                    <m:r>
                      <m:rPr>
                        <m:sty m:val="p"/>
                      </m:rPr>
                      <a:rPr lang="en-US" sz="3600" b="0" i="0" smtClean="0">
                        <a:latin typeface="Cambria Math" panose="02040503050406030204" pitchFamily="18" charset="0"/>
                      </a:rPr>
                      <m:t>a</m:t>
                    </m:r>
                    <m:r>
                      <a:rPr lang="en-US" sz="3600" b="0" i="0" smtClean="0">
                        <a:latin typeface="Cambria Math" panose="02040503050406030204" pitchFamily="18" charset="0"/>
                      </a:rPr>
                      <m:t> </m:t>
                    </m:r>
                    <m:r>
                      <m:rPr>
                        <m:sty m:val="p"/>
                      </m:rPr>
                      <a:rPr lang="en-US" sz="3600" b="0" i="0" smtClean="0">
                        <a:latin typeface="Cambria Math" panose="02040503050406030204" pitchFamily="18" charset="0"/>
                      </a:rPr>
                      <m:t>cos</m:t>
                    </m:r>
                    <m:r>
                      <a:rPr lang="en-US" sz="3600" b="0" i="1" smtClean="0">
                        <a:latin typeface="Cambria Math" panose="02040503050406030204" pitchFamily="18" charset="0"/>
                      </a:rPr>
                      <m:t>⁡(</m:t>
                    </m:r>
                    <m:r>
                      <a:rPr lang="en-US" sz="3600" b="0" i="1" smtClean="0">
                        <a:latin typeface="Cambria Math" panose="02040503050406030204" pitchFamily="18" charset="0"/>
                      </a:rPr>
                      <m:t>𝑝𝑡</m:t>
                    </m:r>
                    <m:r>
                      <a:rPr lang="en-US" sz="3600" b="0" i="1" smtClean="0">
                        <a:latin typeface="Cambria Math" panose="02040503050406030204" pitchFamily="18" charset="0"/>
                      </a:rPr>
                      <m:t>−</m:t>
                    </m:r>
                    <m:r>
                      <m:rPr>
                        <m:sty m:val="p"/>
                      </m:rPr>
                      <a:rPr lang="el-GR" sz="3600" b="0" i="1" smtClean="0">
                        <a:latin typeface="Cambria Math" panose="02040503050406030204" pitchFamily="18" charset="0"/>
                      </a:rPr>
                      <m:t>α</m:t>
                    </m:r>
                    <m:r>
                      <a:rPr lang="en-US" sz="3600" b="0" i="1" smtClean="0">
                        <a:latin typeface="Cambria Math" panose="02040503050406030204" pitchFamily="18" charset="0"/>
                      </a:rPr>
                      <m:t>)</m:t>
                    </m:r>
                    <m:r>
                      <a:rPr lang="en-US" sz="3600" i="1">
                        <a:latin typeface="Cambria Math" panose="02040503050406030204" pitchFamily="18" charset="0"/>
                      </a:rPr>
                      <m:t>                                               </m:t>
                    </m:r>
                    <m:r>
                      <a:rPr lang="en-US" sz="3600" b="0" i="1" smtClean="0">
                        <a:latin typeface="Cambria Math" panose="02040503050406030204" pitchFamily="18" charset="0"/>
                      </a:rPr>
                      <m:t>             </m:t>
                    </m:r>
                    <m:r>
                      <a:rPr lang="en-US" sz="3600" i="1">
                        <a:latin typeface="Cambria Math" panose="02040503050406030204" pitchFamily="18" charset="0"/>
                      </a:rPr>
                      <m:t> −        </m:t>
                    </m:r>
                    <m:d>
                      <m:dPr>
                        <m:ctrlPr>
                          <a:rPr lang="en-US" sz="3600" i="1">
                            <a:latin typeface="Cambria Math" panose="02040503050406030204" pitchFamily="18" charset="0"/>
                          </a:rPr>
                        </m:ctrlPr>
                      </m:dPr>
                      <m:e>
                        <m:r>
                          <a:rPr lang="en-US" sz="3600" i="1">
                            <a:latin typeface="Cambria Math" panose="02040503050406030204" pitchFamily="18" charset="0"/>
                          </a:rPr>
                          <m:t>1</m:t>
                        </m:r>
                      </m:e>
                    </m:d>
                  </m:oMath>
                </a14:m>
                <a:endParaRPr lang="en-US" sz="3600" dirty="0">
                  <a:latin typeface="Times New Roman" panose="02020603050405020304" pitchFamily="18" charset="0"/>
                  <a:cs typeface="Times New Roman" panose="02020603050405020304" pitchFamily="18" charset="0"/>
                </a:endParaRPr>
              </a:p>
              <a:p>
                <a:pPr marL="0" indent="0">
                  <a:buNone/>
                </a:pPr>
                <a:r>
                  <a:rPr lang="en-IN" sz="3600" dirty="0">
                    <a:solidFill>
                      <a:srgbClr val="FF0000"/>
                    </a:solidFill>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Differentiate the </a:t>
                </a:r>
                <a:r>
                  <a:rPr lang="en-IN" sz="3600" dirty="0" err="1">
                    <a:latin typeface="Times New Roman" panose="02020603050405020304" pitchFamily="18" charset="0"/>
                    <a:cs typeface="Times New Roman" panose="02020603050405020304" pitchFamily="18" charset="0"/>
                  </a:rPr>
                  <a:t>eq</a:t>
                </a:r>
                <a:r>
                  <a:rPr lang="en-IN" sz="3600" dirty="0">
                    <a:latin typeface="Times New Roman" panose="02020603050405020304" pitchFamily="18" charset="0"/>
                    <a:cs typeface="Times New Roman" panose="02020603050405020304" pitchFamily="18" charset="0"/>
                  </a:rPr>
                  <a:t>(1) with respect to </a:t>
                </a:r>
                <a:r>
                  <a:rPr lang="en-IN" sz="3600" dirty="0" smtClean="0">
                    <a:latin typeface="Times New Roman" panose="02020603050405020304" pitchFamily="18" charset="0"/>
                    <a:cs typeface="Times New Roman" panose="02020603050405020304" pitchFamily="18" charset="0"/>
                  </a:rPr>
                  <a:t>t, </a:t>
                </a:r>
                <a:r>
                  <a:rPr lang="en-IN" sz="3600" dirty="0">
                    <a:latin typeface="Times New Roman" panose="02020603050405020304" pitchFamily="18" charset="0"/>
                    <a:cs typeface="Times New Roman" panose="02020603050405020304" pitchFamily="18" charset="0"/>
                  </a:rPr>
                  <a:t>we get</a:t>
                </a:r>
              </a:p>
              <a:p>
                <a:pPr marL="0" indent="0">
                  <a:buNone/>
                </a:pPr>
                <a:r>
                  <a:rPr lang="en-IN" sz="3600" dirty="0">
                    <a:solidFill>
                      <a:srgbClr val="FF0000"/>
                    </a:solidFill>
                    <a:latin typeface="Times New Roman" panose="02020603050405020304" pitchFamily="18" charset="0"/>
                    <a:cs typeface="Times New Roman" panose="02020603050405020304" pitchFamily="18" charset="0"/>
                  </a:rPr>
                  <a:t>                                     </a:t>
                </a:r>
                <a:r>
                  <a:rPr lang="en-IN" sz="3600" dirty="0" smtClean="0">
                    <a:solidFill>
                      <a:srgbClr val="FF0000"/>
                    </a:solidFill>
                    <a:latin typeface="Times New Roman" panose="02020603050405020304" pitchFamily="18" charset="0"/>
                    <a:cs typeface="Times New Roman" panose="02020603050405020304" pitchFamily="18" charset="0"/>
                  </a:rPr>
                  <a:t>     </a:t>
                </a:r>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ea typeface="Cambria Math" panose="02040503050406030204" pitchFamily="18" charset="0"/>
                    <a:cs typeface="Times New Roman" panose="02020603050405020304" pitchFamily="18" charset="0"/>
                  </a:rPr>
                  <a:t>⇒</a:t>
                </a:r>
                <a:r>
                  <a:rPr lang="en-IN" sz="36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600" i="1" dirty="0">
                            <a:latin typeface="Cambria Math" panose="02040503050406030204" pitchFamily="18" charset="0"/>
                          </a:rPr>
                        </m:ctrlPr>
                      </m:fPr>
                      <m:num>
                        <m:r>
                          <a:rPr lang="en-IN" sz="3600" i="1" dirty="0">
                            <a:latin typeface="Cambria Math" panose="02040503050406030204" pitchFamily="18" charset="0"/>
                          </a:rPr>
                          <m:t>𝑑</m:t>
                        </m:r>
                        <m:r>
                          <m:rPr>
                            <m:sty m:val="p"/>
                          </m:rPr>
                          <a:rPr lang="en-US" sz="3600" i="1">
                            <a:latin typeface="Cambria Math" panose="02040503050406030204" pitchFamily="18" charset="0"/>
                          </a:rPr>
                          <m:t>y</m:t>
                        </m:r>
                      </m:num>
                      <m:den>
                        <m:r>
                          <a:rPr lang="en-US" sz="3600" i="1">
                            <a:latin typeface="Cambria Math" panose="02040503050406030204" pitchFamily="18" charset="0"/>
                          </a:rPr>
                          <m:t>𝑑</m:t>
                        </m:r>
                        <m:r>
                          <a:rPr lang="en-US" sz="3600" b="0" i="1" smtClean="0">
                            <a:latin typeface="Cambria Math" panose="02040503050406030204" pitchFamily="18" charset="0"/>
                          </a:rPr>
                          <m:t>𝑡</m:t>
                        </m:r>
                      </m:den>
                    </m:f>
                    <m:r>
                      <a:rPr lang="en-US" sz="3600">
                        <a:latin typeface="Cambria Math" panose="02040503050406030204" pitchFamily="18" charset="0"/>
                      </a:rPr>
                      <m:t>=</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a</m:t>
                    </m:r>
                    <m:r>
                      <a:rPr lang="en-US" sz="3600" b="0" i="0" smtClean="0">
                        <a:latin typeface="Cambria Math" panose="02040503050406030204" pitchFamily="18" charset="0"/>
                      </a:rPr>
                      <m:t> </m:t>
                    </m:r>
                    <m:r>
                      <m:rPr>
                        <m:sty m:val="p"/>
                      </m:rPr>
                      <a:rPr lang="en-US" sz="3600" b="0" i="0" smtClean="0">
                        <a:latin typeface="Cambria Math" panose="02040503050406030204" pitchFamily="18" charset="0"/>
                      </a:rPr>
                      <m:t>sin</m:t>
                    </m:r>
                    <m:r>
                      <a:rPr lang="en-US" sz="3600">
                        <a:latin typeface="Cambria Math" panose="02040503050406030204" pitchFamily="18" charset="0"/>
                      </a:rPr>
                      <m:t> </m:t>
                    </m:r>
                    <m:d>
                      <m:dPr>
                        <m:ctrlPr>
                          <a:rPr lang="en-US" sz="3600" i="1">
                            <a:latin typeface="Cambria Math" panose="02040503050406030204" pitchFamily="18" charset="0"/>
                          </a:rPr>
                        </m:ctrlPr>
                      </m:dPr>
                      <m:e>
                        <m:r>
                          <m:rPr>
                            <m:sty m:val="p"/>
                          </m:rPr>
                          <a:rPr lang="en-US" sz="3600" b="0" i="0" smtClean="0">
                            <a:latin typeface="Cambria Math" panose="02040503050406030204" pitchFamily="18" charset="0"/>
                          </a:rPr>
                          <m:t>pt</m:t>
                        </m:r>
                        <m:r>
                          <a:rPr lang="en-US" sz="3600" b="0" i="0" smtClean="0">
                            <a:latin typeface="Cambria Math" panose="02040503050406030204" pitchFamily="18" charset="0"/>
                          </a:rPr>
                          <m:t>−</m:t>
                        </m:r>
                        <m:r>
                          <m:rPr>
                            <m:sty m:val="p"/>
                          </m:rPr>
                          <a:rPr lang="el-GR" sz="3600" i="1">
                            <a:latin typeface="Cambria Math" panose="02040503050406030204" pitchFamily="18" charset="0"/>
                          </a:rPr>
                          <m:t>α</m:t>
                        </m:r>
                      </m:e>
                    </m:d>
                    <m:r>
                      <a:rPr lang="en-US" sz="3600">
                        <a:latin typeface="Cambria Math" panose="02040503050406030204" pitchFamily="18" charset="0"/>
                      </a:rPr>
                      <m:t>. </m:t>
                    </m:r>
                    <m:r>
                      <m:rPr>
                        <m:sty m:val="p"/>
                      </m:rPr>
                      <a:rPr lang="en-US" sz="3600" b="0" i="0" smtClean="0">
                        <a:latin typeface="Cambria Math" panose="02040503050406030204" pitchFamily="18" charset="0"/>
                      </a:rPr>
                      <m:t>p</m:t>
                    </m:r>
                    <m:r>
                      <a:rPr lang="en-US" sz="3600" b="0" i="0" smtClean="0">
                        <a:latin typeface="Cambria Math" panose="02040503050406030204" pitchFamily="18" charset="0"/>
                      </a:rPr>
                      <m:t>                                           −        (</m:t>
                    </m:r>
                    <m:r>
                      <a:rPr lang="en-US" sz="3600" b="0" i="0" smtClean="0">
                        <a:latin typeface="Cambria Math" panose="02040503050406030204" pitchFamily="18" charset="0"/>
                      </a:rPr>
                      <m:t>2</m:t>
                    </m:r>
                    <m:r>
                      <a:rPr lang="en-US" sz="3600" b="0" i="0" smtClean="0">
                        <a:latin typeface="Cambria Math" panose="02040503050406030204" pitchFamily="18" charset="0"/>
                      </a:rPr>
                      <m:t>)</m:t>
                    </m:r>
                  </m:oMath>
                </a14:m>
                <a:endParaRPr lang="en-IN" sz="3600" dirty="0">
                  <a:solidFill>
                    <a:srgbClr val="FF0000"/>
                  </a:solidFill>
                  <a:latin typeface="Times New Roman" panose="02020603050405020304" pitchFamily="18" charset="0"/>
                  <a:cs typeface="Times New Roman" panose="02020603050405020304" pitchFamily="18" charset="0"/>
                </a:endParaRPr>
              </a:p>
              <a:p>
                <a:pPr marL="0" indent="0">
                  <a:buNone/>
                </a:pPr>
                <a:r>
                  <a:rPr lang="en-IN" sz="3600" dirty="0" smtClean="0">
                    <a:latin typeface="Times New Roman" panose="02020603050405020304" pitchFamily="18" charset="0"/>
                    <a:cs typeface="Times New Roman" panose="02020603050405020304" pitchFamily="18" charset="0"/>
                  </a:rPr>
                  <a:t>          Again Differentiate </a:t>
                </a:r>
                <a:r>
                  <a:rPr lang="en-IN" sz="3600" dirty="0">
                    <a:latin typeface="Times New Roman" panose="02020603050405020304" pitchFamily="18" charset="0"/>
                    <a:cs typeface="Times New Roman" panose="02020603050405020304" pitchFamily="18" charset="0"/>
                  </a:rPr>
                  <a:t>the </a:t>
                </a:r>
                <a:r>
                  <a:rPr lang="en-IN" sz="3600" dirty="0" err="1" smtClean="0">
                    <a:latin typeface="Times New Roman" panose="02020603050405020304" pitchFamily="18" charset="0"/>
                    <a:cs typeface="Times New Roman" panose="02020603050405020304" pitchFamily="18" charset="0"/>
                  </a:rPr>
                  <a:t>eq</a:t>
                </a:r>
                <a:r>
                  <a:rPr lang="en-IN" sz="3600" dirty="0" smtClean="0">
                    <a:latin typeface="Times New Roman" panose="02020603050405020304" pitchFamily="18" charset="0"/>
                    <a:cs typeface="Times New Roman" panose="02020603050405020304" pitchFamily="18" charset="0"/>
                  </a:rPr>
                  <a:t>(2) </a:t>
                </a:r>
                <a:r>
                  <a:rPr lang="en-IN" sz="3600" dirty="0">
                    <a:latin typeface="Times New Roman" panose="02020603050405020304" pitchFamily="18" charset="0"/>
                    <a:cs typeface="Times New Roman" panose="02020603050405020304" pitchFamily="18" charset="0"/>
                  </a:rPr>
                  <a:t>with respect to t, we get</a:t>
                </a:r>
              </a:p>
              <a:p>
                <a:pPr marL="0" indent="0">
                  <a:buNone/>
                </a:pPr>
                <a:r>
                  <a:rPr lang="en-IN" sz="3600" dirty="0" smtClean="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f>
                      <m:fPr>
                        <m:ctrlPr>
                          <a:rPr lang="ar-AE" sz="3600" i="1">
                            <a:latin typeface="Cambria Math" panose="02040503050406030204" pitchFamily="18" charset="0"/>
                            <a:cs typeface="Times New Roman" panose="02020603050405020304" pitchFamily="18" charset="0"/>
                          </a:rPr>
                        </m:ctrlPr>
                      </m:fPr>
                      <m:num>
                        <m:sSup>
                          <m:sSupPr>
                            <m:ctrlPr>
                              <a:rPr lang="ar-AE" sz="3600" i="1">
                                <a:latin typeface="Cambria Math" panose="02040503050406030204" pitchFamily="18" charset="0"/>
                                <a:cs typeface="Times New Roman" panose="02020603050405020304" pitchFamily="18" charset="0"/>
                              </a:rPr>
                            </m:ctrlPr>
                          </m:sSupPr>
                          <m:e>
                            <m:r>
                              <a:rPr lang="ar-AE" sz="3600" i="1">
                                <a:latin typeface="Cambria Math" panose="02040503050406030204" pitchFamily="18" charset="0"/>
                                <a:cs typeface="Times New Roman" panose="02020603050405020304" pitchFamily="18" charset="0"/>
                              </a:rPr>
                              <m:t>𝑑</m:t>
                            </m:r>
                          </m:e>
                          <m:sup>
                            <m:r>
                              <a:rPr lang="ar-AE" sz="3600" i="1">
                                <a:latin typeface="Cambria Math" panose="02040503050406030204" pitchFamily="18" charset="0"/>
                                <a:cs typeface="Times New Roman" panose="02020603050405020304" pitchFamily="18" charset="0"/>
                              </a:rPr>
                              <m:t>2</m:t>
                            </m:r>
                          </m:sup>
                        </m:sSup>
                        <m:r>
                          <a:rPr lang="ar-AE" sz="3600" i="1">
                            <a:latin typeface="Cambria Math" panose="02040503050406030204" pitchFamily="18" charset="0"/>
                            <a:cs typeface="Times New Roman" panose="02020603050405020304" pitchFamily="18" charset="0"/>
                          </a:rPr>
                          <m:t>𝑦</m:t>
                        </m:r>
                      </m:num>
                      <m:den>
                        <m:r>
                          <a:rPr lang="ar-AE" sz="3600" i="1">
                            <a:latin typeface="Cambria Math" panose="02040503050406030204" pitchFamily="18" charset="0"/>
                            <a:cs typeface="Times New Roman" panose="02020603050405020304" pitchFamily="18" charset="0"/>
                          </a:rPr>
                          <m:t>𝑑</m:t>
                        </m:r>
                        <m:sSup>
                          <m:sSupPr>
                            <m:ctrlPr>
                              <a:rPr lang="ar-AE" sz="3600" i="1">
                                <a:latin typeface="Cambria Math" panose="02040503050406030204" pitchFamily="18" charset="0"/>
                                <a:cs typeface="Times New Roman" panose="02020603050405020304" pitchFamily="18" charset="0"/>
                              </a:rPr>
                            </m:ctrlPr>
                          </m:sSupPr>
                          <m:e>
                            <m:r>
                              <a:rPr lang="en-US" sz="3600" b="0" i="1" smtClean="0">
                                <a:latin typeface="Cambria Math" panose="02040503050406030204" pitchFamily="18" charset="0"/>
                                <a:cs typeface="Times New Roman" panose="02020603050405020304" pitchFamily="18" charset="0"/>
                              </a:rPr>
                              <m:t>𝑡</m:t>
                            </m:r>
                          </m:e>
                          <m:sup>
                            <m:r>
                              <a:rPr lang="ar-AE" sz="3600" i="1">
                                <a:latin typeface="Cambria Math" panose="02040503050406030204" pitchFamily="18" charset="0"/>
                                <a:cs typeface="Times New Roman" panose="02020603050405020304" pitchFamily="18" charset="0"/>
                              </a:rPr>
                              <m:t>2</m:t>
                            </m:r>
                          </m:sup>
                        </m:sSup>
                      </m:den>
                    </m:f>
                    <m:r>
                      <a:rPr lang="en-US" sz="3600">
                        <a:latin typeface="Cambria Math" panose="02040503050406030204" pitchFamily="18" charset="0"/>
                      </a:rPr>
                      <m:t>=</m:t>
                    </m:r>
                    <m:r>
                      <m:rPr>
                        <m:sty m:val="p"/>
                      </m:rPr>
                      <a:rPr lang="en-US" sz="3600">
                        <a:latin typeface="Cambria Math" panose="02040503050406030204" pitchFamily="18" charset="0"/>
                      </a:rPr>
                      <m:t>a</m:t>
                    </m:r>
                    <m:r>
                      <a:rPr lang="en-US" sz="3600">
                        <a:latin typeface="Cambria Math" panose="02040503050406030204" pitchFamily="18" charset="0"/>
                      </a:rPr>
                      <m:t> </m:t>
                    </m:r>
                    <m:r>
                      <m:rPr>
                        <m:sty m:val="p"/>
                      </m:rPr>
                      <a:rPr lang="en-US" sz="3600" b="0" i="0" smtClean="0">
                        <a:latin typeface="Cambria Math" panose="02040503050406030204" pitchFamily="18" charset="0"/>
                      </a:rPr>
                      <m:t>p</m:t>
                    </m:r>
                    <m:r>
                      <a:rPr lang="en-US" sz="3600">
                        <a:latin typeface="Cambria Math" panose="02040503050406030204" pitchFamily="18" charset="0"/>
                      </a:rPr>
                      <m:t> </m:t>
                    </m:r>
                    <m:d>
                      <m:dPr>
                        <m:ctrlPr>
                          <a:rPr lang="en-US" sz="3600" i="1">
                            <a:latin typeface="Cambria Math" panose="02040503050406030204" pitchFamily="18" charset="0"/>
                          </a:rPr>
                        </m:ctrlPr>
                      </m:dPr>
                      <m:e>
                        <m:r>
                          <a:rPr lang="en-US" sz="3600">
                            <a:latin typeface="Cambria Math" panose="02040503050406030204" pitchFamily="18" charset="0"/>
                          </a:rPr>
                          <m:t>−</m:t>
                        </m:r>
                        <m:r>
                          <m:rPr>
                            <m:sty m:val="p"/>
                          </m:rPr>
                          <a:rPr lang="en-US" sz="3600" b="0" i="0" smtClean="0">
                            <a:latin typeface="Cambria Math" panose="02040503050406030204" pitchFamily="18" charset="0"/>
                          </a:rPr>
                          <m:t>cos</m:t>
                        </m:r>
                        <m:r>
                          <a:rPr lang="en-US" sz="3600">
                            <a:latin typeface="Cambria Math" panose="02040503050406030204" pitchFamily="18" charset="0"/>
                          </a:rPr>
                          <m:t> </m:t>
                        </m:r>
                        <m:d>
                          <m:dPr>
                            <m:ctrlPr>
                              <a:rPr lang="en-US" sz="3600" i="1">
                                <a:latin typeface="Cambria Math" panose="02040503050406030204" pitchFamily="18" charset="0"/>
                              </a:rPr>
                            </m:ctrlPr>
                          </m:dPr>
                          <m:e>
                            <m:r>
                              <m:rPr>
                                <m:sty m:val="p"/>
                              </m:rPr>
                              <a:rPr lang="en-US" sz="3600" b="0" i="0" smtClean="0">
                                <a:latin typeface="Cambria Math" panose="02040503050406030204" pitchFamily="18" charset="0"/>
                              </a:rPr>
                              <m:t>pt</m:t>
                            </m:r>
                            <m:r>
                              <a:rPr lang="en-US" sz="3600" b="0" i="0" smtClean="0">
                                <a:latin typeface="Cambria Math" panose="02040503050406030204" pitchFamily="18" charset="0"/>
                              </a:rPr>
                              <m:t> −</m:t>
                            </m:r>
                            <m:r>
                              <m:rPr>
                                <m:sty m:val="p"/>
                              </m:rPr>
                              <a:rPr lang="el-GR" sz="3600" b="0" i="1" smtClean="0">
                                <a:latin typeface="Cambria Math" panose="02040503050406030204" pitchFamily="18" charset="0"/>
                              </a:rPr>
                              <m:t>α</m:t>
                            </m:r>
                          </m:e>
                        </m:d>
                      </m:e>
                    </m:d>
                    <m:r>
                      <a:rPr lang="en-US" sz="3600" i="1">
                        <a:latin typeface="Cambria Math" panose="02040503050406030204" pitchFamily="18" charset="0"/>
                      </a:rPr>
                      <m:t>.</m:t>
                    </m:r>
                    <m:r>
                      <a:rPr lang="en-US" sz="3600" b="0" i="1" smtClean="0">
                        <a:latin typeface="Cambria Math" panose="02040503050406030204" pitchFamily="18" charset="0"/>
                      </a:rPr>
                      <m:t>𝑝</m:t>
                    </m:r>
                  </m:oMath>
                </a14:m>
                <a:endParaRPr lang="en-US" sz="3600" dirty="0">
                  <a:latin typeface="Times New Roman" panose="02020603050405020304" pitchFamily="18" charset="0"/>
                  <a:cs typeface="Times New Roman" panose="02020603050405020304" pitchFamily="18" charset="0"/>
                </a:endParaRP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endParaRPr lang="en-IN"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318655"/>
                <a:ext cx="10674927" cy="5802890"/>
              </a:xfrm>
              <a:blipFill>
                <a:blip r:embed="rId2"/>
                <a:stretch>
                  <a:fillRect l="-400" t="-315"/>
                </a:stretch>
              </a:blipFill>
            </p:spPr>
            <p:txBody>
              <a:bodyPr/>
              <a:lstStyle/>
              <a:p>
                <a:r>
                  <a:rPr lang="en-US">
                    <a:noFill/>
                  </a:rPr>
                  <a:t> </a:t>
                </a:r>
              </a:p>
            </p:txBody>
          </p:sp>
        </mc:Fallback>
      </mc:AlternateContent>
    </p:spTree>
    <p:extLst>
      <p:ext uri="{BB962C8B-B14F-4D97-AF65-F5344CB8AC3E}">
        <p14:creationId xmlns:p14="http://schemas.microsoft.com/office/powerpoint/2010/main" val="276859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374073"/>
                <a:ext cx="10785764" cy="5802890"/>
              </a:xfrm>
            </p:spPr>
            <p:txBody>
              <a:bodyPr>
                <a:normAutofit fontScale="92500" lnSpcReduction="10000"/>
              </a:bodyPr>
              <a:lstStyle/>
              <a:p>
                <a:pPr marL="0" indent="0">
                  <a:buNone/>
                </a:pPr>
                <a:r>
                  <a:rPr lang="en-IN" smtClean="0">
                    <a:latin typeface="Times New Roman" panose="02020603050405020304" pitchFamily="18" charset="0"/>
                    <a:ea typeface="Cambria Math" panose="02040503050406030204" pitchFamily="18" charset="0"/>
                    <a:cs typeface="Times New Roman" panose="02020603050405020304" pitchFamily="18" charset="0"/>
                  </a:rPr>
                  <a:t>                                </a:t>
                </a:r>
                <a:r>
                  <a:rPr lang="en-IN" sz="20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𝑑</m:t>
                            </m:r>
                          </m:e>
                          <m:sup>
                            <m:r>
                              <a:rPr lang="ar-AE" sz="2000" i="1">
                                <a:latin typeface="Cambria Math" panose="02040503050406030204" pitchFamily="18" charset="0"/>
                                <a:cs typeface="Times New Roman" panose="02020603050405020304" pitchFamily="18" charset="0"/>
                              </a:rPr>
                              <m:t>2</m:t>
                            </m:r>
                          </m:sup>
                        </m:sSup>
                        <m:r>
                          <a:rPr lang="ar-AE" sz="2000" i="1">
                            <a:latin typeface="Cambria Math" panose="02040503050406030204" pitchFamily="18" charset="0"/>
                            <a:cs typeface="Times New Roman" panose="02020603050405020304" pitchFamily="18" charset="0"/>
                          </a:rPr>
                          <m:t>𝑦</m:t>
                        </m:r>
                      </m:num>
                      <m:den>
                        <m:r>
                          <a:rPr lang="ar-AE" sz="2000" i="1">
                            <a:latin typeface="Cambria Math" panose="02040503050406030204" pitchFamily="18" charset="0"/>
                            <a:cs typeface="Times New Roman" panose="02020603050405020304" pitchFamily="18" charset="0"/>
                          </a:rPr>
                          <m:t>𝑑</m:t>
                        </m:r>
                        <m:sSup>
                          <m:sSupPr>
                            <m:ctrlPr>
                              <a:rPr lang="ar-AE"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𝑡</m:t>
                            </m:r>
                          </m:e>
                          <m:sup>
                            <m:r>
                              <a:rPr lang="ar-AE" sz="2000" i="1">
                                <a:latin typeface="Cambria Math" panose="02040503050406030204" pitchFamily="18" charset="0"/>
                                <a:cs typeface="Times New Roman" panose="02020603050405020304" pitchFamily="18" charset="0"/>
                              </a:rPr>
                              <m:t>2</m:t>
                            </m:r>
                          </m:sup>
                        </m:sSup>
                      </m:den>
                    </m:f>
                    <m:r>
                      <a:rPr lang="en-US" sz="2000">
                        <a:latin typeface="Cambria Math" panose="02040503050406030204" pitchFamily="18" charset="0"/>
                      </a:rPr>
                      <m:t>=</m:t>
                    </m:r>
                    <m:r>
                      <a:rPr lang="en-US" sz="2000" b="0" i="0" smtClean="0">
                        <a:latin typeface="Cambria Math" panose="02040503050406030204" pitchFamily="18" charset="0"/>
                      </a:rPr>
                      <m:t>− </m:t>
                    </m:r>
                    <m:r>
                      <m:rPr>
                        <m:sty m:val="p"/>
                      </m:rPr>
                      <a:rPr lang="en-US" sz="2000">
                        <a:latin typeface="Cambria Math" panose="02040503050406030204" pitchFamily="18" charset="0"/>
                      </a:rPr>
                      <m:t>a</m:t>
                    </m:r>
                    <m:r>
                      <a:rPr lang="en-US" sz="2000">
                        <a:latin typeface="Cambria Math" panose="02040503050406030204" pitchFamily="18" charset="0"/>
                      </a:rPr>
                      <m:t> </m:t>
                    </m:r>
                    <m:sSup>
                      <m:sSupPr>
                        <m:ctrlPr>
                          <a:rPr lang="en-IN" sz="2000" i="1" dirty="0" smtClean="0">
                            <a:latin typeface="Cambria Math" panose="02040503050406030204" pitchFamily="18" charset="0"/>
                          </a:rPr>
                        </m:ctrlPr>
                      </m:sSupPr>
                      <m:e>
                        <m:r>
                          <a:rPr lang="en-US" sz="2000" b="0" i="1" dirty="0" smtClean="0">
                            <a:latin typeface="Cambria Math" panose="02040503050406030204" pitchFamily="18" charset="0"/>
                          </a:rPr>
                          <m:t>𝑝</m:t>
                        </m:r>
                      </m:e>
                      <m:sup>
                        <m:r>
                          <a:rPr lang="en-US" sz="2000" b="0" i="1" dirty="0" smtClean="0">
                            <a:latin typeface="Cambria Math" panose="02040503050406030204" pitchFamily="18" charset="0"/>
                          </a:rPr>
                          <m:t>2</m:t>
                        </m:r>
                      </m:sup>
                    </m:sSup>
                    <m:r>
                      <a:rPr lang="en-US" sz="2000">
                        <a:latin typeface="Cambria Math" panose="02040503050406030204" pitchFamily="18" charset="0"/>
                      </a:rPr>
                      <m:t> </m:t>
                    </m:r>
                    <m:d>
                      <m:dPr>
                        <m:ctrlPr>
                          <a:rPr lang="en-US" sz="2000" i="1">
                            <a:latin typeface="Cambria Math" panose="02040503050406030204" pitchFamily="18" charset="0"/>
                          </a:rPr>
                        </m:ctrlPr>
                      </m:dPr>
                      <m:e>
                        <m:r>
                          <m:rPr>
                            <m:sty m:val="p"/>
                          </m:rPr>
                          <a:rPr lang="en-US" sz="2000" b="0" i="0" smtClean="0">
                            <a:latin typeface="Cambria Math" panose="02040503050406030204" pitchFamily="18" charset="0"/>
                          </a:rPr>
                          <m:t>c</m:t>
                        </m:r>
                        <m:r>
                          <m:rPr>
                            <m:sty m:val="p"/>
                          </m:rPr>
                          <a:rPr lang="en-US" sz="2000">
                            <a:latin typeface="Cambria Math" panose="02040503050406030204" pitchFamily="18" charset="0"/>
                          </a:rPr>
                          <m:t>os</m:t>
                        </m:r>
                        <m:r>
                          <a:rPr lang="en-US" sz="2000">
                            <a:latin typeface="Cambria Math" panose="02040503050406030204" pitchFamily="18" charset="0"/>
                          </a:rPr>
                          <m:t> </m:t>
                        </m:r>
                        <m:d>
                          <m:dPr>
                            <m:ctrlPr>
                              <a:rPr lang="en-US" sz="2000" i="1">
                                <a:latin typeface="Cambria Math" panose="02040503050406030204" pitchFamily="18" charset="0"/>
                              </a:rPr>
                            </m:ctrlPr>
                          </m:dPr>
                          <m:e>
                            <m:r>
                              <m:rPr>
                                <m:sty m:val="p"/>
                              </m:rPr>
                              <a:rPr lang="en-US" sz="2000">
                                <a:latin typeface="Cambria Math" panose="02040503050406030204" pitchFamily="18" charset="0"/>
                              </a:rPr>
                              <m:t>pt</m:t>
                            </m:r>
                            <m:r>
                              <a:rPr lang="en-US" sz="2000">
                                <a:latin typeface="Cambria Math" panose="02040503050406030204" pitchFamily="18" charset="0"/>
                              </a:rPr>
                              <m:t> −</m:t>
                            </m:r>
                            <m:r>
                              <m:rPr>
                                <m:sty m:val="p"/>
                              </m:rPr>
                              <a:rPr lang="el-GR" sz="2000" i="1">
                                <a:latin typeface="Cambria Math" panose="02040503050406030204" pitchFamily="18" charset="0"/>
                              </a:rPr>
                              <m:t>α</m:t>
                            </m:r>
                          </m:e>
                        </m:d>
                      </m:e>
                    </m:d>
                    <m:r>
                      <a:rPr lang="en-IN" sz="2000" i="1" dirty="0" smtClean="0">
                        <a:latin typeface="Cambria Math" panose="02040503050406030204" pitchFamily="18" charset="0"/>
                      </a:rPr>
                      <m:t> </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𝑑</m:t>
                            </m:r>
                          </m:e>
                          <m:sup>
                            <m:r>
                              <a:rPr lang="ar-AE" sz="2000" i="1">
                                <a:latin typeface="Cambria Math" panose="02040503050406030204" pitchFamily="18" charset="0"/>
                                <a:cs typeface="Times New Roman" panose="02020603050405020304" pitchFamily="18" charset="0"/>
                              </a:rPr>
                              <m:t>2</m:t>
                            </m:r>
                          </m:sup>
                        </m:sSup>
                        <m:r>
                          <a:rPr lang="ar-AE" sz="2000" i="1">
                            <a:latin typeface="Cambria Math" panose="02040503050406030204" pitchFamily="18" charset="0"/>
                            <a:cs typeface="Times New Roman" panose="02020603050405020304" pitchFamily="18" charset="0"/>
                          </a:rPr>
                          <m:t>𝑦</m:t>
                        </m:r>
                      </m:num>
                      <m:den>
                        <m:r>
                          <a:rPr lang="ar-AE" sz="2000" i="1">
                            <a:latin typeface="Cambria Math" panose="02040503050406030204" pitchFamily="18" charset="0"/>
                            <a:cs typeface="Times New Roman" panose="02020603050405020304" pitchFamily="18" charset="0"/>
                          </a:rPr>
                          <m:t>𝑑</m:t>
                        </m:r>
                        <m:sSup>
                          <m:sSupPr>
                            <m:ctrlPr>
                              <a:rPr lang="ar-AE"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𝑡</m:t>
                            </m:r>
                          </m:e>
                          <m:sup>
                            <m:r>
                              <a:rPr lang="ar-AE" sz="2000" i="1">
                                <a:latin typeface="Cambria Math" panose="02040503050406030204" pitchFamily="18" charset="0"/>
                                <a:cs typeface="Times New Roman" panose="02020603050405020304" pitchFamily="18" charset="0"/>
                              </a:rPr>
                              <m:t>2</m:t>
                            </m:r>
                          </m:sup>
                        </m:sSup>
                      </m:den>
                    </m:f>
                    <m:r>
                      <a:rPr lang="en-US" sz="2000">
                        <a:latin typeface="Cambria Math" panose="02040503050406030204" pitchFamily="18" charset="0"/>
                      </a:rPr>
                      <m:t>=− </m:t>
                    </m:r>
                    <m:sSup>
                      <m:sSupPr>
                        <m:ctrlPr>
                          <a:rPr lang="en-IN" sz="2000" i="1" dirty="0">
                            <a:latin typeface="Cambria Math" panose="02040503050406030204" pitchFamily="18" charset="0"/>
                          </a:rPr>
                        </m:ctrlPr>
                      </m:sSupPr>
                      <m:e>
                        <m:r>
                          <a:rPr lang="en-US" sz="2000" i="1" dirty="0">
                            <a:latin typeface="Cambria Math" panose="02040503050406030204" pitchFamily="18" charset="0"/>
                          </a:rPr>
                          <m:t>𝑝</m:t>
                        </m:r>
                      </m:e>
                      <m:sup>
                        <m:r>
                          <a:rPr lang="en-US" sz="2000" i="1" dirty="0">
                            <a:latin typeface="Cambria Math" panose="02040503050406030204" pitchFamily="18" charset="0"/>
                          </a:rPr>
                          <m:t>2</m:t>
                        </m:r>
                      </m:sup>
                    </m:sSup>
                    <m:r>
                      <a:rPr lang="en-US" sz="2000" b="0" i="1" dirty="0">
                        <a:latin typeface="Cambria Math" panose="02040503050406030204" pitchFamily="18" charset="0"/>
                      </a:rPr>
                      <m:t> </m:t>
                    </m:r>
                    <m:r>
                      <a:rPr lang="en-US" sz="2000" b="0" i="1" dirty="0" smtClean="0">
                        <a:latin typeface="Cambria Math" panose="02040503050406030204" pitchFamily="18" charset="0"/>
                      </a:rPr>
                      <m:t>𝑦</m:t>
                    </m:r>
                  </m:oMath>
                </a14:m>
                <a:r>
                  <a:rPr lang="en-IN" sz="2000" dirty="0" smtClean="0">
                    <a:latin typeface="Times New Roman" panose="02020603050405020304" pitchFamily="18" charset="0"/>
                    <a:cs typeface="Times New Roman" panose="02020603050405020304" pitchFamily="18" charset="0"/>
                  </a:rPr>
                  <a:t>                    [from </a:t>
                </a:r>
                <a:r>
                  <a:rPr lang="en-IN" sz="2000" dirty="0" err="1" smtClean="0">
                    <a:latin typeface="Times New Roman" panose="02020603050405020304" pitchFamily="18" charset="0"/>
                    <a:cs typeface="Times New Roman" panose="02020603050405020304" pitchFamily="18" charset="0"/>
                  </a:rPr>
                  <a:t>eq</a:t>
                </a:r>
                <a:r>
                  <a:rPr lang="en-IN" sz="2000" dirty="0" smtClean="0">
                    <a:latin typeface="Times New Roman" panose="02020603050405020304" pitchFamily="18" charset="0"/>
                    <a:cs typeface="Times New Roman" panose="02020603050405020304" pitchFamily="18" charset="0"/>
                  </a:rPr>
                  <a:t> (1)]</a:t>
                </a:r>
              </a:p>
              <a:p>
                <a:pPr marL="0" indent="0">
                  <a:buNone/>
                </a:pPr>
                <a:r>
                  <a:rPr lang="en-US" sz="2000" dirty="0" smtClean="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𝑑</m:t>
                            </m:r>
                          </m:e>
                          <m:sup>
                            <m:r>
                              <a:rPr lang="ar-AE" sz="2000" i="1">
                                <a:latin typeface="Cambria Math" panose="02040503050406030204" pitchFamily="18" charset="0"/>
                                <a:cs typeface="Times New Roman" panose="02020603050405020304" pitchFamily="18" charset="0"/>
                              </a:rPr>
                              <m:t>2</m:t>
                            </m:r>
                          </m:sup>
                        </m:sSup>
                        <m:r>
                          <a:rPr lang="ar-AE" sz="2000" i="1">
                            <a:latin typeface="Cambria Math" panose="02040503050406030204" pitchFamily="18" charset="0"/>
                            <a:cs typeface="Times New Roman" panose="02020603050405020304" pitchFamily="18" charset="0"/>
                          </a:rPr>
                          <m:t>𝑦</m:t>
                        </m:r>
                      </m:num>
                      <m:den>
                        <m:r>
                          <a:rPr lang="ar-AE" sz="2000" i="1">
                            <a:latin typeface="Cambria Math" panose="02040503050406030204" pitchFamily="18" charset="0"/>
                            <a:cs typeface="Times New Roman" panose="02020603050405020304" pitchFamily="18" charset="0"/>
                          </a:rPr>
                          <m:t>𝑑</m:t>
                        </m:r>
                        <m:sSup>
                          <m:sSupPr>
                            <m:ctrlPr>
                              <a:rPr lang="ar-AE"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𝑡</m:t>
                            </m:r>
                          </m:e>
                          <m:sup>
                            <m:r>
                              <a:rPr lang="ar-AE" sz="2000" i="1">
                                <a:latin typeface="Cambria Math" panose="02040503050406030204" pitchFamily="18" charset="0"/>
                                <a:cs typeface="Times New Roman" panose="02020603050405020304" pitchFamily="18" charset="0"/>
                              </a:rPr>
                              <m:t>2</m:t>
                            </m:r>
                          </m:sup>
                        </m:sSup>
                      </m:den>
                    </m:f>
                    <m:r>
                      <a:rPr lang="en-US" sz="2000" b="0" i="0" smtClean="0">
                        <a:latin typeface="Cambria Math" panose="02040503050406030204" pitchFamily="18" charset="0"/>
                        <a:cs typeface="Times New Roman" panose="02020603050405020304" pitchFamily="18" charset="0"/>
                      </a:rPr>
                      <m:t>+</m:t>
                    </m:r>
                    <m:r>
                      <a:rPr lang="en-US" sz="2000">
                        <a:latin typeface="Cambria Math" panose="02040503050406030204" pitchFamily="18" charset="0"/>
                      </a:rPr>
                      <m:t> </m:t>
                    </m:r>
                    <m:sSup>
                      <m:sSupPr>
                        <m:ctrlPr>
                          <a:rPr lang="en-IN" sz="2000" i="1" dirty="0">
                            <a:latin typeface="Cambria Math" panose="02040503050406030204" pitchFamily="18" charset="0"/>
                          </a:rPr>
                        </m:ctrlPr>
                      </m:sSupPr>
                      <m:e>
                        <m:r>
                          <a:rPr lang="en-US" sz="2000" i="1" dirty="0">
                            <a:latin typeface="Cambria Math" panose="02040503050406030204" pitchFamily="18" charset="0"/>
                          </a:rPr>
                          <m:t>𝑝</m:t>
                        </m:r>
                      </m:e>
                      <m:sup>
                        <m:r>
                          <a:rPr lang="en-US" sz="2000" i="1" dirty="0">
                            <a:latin typeface="Cambria Math" panose="02040503050406030204" pitchFamily="18" charset="0"/>
                          </a:rPr>
                          <m:t>2</m:t>
                        </m:r>
                      </m:sup>
                    </m:sSup>
                    <m:r>
                      <a:rPr lang="en-US" sz="2000" i="1" dirty="0">
                        <a:latin typeface="Cambria Math" panose="02040503050406030204" pitchFamily="18" charset="0"/>
                      </a:rPr>
                      <m:t> </m:t>
                    </m:r>
                    <m:r>
                      <a:rPr lang="en-US" sz="2000" i="1" dirty="0">
                        <a:latin typeface="Cambria Math" panose="02040503050406030204" pitchFamily="18" charset="0"/>
                      </a:rPr>
                      <m:t>𝑦</m:t>
                    </m:r>
                    <m:r>
                      <a:rPr lang="en-US" sz="2000" b="0" i="1" dirty="0" smtClean="0">
                        <a:latin typeface="Cambria Math" panose="02040503050406030204" pitchFamily="18" charset="0"/>
                      </a:rPr>
                      <m:t>=</m:t>
                    </m:r>
                    <m:r>
                      <a:rPr lang="en-US" sz="2000" b="0" i="1" dirty="0" smtClean="0">
                        <a:latin typeface="Cambria Math" panose="02040503050406030204" pitchFamily="18" charset="0"/>
                      </a:rPr>
                      <m:t>0</m:t>
                    </m:r>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Which is our required differential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6) </a:t>
                </a:r>
                <a:r>
                  <a:rPr lang="en-US" sz="2000" b="1" dirty="0">
                    <a:solidFill>
                      <a:srgbClr val="FF0000"/>
                    </a:solidFill>
                    <a:latin typeface="Times New Roman" panose="02020603050405020304" pitchFamily="18" charset="0"/>
                    <a:cs typeface="Times New Roman" panose="02020603050405020304" pitchFamily="18" charset="0"/>
                  </a:rPr>
                  <a:t>Form the differential equation by eliminating arbitrary constants a and </a:t>
                </a:r>
                <a14:m>
                  <m:oMath xmlns:m="http://schemas.openxmlformats.org/officeDocument/2006/math">
                    <m:r>
                      <a:rPr lang="en-US" sz="2000" b="1" i="1" smtClean="0">
                        <a:solidFill>
                          <a:srgbClr val="FF0000"/>
                        </a:solidFill>
                        <a:latin typeface="Cambria Math" panose="02040503050406030204" pitchFamily="18" charset="0"/>
                        <a:cs typeface="Times New Roman" panose="02020603050405020304" pitchFamily="18" charset="0"/>
                      </a:rPr>
                      <m:t>𝒃</m:t>
                    </m:r>
                  </m:oMath>
                </a14:m>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from  </a:t>
                </a:r>
                <a14:m>
                  <m:oMath xmlns:m="http://schemas.openxmlformats.org/officeDocument/2006/math">
                    <m:r>
                      <a:rPr lang="en-US" sz="2000" b="1" i="1">
                        <a:solidFill>
                          <a:srgbClr val="FF0000"/>
                        </a:solidFill>
                        <a:latin typeface="Cambria Math" panose="02040503050406030204" pitchFamily="18" charset="0"/>
                      </a:rPr>
                      <m:t>𝒚</m:t>
                    </m:r>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𝒂</m:t>
                    </m:r>
                    <m:r>
                      <a:rPr lang="en-US" sz="2000" b="1" i="1">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𝒔𝒆𝒄𝒙</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𝒃</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𝒕𝒂𝒏𝒙</m:t>
                    </m:r>
                  </m:oMath>
                </a14:m>
                <a:r>
                  <a:rPr lang="en-IN" sz="2000" b="1" dirty="0">
                    <a:solidFill>
                      <a:srgbClr val="FF0000"/>
                    </a:solidFill>
                    <a:latin typeface="Times New Roman" panose="02020603050405020304" pitchFamily="18" charset="0"/>
                    <a:cs typeface="Times New Roman" panose="02020603050405020304" pitchFamily="18" charset="0"/>
                  </a:rPr>
                  <a:t>.</a:t>
                </a: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Sol:</a:t>
                </a:r>
                <a:r>
                  <a:rPr lang="en-US" sz="2000" dirty="0" smtClean="0">
                    <a:latin typeface="Times New Roman" panose="02020603050405020304" pitchFamily="18" charset="0"/>
                    <a:cs typeface="Times New Roman" panose="02020603050405020304" pitchFamily="18" charset="0"/>
                  </a:rPr>
                  <a:t>  Given the equation </a:t>
                </a:r>
                <a14:m>
                  <m:oMath xmlns:m="http://schemas.openxmlformats.org/officeDocument/2006/math">
                    <m:r>
                      <m:rPr>
                        <m:sty m:val="p"/>
                      </m:rPr>
                      <a:rPr lang="en-US" sz="2000" smtClean="0">
                        <a:solidFill>
                          <a:schemeClr val="tx1"/>
                        </a:solidFill>
                        <a:latin typeface="Cambria Math" panose="02040503050406030204" pitchFamily="18" charset="0"/>
                      </a:rPr>
                      <m:t>y</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𝑎</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𝑠𝑒𝑐𝑥</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𝑏</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𝑡𝑎𝑛𝑥</m:t>
                    </m:r>
                    <m:r>
                      <a:rPr lang="en-US" sz="2000" b="0" i="1" smtClean="0">
                        <a:solidFill>
                          <a:schemeClr val="tx1"/>
                        </a:solidFill>
                        <a:latin typeface="Cambria Math" panose="02040503050406030204" pitchFamily="18" charset="0"/>
                      </a:rPr>
                      <m:t>                                                      −       </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m:t>
                        </m:r>
                      </m:e>
                    </m:d>
                  </m:oMath>
                </a14:m>
                <a:endParaRPr lang="en-US" sz="2000" b="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Differential with respect to x to </a:t>
                </a:r>
                <a:r>
                  <a:rPr lang="en-US" sz="2000" dirty="0" err="1" smtClean="0">
                    <a:latin typeface="Times New Roman" panose="02020603050405020304" pitchFamily="18" charset="0"/>
                    <a:cs typeface="Times New Roman" panose="02020603050405020304" pitchFamily="18" charset="0"/>
                  </a:rPr>
                  <a:t>eq</a:t>
                </a:r>
                <a:r>
                  <a:rPr lang="en-US" sz="2000" dirty="0" smtClean="0">
                    <a:latin typeface="Times New Roman" panose="02020603050405020304" pitchFamily="18" charset="0"/>
                    <a:cs typeface="Times New Roman" panose="02020603050405020304" pitchFamily="18" charset="0"/>
                  </a:rPr>
                  <a:t>(1),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IN" sz="2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dirty="0">
                            <a:latin typeface="Cambria Math" panose="02040503050406030204" pitchFamily="18" charset="0"/>
                          </a:rPr>
                        </m:ctrlPr>
                      </m:fPr>
                      <m:num>
                        <m:r>
                          <a:rPr lang="en-IN" sz="2000" i="1" dirty="0">
                            <a:latin typeface="Cambria Math" panose="02040503050406030204" pitchFamily="18" charset="0"/>
                          </a:rPr>
                          <m:t>𝑑</m:t>
                        </m:r>
                        <m:r>
                          <m:rPr>
                            <m:sty m:val="p"/>
                          </m:rPr>
                          <a:rPr lang="en-US" sz="2000" i="1">
                            <a:latin typeface="Cambria Math" panose="02040503050406030204" pitchFamily="18" charset="0"/>
                          </a:rPr>
                          <m:t>y</m:t>
                        </m:r>
                      </m:num>
                      <m:den>
                        <m:r>
                          <a:rPr lang="en-US" sz="2000" i="1">
                            <a:latin typeface="Cambria Math" panose="02040503050406030204" pitchFamily="18" charset="0"/>
                          </a:rPr>
                          <m:t>𝑑</m:t>
                        </m:r>
                        <m:r>
                          <a:rPr lang="en-US" sz="2000" b="0" i="1" smtClean="0">
                            <a:latin typeface="Cambria Math" panose="02040503050406030204" pitchFamily="18" charset="0"/>
                          </a:rPr>
                          <m:t>𝑥</m:t>
                        </m:r>
                      </m:den>
                    </m:f>
                    <m:r>
                      <a:rPr lang="en-US" sz="2000">
                        <a:latin typeface="Cambria Math" panose="02040503050406030204" pitchFamily="18" charset="0"/>
                      </a:rPr>
                      <m:t>=</m:t>
                    </m:r>
                    <m:r>
                      <m:rPr>
                        <m:sty m:val="p"/>
                      </m:rPr>
                      <a:rPr lang="en-US" sz="2000">
                        <a:latin typeface="Cambria Math" panose="02040503050406030204" pitchFamily="18" charset="0"/>
                      </a:rPr>
                      <m:t>a</m:t>
                    </m:r>
                    <m:r>
                      <a:rPr lang="en-US" sz="2000">
                        <a:latin typeface="Cambria Math" panose="02040503050406030204" pitchFamily="18" charset="0"/>
                      </a:rPr>
                      <m:t> </m:t>
                    </m:r>
                    <m:r>
                      <m:rPr>
                        <m:sty m:val="p"/>
                      </m:rPr>
                      <a:rPr lang="en-US" sz="2000" b="0" i="0" smtClean="0">
                        <a:latin typeface="Cambria Math" panose="02040503050406030204" pitchFamily="18" charset="0"/>
                      </a:rPr>
                      <m:t>secx</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tanx</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b</m:t>
                    </m:r>
                    <m:r>
                      <a:rPr lang="en-US" sz="2000" b="0" i="0" smtClean="0">
                        <a:latin typeface="Cambria Math" panose="02040503050406030204" pitchFamily="18" charset="0"/>
                      </a:rPr>
                      <m:t> </m:t>
                    </m:r>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𝑠𝑒𝑐</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𝑥</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ea typeface="Cambria Math" panose="02040503050406030204" pitchFamily="18" charset="0"/>
                    <a:cs typeface="Times New Roman" panose="02020603050405020304" pitchFamily="18" charset="0"/>
                  </a:rPr>
                  <a:t>⇒</a:t>
                </a:r>
                <a:r>
                  <a:rPr lang="en-IN" sz="20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dirty="0">
                            <a:latin typeface="Cambria Math" panose="02040503050406030204" pitchFamily="18" charset="0"/>
                          </a:rPr>
                        </m:ctrlPr>
                      </m:fPr>
                      <m:num>
                        <m:r>
                          <a:rPr lang="en-IN" sz="2000" i="1" dirty="0">
                            <a:latin typeface="Cambria Math" panose="02040503050406030204" pitchFamily="18" charset="0"/>
                          </a:rPr>
                          <m:t>𝑑</m:t>
                        </m:r>
                        <m:r>
                          <m:rPr>
                            <m:sty m:val="p"/>
                          </m:rPr>
                          <a:rPr lang="en-US" sz="2000" i="1">
                            <a:latin typeface="Cambria Math" panose="02040503050406030204" pitchFamily="18" charset="0"/>
                          </a:rPr>
                          <m:t>y</m:t>
                        </m:r>
                      </m:num>
                      <m:den>
                        <m:r>
                          <a:rPr lang="en-US" sz="2000" i="1">
                            <a:latin typeface="Cambria Math" panose="02040503050406030204" pitchFamily="18" charset="0"/>
                          </a:rPr>
                          <m:t>𝑑</m:t>
                        </m:r>
                        <m:r>
                          <a:rPr lang="en-US" sz="2000" b="0" i="1" smtClean="0">
                            <a:latin typeface="Cambria Math" panose="02040503050406030204" pitchFamily="18" charset="0"/>
                          </a:rPr>
                          <m:t>𝑥</m:t>
                        </m:r>
                      </m:den>
                    </m:f>
                    <m:r>
                      <a:rPr lang="en-US" sz="2000">
                        <a:latin typeface="Cambria Math" panose="02040503050406030204" pitchFamily="18" charset="0"/>
                      </a:rPr>
                      <m:t>= </m:t>
                    </m:r>
                    <m:r>
                      <m:rPr>
                        <m:sty m:val="p"/>
                      </m:rPr>
                      <a:rPr lang="en-US" sz="2000">
                        <a:latin typeface="Cambria Math" panose="02040503050406030204" pitchFamily="18" charset="0"/>
                      </a:rPr>
                      <m:t>secx</m:t>
                    </m:r>
                    <m:r>
                      <a:rPr lang="en-US" sz="2000" b="0" i="0" smtClean="0">
                        <a:latin typeface="Cambria Math" panose="02040503050406030204" pitchFamily="18" charset="0"/>
                      </a:rPr>
                      <m:t> </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a</m:t>
                        </m:r>
                        <m:r>
                          <a:rPr lang="en-US" sz="2000">
                            <a:latin typeface="Cambria Math" panose="02040503050406030204" pitchFamily="18" charset="0"/>
                          </a:rPr>
                          <m:t> </m:t>
                        </m:r>
                        <m:r>
                          <m:rPr>
                            <m:sty m:val="p"/>
                          </m:rPr>
                          <a:rPr lang="en-US" sz="2000">
                            <a:latin typeface="Cambria Math" panose="02040503050406030204" pitchFamily="18" charset="0"/>
                          </a:rPr>
                          <m:t>tanx</m:t>
                        </m:r>
                        <m:r>
                          <a:rPr lang="en-US" sz="2000">
                            <a:latin typeface="Cambria Math" panose="02040503050406030204" pitchFamily="18" charset="0"/>
                          </a:rPr>
                          <m:t>+</m:t>
                        </m:r>
                        <m:r>
                          <m:rPr>
                            <m:sty m:val="p"/>
                          </m:rPr>
                          <a:rPr lang="en-US" sz="2000">
                            <a:latin typeface="Cambria Math" panose="02040503050406030204" pitchFamily="18" charset="0"/>
                          </a:rPr>
                          <m:t>b</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secx</m:t>
                        </m:r>
                      </m:e>
                    </m:d>
                    <m:r>
                      <a:rPr lang="en-US" sz="2000" b="0" i="0" smtClean="0">
                        <a:latin typeface="Cambria Math" panose="02040503050406030204" pitchFamily="18" charset="0"/>
                      </a:rPr>
                      <m:t>                                   −       (</m:t>
                    </m:r>
                    <m:r>
                      <a:rPr lang="en-US" sz="2000" b="0" i="0" smtClean="0">
                        <a:latin typeface="Cambria Math" panose="02040503050406030204" pitchFamily="18" charset="0"/>
                      </a:rPr>
                      <m:t>2</m:t>
                    </m:r>
                    <m:r>
                      <a:rPr lang="en-US" sz="2000" b="0" i="0" smtClean="0">
                        <a:latin typeface="Cambria Math" panose="02040503050406030204" pitchFamily="18" charset="0"/>
                      </a:rPr>
                      <m:t>)</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Again </a:t>
                </a:r>
                <a:r>
                  <a:rPr lang="en-US" sz="2000" dirty="0">
                    <a:latin typeface="Times New Roman" panose="02020603050405020304" pitchFamily="18" charset="0"/>
                    <a:cs typeface="Times New Roman" panose="02020603050405020304" pitchFamily="18" charset="0"/>
                  </a:rPr>
                  <a:t>Differentiate with respect to x to </a:t>
                </a:r>
                <a:r>
                  <a:rPr lang="en-US" sz="2000" dirty="0" err="1">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(2), we get</a:t>
                </a:r>
              </a:p>
              <a:p>
                <a:pPr marL="0" indent="0">
                  <a:buNone/>
                </a:pPr>
                <a:r>
                  <a:rPr lang="en-US"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𝑑</m:t>
                            </m:r>
                          </m:e>
                          <m:sup>
                            <m:r>
                              <a:rPr lang="ar-AE" sz="2000" i="1">
                                <a:latin typeface="Cambria Math" panose="02040503050406030204" pitchFamily="18" charset="0"/>
                                <a:cs typeface="Times New Roman" panose="02020603050405020304" pitchFamily="18" charset="0"/>
                              </a:rPr>
                              <m:t>2</m:t>
                            </m:r>
                          </m:sup>
                        </m:sSup>
                        <m:r>
                          <a:rPr lang="ar-AE" sz="2000" i="1">
                            <a:latin typeface="Cambria Math" panose="02040503050406030204" pitchFamily="18" charset="0"/>
                            <a:cs typeface="Times New Roman" panose="02020603050405020304" pitchFamily="18" charset="0"/>
                          </a:rPr>
                          <m:t>𝑦</m:t>
                        </m:r>
                      </m:num>
                      <m:den>
                        <m:r>
                          <a:rPr lang="ar-AE" sz="2000" i="1">
                            <a:latin typeface="Cambria Math" panose="02040503050406030204" pitchFamily="18" charset="0"/>
                            <a:cs typeface="Times New Roman" panose="02020603050405020304" pitchFamily="18" charset="0"/>
                          </a:rPr>
                          <m:t>𝑑</m:t>
                        </m:r>
                        <m:sSup>
                          <m:sSupPr>
                            <m:ctrlPr>
                              <a:rPr lang="ar-AE"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ar-AE" sz="2000" i="1">
                                <a:latin typeface="Cambria Math" panose="02040503050406030204" pitchFamily="18" charset="0"/>
                                <a:cs typeface="Times New Roman" panose="02020603050405020304" pitchFamily="18" charset="0"/>
                              </a:rPr>
                              <m:t>2</m:t>
                            </m:r>
                          </m:sup>
                        </m:sSup>
                      </m:den>
                    </m:f>
                    <m:r>
                      <a:rPr lang="en-US" sz="2000">
                        <a:latin typeface="Cambria Math" panose="02040503050406030204" pitchFamily="18" charset="0"/>
                      </a:rPr>
                      <m:t>=</m:t>
                    </m:r>
                    <m:r>
                      <m:rPr>
                        <m:sty m:val="p"/>
                      </m:rPr>
                      <a:rPr lang="en-US" sz="2000" b="0" i="0" smtClean="0">
                        <a:latin typeface="Cambria Math" panose="02040503050406030204" pitchFamily="18" charset="0"/>
                      </a:rPr>
                      <m:t>secx</m:t>
                    </m:r>
                    <m:r>
                      <a:rPr lang="en-US" sz="2000" b="0" i="0" smtClean="0">
                        <a:latin typeface="Cambria Math" panose="02040503050406030204" pitchFamily="18" charset="0"/>
                      </a:rPr>
                      <m:t> </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a</m:t>
                        </m:r>
                        <m:sSup>
                          <m:sSupPr>
                            <m:ctrlPr>
                              <a:rPr lang="en-IN" sz="2000" i="1" dirty="0">
                                <a:latin typeface="Cambria Math" panose="02040503050406030204" pitchFamily="18" charset="0"/>
                              </a:rPr>
                            </m:ctrlPr>
                          </m:sSupPr>
                          <m:e>
                            <m:r>
                              <a:rPr lang="en-US" sz="2000" b="0" i="1" dirty="0" smtClean="0">
                                <a:latin typeface="Cambria Math" panose="02040503050406030204" pitchFamily="18" charset="0"/>
                              </a:rPr>
                              <m:t>𝑠𝑒𝑐</m:t>
                            </m:r>
                          </m:e>
                          <m:sup>
                            <m:r>
                              <a:rPr lang="en-US" sz="2000" i="1" dirty="0">
                                <a:latin typeface="Cambria Math" panose="02040503050406030204" pitchFamily="18" charset="0"/>
                              </a:rPr>
                              <m:t>2</m:t>
                            </m:r>
                          </m:sup>
                        </m:sSup>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𝑏</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𝑠𝑒𝑐𝑥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𝑡𝑎𝑛𝑥</m:t>
                        </m:r>
                      </m:e>
                    </m:d>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𝑎</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𝑡𝑎</m:t>
                        </m:r>
                        <m:r>
                          <m:rPr>
                            <m:sty m:val="p"/>
                          </m:rPr>
                          <a:rPr lang="en-US" sz="2000" b="0" i="0" dirty="0" smtClean="0">
                            <a:latin typeface="Cambria Math" panose="02040503050406030204" pitchFamily="18" charset="0"/>
                          </a:rPr>
                          <m:t>nx</m:t>
                        </m:r>
                        <m:r>
                          <a:rPr lang="en-US" sz="2000" b="0" i="0" dirty="0" smtClean="0">
                            <a:latin typeface="Cambria Math" panose="02040503050406030204" pitchFamily="18" charset="0"/>
                          </a:rPr>
                          <m:t>+</m:t>
                        </m:r>
                        <m:r>
                          <m:rPr>
                            <m:sty m:val="p"/>
                          </m:rPr>
                          <a:rPr lang="en-US" sz="2000" b="0" i="0" dirty="0" smtClean="0">
                            <a:latin typeface="Cambria Math" panose="02040503050406030204" pitchFamily="18" charset="0"/>
                          </a:rPr>
                          <m:t>b</m:t>
                        </m:r>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secx</m:t>
                        </m:r>
                      </m:e>
                    </m:d>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sex</m:t>
                    </m:r>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tanx</m:t>
                    </m:r>
                  </m:oMath>
                </a14:m>
                <a:endParaRPr lang="en-US" sz="2000" dirty="0" smtClean="0">
                  <a:latin typeface="Times New Roman" panose="02020603050405020304" pitchFamily="18" charset="0"/>
                  <a:cs typeface="Times New Roman" panose="02020603050405020304" pitchFamily="18" charset="0"/>
                </a:endParaRPr>
              </a:p>
              <a:p>
                <a:pPr marL="0" indent="0">
                  <a:buNone/>
                </a:pPr>
                <a:endParaRPr lang="en-IN" sz="2000"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374073"/>
                <a:ext cx="10785764" cy="5802890"/>
              </a:xfrm>
              <a:blipFill>
                <a:blip r:embed="rId2"/>
                <a:stretch>
                  <a:fillRect l="-565"/>
                </a:stretch>
              </a:blipFill>
            </p:spPr>
            <p:txBody>
              <a:bodyPr/>
              <a:lstStyle/>
              <a:p>
                <a:r>
                  <a:rPr lang="en-US">
                    <a:noFill/>
                  </a:rPr>
                  <a:t> </a:t>
                </a:r>
              </a:p>
            </p:txBody>
          </p:sp>
        </mc:Fallback>
      </mc:AlternateContent>
    </p:spTree>
    <p:extLst>
      <p:ext uri="{BB962C8B-B14F-4D97-AF65-F5344CB8AC3E}">
        <p14:creationId xmlns:p14="http://schemas.microsoft.com/office/powerpoint/2010/main" val="1453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21673"/>
                <a:ext cx="10515600" cy="5955290"/>
              </a:xfrm>
            </p:spPr>
            <p:txBody>
              <a:bodyPr/>
              <a:lstStyle/>
              <a:p>
                <a:pPr marL="0" indent="0">
                  <a:buNone/>
                </a:pPr>
                <a:r>
                  <a:rPr lang="en-US" dirty="0" smtClean="0"/>
                  <a:t>                      </a:t>
                </a:r>
                <a:r>
                  <a:rPr lang="en-IN"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m:rPr>
                                <m:sty m:val="p"/>
                              </m:rPr>
                              <a:rPr lang="ar-AE" sz="2000" i="0">
                                <a:latin typeface="Cambria Math" panose="02040503050406030204" pitchFamily="18" charset="0"/>
                                <a:cs typeface="Times New Roman" panose="02020603050405020304" pitchFamily="18" charset="0"/>
                              </a:rPr>
                              <m:t>d</m:t>
                            </m:r>
                          </m:e>
                          <m:sup>
                            <m:r>
                              <a:rPr lang="ar-AE" sz="2000" i="0">
                                <a:latin typeface="Cambria Math" panose="02040503050406030204" pitchFamily="18" charset="0"/>
                                <a:cs typeface="Times New Roman" panose="02020603050405020304" pitchFamily="18" charset="0"/>
                              </a:rPr>
                              <m:t>2</m:t>
                            </m:r>
                          </m:sup>
                        </m:sSup>
                        <m:r>
                          <m:rPr>
                            <m:sty m:val="p"/>
                          </m:rPr>
                          <a:rPr lang="ar-AE" sz="2000" i="0">
                            <a:latin typeface="Cambria Math" panose="02040503050406030204" pitchFamily="18" charset="0"/>
                            <a:cs typeface="Times New Roman" panose="02020603050405020304" pitchFamily="18" charset="0"/>
                          </a:rPr>
                          <m:t>y</m:t>
                        </m:r>
                      </m:num>
                      <m:den>
                        <m:r>
                          <m:rPr>
                            <m:sty m:val="p"/>
                          </m:rPr>
                          <a:rPr lang="ar-AE" sz="2000" i="0">
                            <a:latin typeface="Cambria Math" panose="02040503050406030204" pitchFamily="18" charset="0"/>
                            <a:cs typeface="Times New Roman" panose="02020603050405020304" pitchFamily="18" charset="0"/>
                          </a:rPr>
                          <m:t>d</m:t>
                        </m:r>
                        <m:sSup>
                          <m:sSupPr>
                            <m:ctrlPr>
                              <a:rPr lang="ar-AE"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x</m:t>
                            </m:r>
                          </m:e>
                          <m:sup>
                            <m:r>
                              <a:rPr lang="ar-AE" sz="2000" i="0">
                                <a:latin typeface="Cambria Math" panose="02040503050406030204" pitchFamily="18" charset="0"/>
                                <a:cs typeface="Times New Roman" panose="02020603050405020304" pitchFamily="18" charset="0"/>
                              </a:rPr>
                              <m:t>2</m:t>
                            </m:r>
                          </m:sup>
                        </m:sSup>
                      </m:den>
                    </m:f>
                    <m:r>
                      <a:rPr lang="en-US" sz="2000" i="0">
                        <a:latin typeface="Cambria Math" panose="02040503050406030204" pitchFamily="18" charset="0"/>
                      </a:rPr>
                      <m:t>=</m:t>
                    </m:r>
                    <m:sSup>
                      <m:sSupPr>
                        <m:ctrlPr>
                          <a:rPr lang="en-IN" sz="2000" i="1" dirty="0">
                            <a:latin typeface="Cambria Math" panose="02040503050406030204" pitchFamily="18" charset="0"/>
                          </a:rPr>
                        </m:ctrlPr>
                      </m:sSupPr>
                      <m:e>
                        <m:r>
                          <m:rPr>
                            <m:sty m:val="p"/>
                          </m:rPr>
                          <a:rPr lang="en-US" sz="2000" i="0" dirty="0">
                            <a:latin typeface="Cambria Math" panose="02040503050406030204" pitchFamily="18" charset="0"/>
                          </a:rPr>
                          <m:t>sec</m:t>
                        </m:r>
                      </m:e>
                      <m:sup>
                        <m:r>
                          <a:rPr lang="en-US" sz="2000" i="0" dirty="0">
                            <a:latin typeface="Cambria Math" panose="02040503050406030204" pitchFamily="18" charset="0"/>
                          </a:rPr>
                          <m:t>2</m:t>
                        </m:r>
                      </m:sup>
                    </m:sSup>
                    <m:r>
                      <m:rPr>
                        <m:sty m:val="p"/>
                      </m:rPr>
                      <a:rPr lang="en-US" sz="2000" i="0" dirty="0">
                        <a:latin typeface="Cambria Math" panose="02040503050406030204" pitchFamily="18" charset="0"/>
                      </a:rPr>
                      <m:t>x</m:t>
                    </m:r>
                    <m:r>
                      <a:rPr lang="en-US" sz="2000" i="0">
                        <a:latin typeface="Cambria Math" panose="02040503050406030204" pitchFamily="18" charset="0"/>
                      </a:rPr>
                      <m:t> </m:t>
                    </m:r>
                    <m:d>
                      <m:dPr>
                        <m:ctrlPr>
                          <a:rPr lang="en-US" sz="2000" i="1">
                            <a:latin typeface="Cambria Math" panose="02040503050406030204" pitchFamily="18" charset="0"/>
                          </a:rPr>
                        </m:ctrlPr>
                      </m:dPr>
                      <m:e>
                        <m:r>
                          <m:rPr>
                            <m:sty m:val="p"/>
                          </m:rPr>
                          <a:rPr lang="en-US" sz="2000" i="0">
                            <a:latin typeface="Cambria Math" panose="02040503050406030204" pitchFamily="18" charset="0"/>
                          </a:rPr>
                          <m:t>asecx</m:t>
                        </m:r>
                        <m:r>
                          <a:rPr lang="en-US" sz="2000" i="0" dirty="0">
                            <a:latin typeface="Cambria Math" panose="02040503050406030204" pitchFamily="18" charset="0"/>
                          </a:rPr>
                          <m:t>+</m:t>
                        </m:r>
                        <m:r>
                          <m:rPr>
                            <m:sty m:val="p"/>
                          </m:rPr>
                          <a:rPr lang="en-US" sz="2000" i="0" dirty="0">
                            <a:latin typeface="Cambria Math" panose="02040503050406030204" pitchFamily="18" charset="0"/>
                          </a:rPr>
                          <m:t>btanx</m:t>
                        </m:r>
                      </m:e>
                    </m:d>
                    <m:r>
                      <a:rPr lang="en-US" sz="2000" i="0" dirty="0">
                        <a:latin typeface="Cambria Math" panose="02040503050406030204" pitchFamily="18" charset="0"/>
                      </a:rPr>
                      <m:t>+</m:t>
                    </m:r>
                    <m:d>
                      <m:dPr>
                        <m:ctrlPr>
                          <a:rPr lang="en-US" sz="2000" i="1" dirty="0">
                            <a:latin typeface="Cambria Math" panose="02040503050406030204" pitchFamily="18" charset="0"/>
                          </a:rPr>
                        </m:ctrlPr>
                      </m:dPr>
                      <m:e>
                        <m:r>
                          <m:rPr>
                            <m:sty m:val="p"/>
                          </m:rPr>
                          <a:rPr lang="en-US" sz="2000" i="0" dirty="0">
                            <a:latin typeface="Cambria Math" panose="02040503050406030204" pitchFamily="18" charset="0"/>
                          </a:rPr>
                          <m:t>a</m:t>
                        </m:r>
                        <m:r>
                          <a:rPr lang="en-US" sz="2000" i="0" dirty="0">
                            <a:latin typeface="Cambria Math" panose="02040503050406030204" pitchFamily="18" charset="0"/>
                          </a:rPr>
                          <m:t> </m:t>
                        </m:r>
                        <m:r>
                          <m:rPr>
                            <m:sty m:val="p"/>
                          </m:rPr>
                          <a:rPr lang="en-US" sz="2000" i="0" dirty="0">
                            <a:latin typeface="Cambria Math" panose="02040503050406030204" pitchFamily="18" charset="0"/>
                          </a:rPr>
                          <m:t>tanx</m:t>
                        </m:r>
                        <m:r>
                          <a:rPr lang="en-US" sz="2000" i="0" dirty="0">
                            <a:latin typeface="Cambria Math" panose="02040503050406030204" pitchFamily="18" charset="0"/>
                          </a:rPr>
                          <m:t>+</m:t>
                        </m:r>
                        <m:r>
                          <m:rPr>
                            <m:sty m:val="p"/>
                          </m:rPr>
                          <a:rPr lang="en-US" sz="2000" i="0" dirty="0">
                            <a:latin typeface="Cambria Math" panose="02040503050406030204" pitchFamily="18" charset="0"/>
                          </a:rPr>
                          <m:t>b</m:t>
                        </m:r>
                        <m:r>
                          <a:rPr lang="en-US" sz="2000" i="0" dirty="0">
                            <a:latin typeface="Cambria Math" panose="02040503050406030204" pitchFamily="18" charset="0"/>
                          </a:rPr>
                          <m:t> </m:t>
                        </m:r>
                        <m:r>
                          <m:rPr>
                            <m:sty m:val="p"/>
                          </m:rPr>
                          <a:rPr lang="en-US" sz="2000" i="0" dirty="0">
                            <a:latin typeface="Cambria Math" panose="02040503050406030204" pitchFamily="18" charset="0"/>
                          </a:rPr>
                          <m:t>secx</m:t>
                        </m:r>
                      </m:e>
                    </m:d>
                    <m:r>
                      <a:rPr lang="en-US" sz="2000" i="0" dirty="0">
                        <a:latin typeface="Cambria Math" panose="02040503050406030204" pitchFamily="18" charset="0"/>
                      </a:rPr>
                      <m:t>. </m:t>
                    </m:r>
                    <m:r>
                      <m:rPr>
                        <m:sty m:val="p"/>
                      </m:rPr>
                      <a:rPr lang="en-US" sz="2000" i="0" dirty="0">
                        <a:latin typeface="Cambria Math" panose="02040503050406030204" pitchFamily="18" charset="0"/>
                      </a:rPr>
                      <m:t>secx</m:t>
                    </m:r>
                    <m:r>
                      <a:rPr lang="en-US" sz="2000" i="0" dirty="0">
                        <a:latin typeface="Cambria Math" panose="02040503050406030204" pitchFamily="18" charset="0"/>
                      </a:rPr>
                      <m:t> </m:t>
                    </m:r>
                    <m:r>
                      <m:rPr>
                        <m:sty m:val="p"/>
                      </m:rPr>
                      <a:rPr lang="en-US" sz="2000" i="0" dirty="0">
                        <a:latin typeface="Cambria Math" panose="02040503050406030204" pitchFamily="18" charset="0"/>
                      </a:rPr>
                      <m:t>tanx</m:t>
                    </m:r>
                  </m:oMath>
                </a14:m>
                <a:endParaRPr lang="en-IN" sz="2000" dirty="0" smtClean="0"/>
              </a:p>
              <a:p>
                <a:pPr marL="0" indent="0">
                  <a:buNone/>
                </a:pPr>
                <a:r>
                  <a:rPr lang="en-US" sz="2000" dirty="0" smtClean="0"/>
                  <a:t>                               </a:t>
                </a:r>
                <a:r>
                  <a:rPr lang="en-IN"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m:rPr>
                                <m:sty m:val="p"/>
                              </m:rPr>
                              <a:rPr lang="ar-AE" sz="2000" i="0">
                                <a:latin typeface="Cambria Math" panose="02040503050406030204" pitchFamily="18" charset="0"/>
                                <a:cs typeface="Times New Roman" panose="02020603050405020304" pitchFamily="18" charset="0"/>
                              </a:rPr>
                              <m:t>d</m:t>
                            </m:r>
                          </m:e>
                          <m:sup>
                            <m:r>
                              <a:rPr lang="ar-AE" sz="2000" i="0">
                                <a:latin typeface="Cambria Math" panose="02040503050406030204" pitchFamily="18" charset="0"/>
                                <a:cs typeface="Times New Roman" panose="02020603050405020304" pitchFamily="18" charset="0"/>
                              </a:rPr>
                              <m:t>2</m:t>
                            </m:r>
                          </m:sup>
                        </m:sSup>
                        <m:r>
                          <m:rPr>
                            <m:sty m:val="p"/>
                          </m:rPr>
                          <a:rPr lang="ar-AE" sz="2000" i="0">
                            <a:latin typeface="Cambria Math" panose="02040503050406030204" pitchFamily="18" charset="0"/>
                            <a:cs typeface="Times New Roman" panose="02020603050405020304" pitchFamily="18" charset="0"/>
                          </a:rPr>
                          <m:t>y</m:t>
                        </m:r>
                      </m:num>
                      <m:den>
                        <m:r>
                          <m:rPr>
                            <m:sty m:val="p"/>
                          </m:rPr>
                          <a:rPr lang="ar-AE"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x</m:t>
                        </m:r>
                      </m:den>
                    </m:f>
                    <m:r>
                      <a:rPr lang="en-US" sz="2000" i="0">
                        <a:latin typeface="Cambria Math" panose="02040503050406030204" pitchFamily="18" charset="0"/>
                      </a:rPr>
                      <m:t>=</m:t>
                    </m:r>
                    <m:sSup>
                      <m:sSupPr>
                        <m:ctrlPr>
                          <a:rPr lang="en-IN" sz="2000" i="1" dirty="0">
                            <a:latin typeface="Cambria Math" panose="02040503050406030204" pitchFamily="18" charset="0"/>
                          </a:rPr>
                        </m:ctrlPr>
                      </m:sSupPr>
                      <m:e>
                        <m:r>
                          <m:rPr>
                            <m:sty m:val="p"/>
                          </m:rPr>
                          <a:rPr lang="en-US" sz="2000" i="0" dirty="0">
                            <a:latin typeface="Cambria Math" panose="02040503050406030204" pitchFamily="18" charset="0"/>
                          </a:rPr>
                          <m:t>sec</m:t>
                        </m:r>
                      </m:e>
                      <m:sup>
                        <m:r>
                          <a:rPr lang="en-US" sz="2000" i="0" dirty="0">
                            <a:latin typeface="Cambria Math" panose="02040503050406030204" pitchFamily="18" charset="0"/>
                          </a:rPr>
                          <m:t>2</m:t>
                        </m:r>
                      </m:sup>
                    </m:sSup>
                    <m:r>
                      <m:rPr>
                        <m:sty m:val="p"/>
                      </m:rPr>
                      <a:rPr lang="en-US" sz="2000" i="0" dirty="0">
                        <a:latin typeface="Cambria Math" panose="02040503050406030204" pitchFamily="18" charset="0"/>
                      </a:rPr>
                      <m:t>x</m:t>
                    </m:r>
                    <m:r>
                      <a:rPr lang="en-US" sz="2000" i="0">
                        <a:latin typeface="Cambria Math" panose="02040503050406030204" pitchFamily="18" charset="0"/>
                      </a:rPr>
                      <m:t> </m:t>
                    </m:r>
                    <m:r>
                      <m:rPr>
                        <m:sty m:val="p"/>
                      </m:rPr>
                      <a:rPr lang="en-US" sz="2000" b="0" i="0" smtClean="0">
                        <a:latin typeface="Cambria Math" panose="02040503050406030204" pitchFamily="18" charset="0"/>
                      </a:rPr>
                      <m:t>y</m:t>
                    </m:r>
                    <m:r>
                      <a:rPr lang="en-US" sz="2000" b="0" i="0" smtClean="0">
                        <a:latin typeface="Cambria Math" panose="02040503050406030204" pitchFamily="18" charset="0"/>
                      </a:rPr>
                      <m:t>+</m:t>
                    </m:r>
                    <m:r>
                      <m:rPr>
                        <m:sty m:val="p"/>
                      </m:rPr>
                      <a:rPr lang="en-US" sz="2000" i="0" dirty="0">
                        <a:latin typeface="Cambria Math" panose="02040503050406030204" pitchFamily="18" charset="0"/>
                      </a:rPr>
                      <m:t>tanx</m:t>
                    </m:r>
                    <m:f>
                      <m:fPr>
                        <m:ctrlPr>
                          <a:rPr lang="en-US" sz="2000" i="1" dirty="0">
                            <a:latin typeface="Cambria Math" panose="02040503050406030204" pitchFamily="18" charset="0"/>
                          </a:rPr>
                        </m:ctrlPr>
                      </m:fPr>
                      <m:num>
                        <m:r>
                          <m:rPr>
                            <m:sty m:val="p"/>
                          </m:rPr>
                          <a:rPr lang="en-IN" sz="2000" i="0" dirty="0">
                            <a:latin typeface="Cambria Math" panose="02040503050406030204" pitchFamily="18" charset="0"/>
                          </a:rPr>
                          <m:t>d</m:t>
                        </m:r>
                        <m:r>
                          <m:rPr>
                            <m:sty m:val="p"/>
                          </m:rPr>
                          <a:rPr lang="en-US" sz="2000" i="0">
                            <a:latin typeface="Cambria Math" panose="02040503050406030204" pitchFamily="18" charset="0"/>
                          </a:rPr>
                          <m:t>y</m:t>
                        </m:r>
                      </m:num>
                      <m:den>
                        <m:r>
                          <m:rPr>
                            <m:sty m:val="p"/>
                          </m:rPr>
                          <a:rPr lang="en-US" sz="2000" i="0">
                            <a:latin typeface="Cambria Math" panose="02040503050406030204" pitchFamily="18" charset="0"/>
                          </a:rPr>
                          <m:t>dx</m:t>
                        </m:r>
                      </m:den>
                    </m:f>
                  </m:oMath>
                </a14:m>
                <a:r>
                  <a:rPr lang="en-IN" sz="2000" dirty="0" smtClean="0"/>
                  <a:t>          </a:t>
                </a:r>
                <a:r>
                  <a:rPr lang="en-IN" sz="2000" dirty="0" smtClean="0">
                    <a:latin typeface="Times New Roman" panose="02020603050405020304" pitchFamily="18" charset="0"/>
                    <a:cs typeface="Times New Roman" panose="02020603050405020304" pitchFamily="18" charset="0"/>
                  </a:rPr>
                  <a:t>[ from </a:t>
                </a:r>
                <a:r>
                  <a:rPr lang="en-IN" sz="2000" dirty="0" err="1" smtClean="0">
                    <a:latin typeface="Times New Roman" panose="02020603050405020304" pitchFamily="18" charset="0"/>
                    <a:cs typeface="Times New Roman" panose="02020603050405020304" pitchFamily="18" charset="0"/>
                  </a:rPr>
                  <a:t>eq</a:t>
                </a:r>
                <a:r>
                  <a:rPr lang="en-IN" sz="2000" dirty="0" smtClean="0">
                    <a:latin typeface="Times New Roman" panose="02020603050405020304" pitchFamily="18" charset="0"/>
                    <a:cs typeface="Times New Roman" panose="02020603050405020304" pitchFamily="18" charset="0"/>
                  </a:rPr>
                  <a:t>(1) &amp; </a:t>
                </a:r>
                <a:r>
                  <a:rPr lang="en-IN" sz="2000" dirty="0" err="1" smtClean="0">
                    <a:latin typeface="Times New Roman" panose="02020603050405020304" pitchFamily="18" charset="0"/>
                    <a:cs typeface="Times New Roman" panose="02020603050405020304" pitchFamily="18" charset="0"/>
                  </a:rPr>
                  <a:t>eq</a:t>
                </a:r>
                <a:r>
                  <a:rPr lang="en-IN" sz="2000" dirty="0" smtClean="0">
                    <a:latin typeface="Times New Roman" panose="02020603050405020304" pitchFamily="18" charset="0"/>
                    <a:cs typeface="Times New Roman" panose="02020603050405020304" pitchFamily="18" charset="0"/>
                  </a:rPr>
                  <a:t>(2)]</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t> </a:t>
                </a:r>
                <a:r>
                  <a:rPr lang="en-IN"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m:rPr>
                                <m:sty m:val="p"/>
                              </m:rPr>
                              <a:rPr lang="ar-AE" sz="2000" i="0">
                                <a:latin typeface="Cambria Math" panose="02040503050406030204" pitchFamily="18" charset="0"/>
                                <a:cs typeface="Times New Roman" panose="02020603050405020304" pitchFamily="18" charset="0"/>
                              </a:rPr>
                              <m:t>d</m:t>
                            </m:r>
                          </m:e>
                          <m:sup>
                            <m:r>
                              <a:rPr lang="ar-AE" sz="2000" i="0">
                                <a:latin typeface="Cambria Math" panose="02040503050406030204" pitchFamily="18" charset="0"/>
                                <a:cs typeface="Times New Roman" panose="02020603050405020304" pitchFamily="18" charset="0"/>
                              </a:rPr>
                              <m:t>2</m:t>
                            </m:r>
                          </m:sup>
                        </m:sSup>
                        <m:r>
                          <m:rPr>
                            <m:sty m:val="p"/>
                          </m:rPr>
                          <a:rPr lang="ar-AE" sz="2000" i="0">
                            <a:latin typeface="Cambria Math" panose="02040503050406030204" pitchFamily="18" charset="0"/>
                            <a:cs typeface="Times New Roman" panose="02020603050405020304" pitchFamily="18" charset="0"/>
                          </a:rPr>
                          <m:t>y</m:t>
                        </m:r>
                      </m:num>
                      <m:den>
                        <m:r>
                          <m:rPr>
                            <m:sty m:val="p"/>
                          </m:rPr>
                          <a:rPr lang="ar-AE" sz="2000" i="0">
                            <a:latin typeface="Cambria Math" panose="02040503050406030204" pitchFamily="18" charset="0"/>
                            <a:cs typeface="Times New Roman" panose="02020603050405020304" pitchFamily="18" charset="0"/>
                          </a:rPr>
                          <m:t>d</m:t>
                        </m:r>
                        <m:sSup>
                          <m:sSupPr>
                            <m:ctrlPr>
                              <a:rPr lang="ar-AE"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x</m:t>
                            </m:r>
                          </m:e>
                          <m:sup>
                            <m:r>
                              <a:rPr lang="ar-AE" sz="2000" i="0">
                                <a:latin typeface="Cambria Math" panose="02040503050406030204" pitchFamily="18" charset="0"/>
                                <a:cs typeface="Times New Roman" panose="02020603050405020304" pitchFamily="18" charset="0"/>
                              </a:rPr>
                              <m:t>2</m:t>
                            </m:r>
                          </m:sup>
                        </m:sSup>
                      </m:den>
                    </m:f>
                    <m:r>
                      <a:rPr lang="en-US" sz="2000" b="0" i="0" smtClean="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rPr>
                      <m:t>tanx</m:t>
                    </m:r>
                    <m:f>
                      <m:fPr>
                        <m:ctrlPr>
                          <a:rPr lang="en-US" sz="2000" i="1" dirty="0">
                            <a:latin typeface="Cambria Math" panose="02040503050406030204" pitchFamily="18" charset="0"/>
                          </a:rPr>
                        </m:ctrlPr>
                      </m:fPr>
                      <m:num>
                        <m:r>
                          <m:rPr>
                            <m:sty m:val="p"/>
                          </m:rPr>
                          <a:rPr lang="en-IN" sz="2000" i="0" dirty="0">
                            <a:latin typeface="Cambria Math" panose="02040503050406030204" pitchFamily="18" charset="0"/>
                          </a:rPr>
                          <m:t>d</m:t>
                        </m:r>
                        <m:r>
                          <m:rPr>
                            <m:sty m:val="p"/>
                          </m:rPr>
                          <a:rPr lang="en-US" sz="2000" i="0">
                            <a:latin typeface="Cambria Math" panose="02040503050406030204" pitchFamily="18" charset="0"/>
                          </a:rPr>
                          <m:t>y</m:t>
                        </m:r>
                      </m:num>
                      <m:den>
                        <m:r>
                          <m:rPr>
                            <m:sty m:val="p"/>
                          </m:rPr>
                          <a:rPr lang="en-US" sz="2000" i="0">
                            <a:latin typeface="Cambria Math" panose="02040503050406030204" pitchFamily="18" charset="0"/>
                          </a:rPr>
                          <m:t>dx</m:t>
                        </m:r>
                      </m:den>
                    </m:f>
                    <m:r>
                      <a:rPr lang="en-US" sz="2000" i="0">
                        <a:latin typeface="Cambria Math" panose="02040503050406030204" pitchFamily="18" charset="0"/>
                      </a:rPr>
                      <m:t>=</m:t>
                    </m:r>
                    <m:sSup>
                      <m:sSupPr>
                        <m:ctrlPr>
                          <a:rPr lang="en-IN" sz="2000" i="1" dirty="0">
                            <a:latin typeface="Cambria Math" panose="02040503050406030204" pitchFamily="18" charset="0"/>
                          </a:rPr>
                        </m:ctrlPr>
                      </m:sSupPr>
                      <m:e>
                        <m:r>
                          <m:rPr>
                            <m:sty m:val="p"/>
                          </m:rPr>
                          <a:rPr lang="en-US" sz="2000" i="0" dirty="0">
                            <a:latin typeface="Cambria Math" panose="02040503050406030204" pitchFamily="18" charset="0"/>
                          </a:rPr>
                          <m:t>sec</m:t>
                        </m:r>
                      </m:e>
                      <m:sup>
                        <m:r>
                          <a:rPr lang="en-US" sz="2000" i="0" dirty="0">
                            <a:latin typeface="Cambria Math" panose="02040503050406030204" pitchFamily="18" charset="0"/>
                          </a:rPr>
                          <m:t>2</m:t>
                        </m:r>
                      </m:sup>
                    </m:sSup>
                    <m:r>
                      <m:rPr>
                        <m:sty m:val="p"/>
                      </m:rPr>
                      <a:rPr lang="en-US" sz="2000" i="0" dirty="0">
                        <a:latin typeface="Cambria Math" panose="02040503050406030204" pitchFamily="18" charset="0"/>
                      </a:rPr>
                      <m:t>x</m:t>
                    </m:r>
                    <m:r>
                      <a:rPr lang="en-US" sz="2000" i="0">
                        <a:latin typeface="Cambria Math" panose="02040503050406030204" pitchFamily="18" charset="0"/>
                      </a:rPr>
                      <m:t> </m:t>
                    </m:r>
                    <m:r>
                      <m:rPr>
                        <m:sty m:val="p"/>
                      </m:rPr>
                      <a:rPr lang="en-US" sz="2000" i="0">
                        <a:latin typeface="Cambria Math" panose="02040503050406030204" pitchFamily="18" charset="0"/>
                      </a:rPr>
                      <m:t>y</m:t>
                    </m:r>
                  </m:oMath>
                </a14:m>
                <a:endParaRPr lang="en-US" sz="2000" dirty="0" smtClean="0">
                  <a:latin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Which is our required differential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21673"/>
                <a:ext cx="10515600" cy="5955290"/>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65527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71055"/>
                <a:ext cx="10515600" cy="6068290"/>
              </a:xfrm>
            </p:spPr>
            <p:txBody>
              <a:bodyPr>
                <a:normAutofit fontScale="25000" lnSpcReduction="20000"/>
              </a:bodyPr>
              <a:lstStyle/>
              <a:p>
                <a:pPr marL="0" indent="0">
                  <a:buNone/>
                </a:pPr>
                <a:r>
                  <a:rPr lang="en-US" sz="8000" dirty="0" smtClean="0">
                    <a:solidFill>
                      <a:srgbClr val="FF0000"/>
                    </a:solidFill>
                    <a:latin typeface="Times New Roman" panose="02020603050405020304" pitchFamily="18" charset="0"/>
                    <a:cs typeface="Times New Roman" panose="02020603050405020304" pitchFamily="18" charset="0"/>
                  </a:rPr>
                  <a:t>7. Form a Differential Equation to the family of circles </a:t>
                </a:r>
                <a14:m>
                  <m:oMath xmlns:m="http://schemas.openxmlformats.org/officeDocument/2006/math">
                    <m:sSup>
                      <m:sSupPr>
                        <m:ctrlPr>
                          <a:rPr lang="en-US" sz="8000" i="1" smtClean="0">
                            <a:solidFill>
                              <a:srgbClr val="FF0000"/>
                            </a:solidFill>
                            <a:latin typeface="Cambria Math" panose="02040503050406030204" pitchFamily="18" charset="0"/>
                          </a:rPr>
                        </m:ctrlPr>
                      </m:sSupPr>
                      <m:e>
                        <m:r>
                          <a:rPr lang="en-US" sz="8000" b="0" i="1" smtClean="0">
                            <a:solidFill>
                              <a:srgbClr val="FF0000"/>
                            </a:solidFill>
                            <a:latin typeface="Cambria Math" panose="02040503050406030204" pitchFamily="18" charset="0"/>
                          </a:rPr>
                          <m:t>(</m:t>
                        </m:r>
                        <m:r>
                          <a:rPr lang="en-US" sz="8000" b="0" i="1" smtClean="0">
                            <a:solidFill>
                              <a:srgbClr val="FF0000"/>
                            </a:solidFill>
                            <a:latin typeface="Cambria Math" panose="02040503050406030204" pitchFamily="18" charset="0"/>
                          </a:rPr>
                          <m:t>𝑥</m:t>
                        </m:r>
                        <m:r>
                          <a:rPr lang="en-US" sz="8000" b="0" i="1" smtClean="0">
                            <a:solidFill>
                              <a:srgbClr val="FF0000"/>
                            </a:solidFill>
                            <a:latin typeface="Cambria Math" panose="02040503050406030204" pitchFamily="18" charset="0"/>
                          </a:rPr>
                          <m:t>−</m:t>
                        </m:r>
                        <m:r>
                          <a:rPr lang="en-US" sz="8000" b="0" i="1" smtClean="0">
                            <a:solidFill>
                              <a:srgbClr val="FF0000"/>
                            </a:solidFill>
                            <a:latin typeface="Cambria Math" panose="02040503050406030204" pitchFamily="18" charset="0"/>
                          </a:rPr>
                          <m:t>𝑎</m:t>
                        </m:r>
                        <m:r>
                          <a:rPr lang="en-US" sz="8000" b="0" i="1" smtClean="0">
                            <a:solidFill>
                              <a:srgbClr val="FF0000"/>
                            </a:solidFill>
                            <a:latin typeface="Cambria Math" panose="02040503050406030204" pitchFamily="18" charset="0"/>
                          </a:rPr>
                          <m:t>)</m:t>
                        </m:r>
                      </m:e>
                      <m:sup>
                        <m:r>
                          <a:rPr lang="en-US" sz="8000" b="0" i="1" smtClean="0">
                            <a:solidFill>
                              <a:srgbClr val="FF0000"/>
                            </a:solidFill>
                            <a:latin typeface="Cambria Math" panose="02040503050406030204" pitchFamily="18" charset="0"/>
                          </a:rPr>
                          <m:t>2</m:t>
                        </m:r>
                      </m:sup>
                    </m:sSup>
                    <m:r>
                      <a:rPr lang="en-US" sz="8000" b="0" i="1" smtClean="0">
                        <a:solidFill>
                          <a:srgbClr val="FF0000"/>
                        </a:solidFill>
                        <a:latin typeface="Cambria Math" panose="02040503050406030204" pitchFamily="18" charset="0"/>
                      </a:rPr>
                      <m:t>+ </m:t>
                    </m:r>
                    <m:sSup>
                      <m:sSupPr>
                        <m:ctrlPr>
                          <a:rPr lang="en-US" sz="8000" b="0" i="1" smtClean="0">
                            <a:solidFill>
                              <a:srgbClr val="FF0000"/>
                            </a:solidFill>
                            <a:latin typeface="Cambria Math" panose="02040503050406030204" pitchFamily="18" charset="0"/>
                          </a:rPr>
                        </m:ctrlPr>
                      </m:sSupPr>
                      <m:e>
                        <m:r>
                          <a:rPr lang="en-US" sz="8000" b="0" i="1" smtClean="0">
                            <a:solidFill>
                              <a:srgbClr val="FF0000"/>
                            </a:solidFill>
                            <a:latin typeface="Cambria Math" panose="02040503050406030204" pitchFamily="18" charset="0"/>
                          </a:rPr>
                          <m:t>(</m:t>
                        </m:r>
                        <m:r>
                          <a:rPr lang="en-US" sz="8000" b="0" i="1" smtClean="0">
                            <a:solidFill>
                              <a:srgbClr val="FF0000"/>
                            </a:solidFill>
                            <a:latin typeface="Cambria Math" panose="02040503050406030204" pitchFamily="18" charset="0"/>
                          </a:rPr>
                          <m:t>𝑦</m:t>
                        </m:r>
                        <m:r>
                          <a:rPr lang="en-US" sz="8000" b="0" i="1" smtClean="0">
                            <a:solidFill>
                              <a:srgbClr val="FF0000"/>
                            </a:solidFill>
                            <a:latin typeface="Cambria Math" panose="02040503050406030204" pitchFamily="18" charset="0"/>
                          </a:rPr>
                          <m:t>−</m:t>
                        </m:r>
                        <m:r>
                          <a:rPr lang="en-US" sz="8000" b="0" i="1" smtClean="0">
                            <a:solidFill>
                              <a:srgbClr val="FF0000"/>
                            </a:solidFill>
                            <a:latin typeface="Cambria Math" panose="02040503050406030204" pitchFamily="18" charset="0"/>
                          </a:rPr>
                          <m:t>𝑏</m:t>
                        </m:r>
                        <m:r>
                          <a:rPr lang="en-US" sz="8000" b="0" i="1" smtClean="0">
                            <a:solidFill>
                              <a:srgbClr val="FF0000"/>
                            </a:solidFill>
                            <a:latin typeface="Cambria Math" panose="02040503050406030204" pitchFamily="18" charset="0"/>
                          </a:rPr>
                          <m:t>)</m:t>
                        </m:r>
                      </m:e>
                      <m:sup>
                        <m:r>
                          <a:rPr lang="en-US" sz="8000" b="0" i="1" smtClean="0">
                            <a:solidFill>
                              <a:srgbClr val="FF0000"/>
                            </a:solidFill>
                            <a:latin typeface="Cambria Math" panose="02040503050406030204" pitchFamily="18" charset="0"/>
                          </a:rPr>
                          <m:t>2</m:t>
                        </m:r>
                      </m:sup>
                    </m:sSup>
                    <m:r>
                      <a:rPr lang="en-US" sz="8000" b="0" i="1" smtClean="0">
                        <a:solidFill>
                          <a:srgbClr val="FF0000"/>
                        </a:solidFill>
                        <a:latin typeface="Cambria Math" panose="02040503050406030204" pitchFamily="18" charset="0"/>
                      </a:rPr>
                      <m:t>= </m:t>
                    </m:r>
                    <m:sSup>
                      <m:sSupPr>
                        <m:ctrlPr>
                          <a:rPr lang="en-US" sz="8000" b="0" i="1" smtClean="0">
                            <a:solidFill>
                              <a:srgbClr val="FF0000"/>
                            </a:solidFill>
                            <a:latin typeface="Cambria Math" panose="02040503050406030204" pitchFamily="18" charset="0"/>
                          </a:rPr>
                        </m:ctrlPr>
                      </m:sSupPr>
                      <m:e>
                        <m:r>
                          <a:rPr lang="en-US" sz="8000" b="0" i="1" smtClean="0">
                            <a:solidFill>
                              <a:srgbClr val="FF0000"/>
                            </a:solidFill>
                            <a:latin typeface="Cambria Math" panose="02040503050406030204" pitchFamily="18" charset="0"/>
                          </a:rPr>
                          <m:t>𝑟</m:t>
                        </m:r>
                      </m:e>
                      <m:sup>
                        <m:r>
                          <a:rPr lang="en-US" sz="8000" b="0" i="1" smtClean="0">
                            <a:solidFill>
                              <a:srgbClr val="FF0000"/>
                            </a:solidFill>
                            <a:latin typeface="Cambria Math" panose="02040503050406030204" pitchFamily="18" charset="0"/>
                          </a:rPr>
                          <m:t>2</m:t>
                        </m:r>
                      </m:sup>
                    </m:sSup>
                    <m:r>
                      <a:rPr lang="en-US" sz="8000" b="0" i="1" smtClean="0">
                        <a:solidFill>
                          <a:srgbClr val="FF0000"/>
                        </a:solidFill>
                        <a:latin typeface="Cambria Math" panose="02040503050406030204" pitchFamily="18" charset="0"/>
                      </a:rPr>
                      <m:t>,  </m:t>
                    </m:r>
                  </m:oMath>
                </a14:m>
                <a:r>
                  <a:rPr lang="en-IN" sz="8000" dirty="0" smtClean="0">
                    <a:solidFill>
                      <a:srgbClr val="FF0000"/>
                    </a:solidFill>
                    <a:latin typeface="Times New Roman" panose="02020603050405020304" pitchFamily="18" charset="0"/>
                    <a:cs typeface="Times New Roman" panose="02020603050405020304" pitchFamily="18" charset="0"/>
                  </a:rPr>
                  <a:t>where a, b are </a:t>
                </a:r>
              </a:p>
              <a:p>
                <a:pPr marL="0" indent="0">
                  <a:buNone/>
                </a:pPr>
                <a:r>
                  <a:rPr lang="en-IN" sz="8000" dirty="0">
                    <a:solidFill>
                      <a:srgbClr val="FF0000"/>
                    </a:solidFill>
                    <a:latin typeface="Times New Roman" panose="02020603050405020304" pitchFamily="18" charset="0"/>
                    <a:cs typeface="Times New Roman" panose="02020603050405020304" pitchFamily="18" charset="0"/>
                  </a:rPr>
                  <a:t> </a:t>
                </a:r>
                <a:r>
                  <a:rPr lang="en-IN" sz="8000" dirty="0" smtClean="0">
                    <a:solidFill>
                      <a:srgbClr val="FF0000"/>
                    </a:solidFill>
                    <a:latin typeface="Times New Roman" panose="02020603050405020304" pitchFamily="18" charset="0"/>
                    <a:cs typeface="Times New Roman" panose="02020603050405020304" pitchFamily="18" charset="0"/>
                  </a:rPr>
                  <a:t>   parameters and r is a constant.</a:t>
                </a:r>
              </a:p>
              <a:p>
                <a:pPr marL="0" indent="0">
                  <a:buNone/>
                </a:pPr>
                <a:r>
                  <a:rPr lang="en-US" sz="8000" dirty="0" smtClean="0">
                    <a:solidFill>
                      <a:srgbClr val="FF0000"/>
                    </a:solidFill>
                    <a:latin typeface="Times New Roman" panose="02020603050405020304" pitchFamily="18" charset="0"/>
                    <a:cs typeface="Times New Roman" panose="02020603050405020304" pitchFamily="18" charset="0"/>
                  </a:rPr>
                  <a:t>Sol. </a:t>
                </a:r>
                <a:r>
                  <a:rPr lang="en-IN" sz="8000" dirty="0" smtClean="0">
                    <a:latin typeface="Times New Roman" panose="02020603050405020304" pitchFamily="18" charset="0"/>
                    <a:cs typeface="Times New Roman" panose="02020603050405020304" pitchFamily="18" charset="0"/>
                  </a:rPr>
                  <a:t>Given equation of the family of the circle </a:t>
                </a:r>
                <a:r>
                  <a:rPr lang="en-US" sz="8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800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𝑥</m:t>
                        </m:r>
                        <m:r>
                          <a:rPr lang="en-US" sz="8000" b="0" i="1" smtClean="0">
                            <a:solidFill>
                              <a:schemeClr val="tx1"/>
                            </a:solidFill>
                            <a:latin typeface="Cambria Math" panose="02040503050406030204" pitchFamily="18" charset="0"/>
                          </a:rPr>
                          <m:t>(−</m:t>
                        </m:r>
                        <m:r>
                          <a:rPr lang="en-US" sz="8000" b="0" i="1" smtClean="0">
                            <a:solidFill>
                              <a:schemeClr val="tx1"/>
                            </a:solidFill>
                            <a:latin typeface="Cambria Math" panose="02040503050406030204" pitchFamily="18" charset="0"/>
                          </a:rPr>
                          <m:t>𝑎</m:t>
                        </m:r>
                        <m:r>
                          <a:rPr lang="en-US" sz="8000" b="0" i="1" smtClean="0">
                            <a:solidFill>
                              <a:schemeClr val="tx1"/>
                            </a:solidFill>
                            <a:latin typeface="Cambria Math" panose="02040503050406030204" pitchFamily="18" charset="0"/>
                          </a:rPr>
                          <m:t>)</m:t>
                        </m:r>
                      </m:e>
                      <m:sup>
                        <m:r>
                          <a:rPr lang="en-US" sz="8000" b="0" i="1" smtClean="0">
                            <a:solidFill>
                              <a:schemeClr val="tx1"/>
                            </a:solidFill>
                            <a:latin typeface="Cambria Math" panose="02040503050406030204" pitchFamily="18" charset="0"/>
                          </a:rPr>
                          <m:t>2</m:t>
                        </m:r>
                      </m:sup>
                    </m:sSup>
                    <m:r>
                      <a:rPr lang="en-US" sz="8000" b="0" i="1" smtClean="0">
                        <a:solidFill>
                          <a:schemeClr val="tx1"/>
                        </a:solidFill>
                        <a:latin typeface="Cambria Math" panose="02040503050406030204" pitchFamily="18" charset="0"/>
                      </a:rPr>
                      <m:t>+ </m:t>
                    </m:r>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m:t>
                        </m:r>
                        <m:r>
                          <a:rPr lang="en-US" sz="8000" b="0" i="1" smtClean="0">
                            <a:solidFill>
                              <a:schemeClr val="tx1"/>
                            </a:solidFill>
                            <a:latin typeface="Cambria Math" panose="02040503050406030204" pitchFamily="18" charset="0"/>
                          </a:rPr>
                          <m:t>𝑦</m:t>
                        </m:r>
                        <m:r>
                          <a:rPr lang="en-US" sz="8000" b="0" i="1" smtClean="0">
                            <a:solidFill>
                              <a:schemeClr val="tx1"/>
                            </a:solidFill>
                            <a:latin typeface="Cambria Math" panose="02040503050406030204" pitchFamily="18" charset="0"/>
                          </a:rPr>
                          <m:t>−</m:t>
                        </m:r>
                        <m:r>
                          <a:rPr lang="en-US" sz="8000" b="0" i="1" smtClean="0">
                            <a:solidFill>
                              <a:schemeClr val="tx1"/>
                            </a:solidFill>
                            <a:latin typeface="Cambria Math" panose="02040503050406030204" pitchFamily="18" charset="0"/>
                          </a:rPr>
                          <m:t>𝑏</m:t>
                        </m:r>
                        <m:r>
                          <a:rPr lang="en-US" sz="8000" b="0" i="1" smtClean="0">
                            <a:solidFill>
                              <a:schemeClr val="tx1"/>
                            </a:solidFill>
                            <a:latin typeface="Cambria Math" panose="02040503050406030204" pitchFamily="18" charset="0"/>
                          </a:rPr>
                          <m:t>)</m:t>
                        </m:r>
                      </m:e>
                      <m:sup>
                        <m:r>
                          <a:rPr lang="en-US" sz="8000" b="0" i="1" smtClean="0">
                            <a:solidFill>
                              <a:schemeClr val="tx1"/>
                            </a:solidFill>
                            <a:latin typeface="Cambria Math" panose="02040503050406030204" pitchFamily="18" charset="0"/>
                          </a:rPr>
                          <m:t>2</m:t>
                        </m:r>
                      </m:sup>
                    </m:sSup>
                    <m:r>
                      <a:rPr lang="en-US" sz="8000" b="0" i="1" smtClean="0">
                        <a:solidFill>
                          <a:schemeClr val="tx1"/>
                        </a:solidFill>
                        <a:latin typeface="Cambria Math" panose="02040503050406030204" pitchFamily="18" charset="0"/>
                      </a:rPr>
                      <m:t>= </m:t>
                    </m:r>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𝑟</m:t>
                        </m:r>
                      </m:e>
                      <m:sup>
                        <m:r>
                          <a:rPr lang="en-US" sz="8000" b="0" i="1" smtClean="0">
                            <a:solidFill>
                              <a:schemeClr val="tx1"/>
                            </a:solidFill>
                            <a:latin typeface="Cambria Math" panose="02040503050406030204" pitchFamily="18" charset="0"/>
                          </a:rPr>
                          <m:t>2</m:t>
                        </m:r>
                      </m:sup>
                    </m:sSup>
                    <m:r>
                      <a:rPr lang="en-US" sz="8000" b="0" i="1" smtClean="0">
                        <a:solidFill>
                          <a:schemeClr val="tx1"/>
                        </a:solidFill>
                        <a:latin typeface="Cambria Math" panose="02040503050406030204" pitchFamily="18" charset="0"/>
                      </a:rPr>
                      <m:t>      −  </m:t>
                    </m:r>
                    <m:d>
                      <m:dPr>
                        <m:ctrlPr>
                          <a:rPr lang="en-US" sz="8000" b="0" i="1" smtClean="0">
                            <a:solidFill>
                              <a:schemeClr val="tx1"/>
                            </a:solidFill>
                            <a:latin typeface="Cambria Math" panose="02040503050406030204" pitchFamily="18" charset="0"/>
                          </a:rPr>
                        </m:ctrlPr>
                      </m:dPr>
                      <m:e>
                        <m:r>
                          <a:rPr lang="en-US" sz="8000" b="0" i="1" smtClean="0">
                            <a:solidFill>
                              <a:schemeClr val="tx1"/>
                            </a:solidFill>
                            <a:latin typeface="Cambria Math" panose="02040503050406030204" pitchFamily="18" charset="0"/>
                          </a:rPr>
                          <m:t>1</m:t>
                        </m:r>
                      </m:e>
                    </m:d>
                  </m:oMath>
                </a14:m>
                <a:endParaRPr lang="en-US" sz="8000" b="0" dirty="0" smtClean="0">
                  <a:solidFill>
                    <a:schemeClr val="tx1"/>
                  </a:solidFill>
                  <a:latin typeface="Times New Roman" panose="02020603050405020304" pitchFamily="18" charset="0"/>
                </a:endParaRPr>
              </a:p>
              <a:p>
                <a:pPr marL="0" indent="0">
                  <a:buNone/>
                </a:pPr>
                <a:r>
                  <a:rPr lang="en-US" sz="8000" dirty="0" smtClean="0">
                    <a:latin typeface="Times New Roman" panose="02020603050405020304" pitchFamily="18" charset="0"/>
                    <a:cs typeface="Times New Roman" panose="02020603050405020304" pitchFamily="18" charset="0"/>
                  </a:rPr>
                  <a:t>        Differentiating </a:t>
                </a:r>
                <a:r>
                  <a:rPr lang="en-US" sz="8000" dirty="0" err="1" smtClean="0">
                    <a:latin typeface="Times New Roman" panose="02020603050405020304" pitchFamily="18" charset="0"/>
                    <a:cs typeface="Times New Roman" panose="02020603050405020304" pitchFamily="18" charset="0"/>
                  </a:rPr>
                  <a:t>Eq</a:t>
                </a:r>
                <a:r>
                  <a:rPr lang="en-US" sz="8000" dirty="0" smtClean="0">
                    <a:latin typeface="Times New Roman" panose="02020603050405020304" pitchFamily="18" charset="0"/>
                    <a:cs typeface="Times New Roman" panose="02020603050405020304" pitchFamily="18" charset="0"/>
                  </a:rPr>
                  <a:t>(1) w.r.t. x, we get </a:t>
                </a:r>
                <a14:m>
                  <m:oMath xmlns:m="http://schemas.openxmlformats.org/officeDocument/2006/math">
                    <m:r>
                      <a:rPr lang="en-US" sz="8000" b="0" i="1" smtClean="0">
                        <a:latin typeface="Cambria Math" panose="02040503050406030204" pitchFamily="18" charset="0"/>
                        <a:cs typeface="Times New Roman" panose="02020603050405020304" pitchFamily="18" charset="0"/>
                      </a:rPr>
                      <m:t>2</m:t>
                    </m:r>
                    <m:d>
                      <m:dPr>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𝑥</m:t>
                        </m:r>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𝑎</m:t>
                        </m:r>
                      </m:e>
                    </m:d>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2</m:t>
                    </m:r>
                    <m:d>
                      <m:dPr>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𝑦</m:t>
                        </m:r>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𝑏</m:t>
                        </m:r>
                      </m:e>
                    </m:d>
                    <m:f>
                      <m:fPr>
                        <m:ctrlPr>
                          <a:rPr lang="en-US" sz="8000" b="0" i="1" smtClean="0">
                            <a:latin typeface="Cambria Math" panose="02040503050406030204" pitchFamily="18" charset="0"/>
                            <a:cs typeface="Times New Roman" panose="02020603050405020304" pitchFamily="18" charset="0"/>
                          </a:rPr>
                        </m:ctrlPr>
                      </m:fPr>
                      <m:num>
                        <m:r>
                          <a:rPr lang="en-US" sz="8000" b="0" i="1" smtClean="0">
                            <a:latin typeface="Cambria Math" panose="02040503050406030204" pitchFamily="18" charset="0"/>
                            <a:cs typeface="Times New Roman" panose="02020603050405020304" pitchFamily="18" charset="0"/>
                          </a:rPr>
                          <m:t>𝑑𝑦</m:t>
                        </m:r>
                      </m:num>
                      <m:den>
                        <m:r>
                          <a:rPr lang="en-US" sz="8000" b="0" i="1" smtClean="0">
                            <a:latin typeface="Cambria Math" panose="02040503050406030204" pitchFamily="18" charset="0"/>
                            <a:cs typeface="Times New Roman" panose="02020603050405020304" pitchFamily="18" charset="0"/>
                          </a:rPr>
                          <m:t>𝑑𝑥</m:t>
                        </m:r>
                      </m:den>
                    </m:f>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0</m:t>
                    </m:r>
                    <m:r>
                      <a:rPr lang="en-US" sz="8000" b="0" i="0" smtClean="0">
                        <a:latin typeface="Cambria Math" panose="02040503050406030204" pitchFamily="18" charset="0"/>
                        <a:cs typeface="Times New Roman" panose="02020603050405020304" pitchFamily="18" charset="0"/>
                      </a:rPr>
                      <m:t>           −  </m:t>
                    </m:r>
                    <m:d>
                      <m:dPr>
                        <m:ctrlPr>
                          <a:rPr lang="en-US" sz="8000" b="0" i="1" smtClean="0">
                            <a:latin typeface="Cambria Math" panose="02040503050406030204" pitchFamily="18" charset="0"/>
                            <a:cs typeface="Times New Roman" panose="02020603050405020304" pitchFamily="18" charset="0"/>
                          </a:rPr>
                        </m:ctrlPr>
                      </m:dPr>
                      <m:e>
                        <m:r>
                          <a:rPr lang="en-US" sz="8000" b="0" i="0" smtClean="0">
                            <a:latin typeface="Cambria Math" panose="02040503050406030204" pitchFamily="18" charset="0"/>
                            <a:cs typeface="Times New Roman" panose="02020603050405020304" pitchFamily="18" charset="0"/>
                          </a:rPr>
                          <m:t>2</m:t>
                        </m:r>
                      </m:e>
                    </m:d>
                  </m:oMath>
                </a14:m>
                <a:endParaRPr lang="en-US" sz="8000" b="0" dirty="0" smtClean="0">
                  <a:latin typeface="Times New Roman" panose="02020603050405020304" pitchFamily="18" charset="0"/>
                  <a:cs typeface="Times New Roman" panose="02020603050405020304" pitchFamily="18" charset="0"/>
                </a:endParaRPr>
              </a:p>
              <a:p>
                <a:pPr marL="0" indent="0">
                  <a:buNone/>
                </a:pPr>
                <a:r>
                  <a:rPr lang="en-US" sz="8000" dirty="0" smtClean="0">
                    <a:latin typeface="Times New Roman" panose="02020603050405020304" pitchFamily="18" charset="0"/>
                    <a:cs typeface="Times New Roman" panose="02020603050405020304" pitchFamily="18" charset="0"/>
                  </a:rPr>
                  <a:t>        Differentiating this again w.r.t x, we get</a:t>
                </a:r>
              </a:p>
              <a:p>
                <a:pPr marL="0" indent="0">
                  <a:buNone/>
                </a:pPr>
                <a14:m>
                  <m:oMathPara xmlns:m="http://schemas.openxmlformats.org/officeDocument/2006/math">
                    <m:oMathParaPr>
                      <m:jc m:val="centerGroup"/>
                    </m:oMathParaPr>
                    <m:oMath xmlns:m="http://schemas.openxmlformats.org/officeDocument/2006/math">
                      <m:r>
                        <a:rPr lang="en-US" sz="8000" b="0" i="1" smtClean="0">
                          <a:latin typeface="Cambria Math" panose="02040503050406030204" pitchFamily="18" charset="0"/>
                          <a:cs typeface="Times New Roman" panose="02020603050405020304" pitchFamily="18" charset="0"/>
                        </a:rPr>
                        <m:t>2</m:t>
                      </m:r>
                      <m:d>
                        <m:dPr>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𝑥</m:t>
                          </m:r>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𝑎</m:t>
                          </m:r>
                        </m:e>
                      </m:d>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2</m:t>
                      </m:r>
                      <m:d>
                        <m:dPr>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𝑦</m:t>
                          </m:r>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𝑏</m:t>
                          </m:r>
                        </m:e>
                      </m:d>
                      <m:f>
                        <m:fPr>
                          <m:ctrlPr>
                            <a:rPr lang="en-US" sz="8000" b="0" i="1" smtClean="0">
                              <a:latin typeface="Cambria Math" panose="02040503050406030204" pitchFamily="18" charset="0"/>
                              <a:cs typeface="Times New Roman" panose="02020603050405020304" pitchFamily="18" charset="0"/>
                            </a:rPr>
                          </m:ctrlPr>
                        </m:fPr>
                        <m:num>
                          <m:r>
                            <a:rPr lang="en-US" sz="8000" b="0" i="1" smtClean="0">
                              <a:latin typeface="Cambria Math" panose="02040503050406030204" pitchFamily="18" charset="0"/>
                              <a:cs typeface="Times New Roman" panose="02020603050405020304" pitchFamily="18" charset="0"/>
                            </a:rPr>
                            <m:t>𝑑𝑦</m:t>
                          </m:r>
                        </m:num>
                        <m:den>
                          <m:r>
                            <a:rPr lang="en-US" sz="8000" b="0" i="1" smtClean="0">
                              <a:latin typeface="Cambria Math" panose="02040503050406030204" pitchFamily="18" charset="0"/>
                              <a:cs typeface="Times New Roman" panose="02020603050405020304" pitchFamily="18" charset="0"/>
                            </a:rPr>
                            <m:t>𝑑𝑥</m:t>
                          </m:r>
                        </m:den>
                      </m:f>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0</m:t>
                      </m:r>
                      <m:r>
                        <a:rPr lang="en-US" sz="8000" b="0" i="0" smtClean="0">
                          <a:latin typeface="Cambria Math" panose="02040503050406030204" pitchFamily="18" charset="0"/>
                          <a:cs typeface="Times New Roman" panose="02020603050405020304" pitchFamily="18" charset="0"/>
                        </a:rPr>
                        <m:t> </m:t>
                      </m:r>
                    </m:oMath>
                  </m:oMathPara>
                </a14:m>
                <a:endParaRPr lang="en-US" sz="8000" b="0" i="0" dirty="0" smtClean="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1</m:t>
                      </m:r>
                      <m:r>
                        <a:rPr lang="en-US" sz="8000" b="0" i="1" smtClean="0">
                          <a:latin typeface="Cambria Math" panose="02040503050406030204" pitchFamily="18" charset="0"/>
                          <a:cs typeface="Times New Roman" panose="02020603050405020304" pitchFamily="18" charset="0"/>
                        </a:rPr>
                        <m:t>+</m:t>
                      </m:r>
                      <m:d>
                        <m:dPr>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𝑦</m:t>
                          </m:r>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𝑏</m:t>
                          </m:r>
                        </m:e>
                      </m:d>
                      <m:f>
                        <m:fPr>
                          <m:ctrlPr>
                            <a:rPr lang="en-US" sz="8000" b="0" i="1" smtClean="0">
                              <a:latin typeface="Cambria Math" panose="02040503050406030204" pitchFamily="18" charset="0"/>
                              <a:cs typeface="Times New Roman" panose="02020603050405020304" pitchFamily="18" charset="0"/>
                            </a:rPr>
                          </m:ctrlPr>
                        </m:fPr>
                        <m:num>
                          <m:sSup>
                            <m:sSupPr>
                              <m:ctrlPr>
                                <a:rPr lang="en-US" sz="8000" b="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𝑑</m:t>
                              </m:r>
                            </m:e>
                            <m:sup>
                              <m:r>
                                <a:rPr lang="en-US" sz="8000" b="0" i="1" smtClean="0">
                                  <a:latin typeface="Cambria Math" panose="02040503050406030204" pitchFamily="18" charset="0"/>
                                  <a:cs typeface="Times New Roman" panose="02020603050405020304" pitchFamily="18" charset="0"/>
                                </a:rPr>
                                <m:t>2</m:t>
                              </m:r>
                            </m:sup>
                          </m:sSup>
                          <m:r>
                            <a:rPr lang="en-US" sz="8000" b="0" i="1" smtClean="0">
                              <a:latin typeface="Cambria Math" panose="02040503050406030204" pitchFamily="18" charset="0"/>
                              <a:cs typeface="Times New Roman" panose="02020603050405020304" pitchFamily="18" charset="0"/>
                            </a:rPr>
                            <m:t>𝑦</m:t>
                          </m:r>
                        </m:num>
                        <m:den>
                          <m:r>
                            <a:rPr lang="en-US" sz="8000" b="0" i="1" smtClean="0">
                              <a:latin typeface="Cambria Math" panose="02040503050406030204" pitchFamily="18" charset="0"/>
                              <a:cs typeface="Times New Roman" panose="02020603050405020304" pitchFamily="18" charset="0"/>
                            </a:rPr>
                            <m:t>𝑑</m:t>
                          </m:r>
                          <m:sSup>
                            <m:sSupPr>
                              <m:ctrlPr>
                                <a:rPr lang="en-US" sz="8000" b="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𝑥</m:t>
                              </m:r>
                            </m:e>
                            <m:sup>
                              <m:r>
                                <a:rPr lang="en-US" sz="8000" b="0" i="1" smtClean="0">
                                  <a:latin typeface="Cambria Math" panose="02040503050406030204" pitchFamily="18" charset="0"/>
                                  <a:cs typeface="Times New Roman" panose="02020603050405020304" pitchFamily="18" charset="0"/>
                                </a:rPr>
                                <m:t>2</m:t>
                              </m:r>
                            </m:sup>
                          </m:sSup>
                        </m:den>
                      </m:f>
                      <m:r>
                        <a:rPr lang="en-US" sz="8000" b="0" i="1" smtClean="0">
                          <a:latin typeface="Cambria Math" panose="02040503050406030204" pitchFamily="18" charset="0"/>
                          <a:cs typeface="Times New Roman" panose="02020603050405020304" pitchFamily="18" charset="0"/>
                        </a:rPr>
                        <m:t>+ </m:t>
                      </m:r>
                      <m:sSup>
                        <m:sSupPr>
                          <m:ctrlPr>
                            <a:rPr lang="en-US" sz="8000" b="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m:t>
                          </m:r>
                          <m:f>
                            <m:fPr>
                              <m:ctrlPr>
                                <a:rPr lang="en-US" sz="8000" b="0" i="1" smtClean="0">
                                  <a:latin typeface="Cambria Math" panose="02040503050406030204" pitchFamily="18" charset="0"/>
                                  <a:cs typeface="Times New Roman" panose="02020603050405020304" pitchFamily="18" charset="0"/>
                                </a:rPr>
                              </m:ctrlPr>
                            </m:fPr>
                            <m:num>
                              <m:r>
                                <a:rPr lang="en-US" sz="8000" b="0" i="1" smtClean="0">
                                  <a:latin typeface="Cambria Math" panose="02040503050406030204" pitchFamily="18" charset="0"/>
                                  <a:cs typeface="Times New Roman" panose="02020603050405020304" pitchFamily="18" charset="0"/>
                                </a:rPr>
                                <m:t>𝑑𝑦</m:t>
                              </m:r>
                            </m:num>
                            <m:den>
                              <m:r>
                                <a:rPr lang="en-US" sz="8000" b="0" i="1" smtClean="0">
                                  <a:latin typeface="Cambria Math" panose="02040503050406030204" pitchFamily="18" charset="0"/>
                                  <a:cs typeface="Times New Roman" panose="02020603050405020304" pitchFamily="18" charset="0"/>
                                </a:rPr>
                                <m:t>𝑑𝑥</m:t>
                              </m:r>
                            </m:den>
                          </m:f>
                          <m:r>
                            <a:rPr lang="en-US" sz="8000" b="0" i="1" smtClean="0">
                              <a:latin typeface="Cambria Math" panose="02040503050406030204" pitchFamily="18" charset="0"/>
                              <a:cs typeface="Times New Roman" panose="02020603050405020304" pitchFamily="18" charset="0"/>
                            </a:rPr>
                            <m:t>)</m:t>
                          </m:r>
                        </m:e>
                        <m:sup>
                          <m:r>
                            <a:rPr lang="en-US" sz="8000" b="0" i="1" smtClean="0">
                              <a:latin typeface="Cambria Math" panose="02040503050406030204" pitchFamily="18" charset="0"/>
                              <a:cs typeface="Times New Roman" panose="02020603050405020304" pitchFamily="18" charset="0"/>
                            </a:rPr>
                            <m:t>2</m:t>
                          </m:r>
                        </m:sup>
                      </m:sSup>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0</m:t>
                      </m:r>
                    </m:oMath>
                  </m:oMathPara>
                </a14:m>
                <a:endParaRPr lang="en-US" sz="800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sz="8000" b="0" i="1" smtClean="0">
                        <a:latin typeface="Cambria Math" panose="02040503050406030204" pitchFamily="18" charset="0"/>
                        <a:cs typeface="Times New Roman" panose="02020603050405020304" pitchFamily="18" charset="0"/>
                      </a:rPr>
                      <m:t>                                               ⇒</m:t>
                    </m:r>
                    <m:d>
                      <m:dPr>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𝑦</m:t>
                        </m:r>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𝑏</m:t>
                        </m:r>
                      </m:e>
                    </m:d>
                    <m:r>
                      <a:rPr lang="en-US" sz="8000" b="0" i="1" smtClean="0">
                        <a:latin typeface="Cambria Math" panose="02040503050406030204" pitchFamily="18" charset="0"/>
                        <a:cs typeface="Times New Roman" panose="02020603050405020304" pitchFamily="18" charset="0"/>
                      </a:rPr>
                      <m:t>=</m:t>
                    </m:r>
                    <m:r>
                      <a:rPr lang="en-US" sz="8000" b="0" i="1" smtClean="0">
                        <a:latin typeface="Cambria Math"/>
                        <a:cs typeface="Times New Roman" panose="02020603050405020304" pitchFamily="18" charset="0"/>
                      </a:rPr>
                      <m:t>−</m:t>
                    </m:r>
                    <m:d>
                      <m:dPr>
                        <m:begChr m:val="["/>
                        <m:endChr m:val="]"/>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1</m:t>
                        </m:r>
                        <m:r>
                          <a:rPr lang="en-US" sz="8000" b="0" i="1" smtClean="0">
                            <a:latin typeface="Cambria Math" panose="02040503050406030204" pitchFamily="18" charset="0"/>
                            <a:cs typeface="Times New Roman" panose="02020603050405020304" pitchFamily="18" charset="0"/>
                          </a:rPr>
                          <m:t>+ </m:t>
                        </m:r>
                        <m:sSup>
                          <m:sSupPr>
                            <m:ctrlPr>
                              <a:rPr lang="en-US" sz="8000" b="0" i="1" smtClean="0">
                                <a:latin typeface="Cambria Math" panose="02040503050406030204" pitchFamily="18" charset="0"/>
                                <a:cs typeface="Times New Roman" panose="02020603050405020304" pitchFamily="18" charset="0"/>
                              </a:rPr>
                            </m:ctrlPr>
                          </m:sSupPr>
                          <m:e>
                            <m:d>
                              <m:dPr>
                                <m:ctrlPr>
                                  <a:rPr lang="en-US" sz="8000" b="0" i="1" smtClean="0">
                                    <a:latin typeface="Cambria Math" panose="02040503050406030204" pitchFamily="18" charset="0"/>
                                    <a:cs typeface="Times New Roman" panose="02020603050405020304" pitchFamily="18" charset="0"/>
                                  </a:rPr>
                                </m:ctrlPr>
                              </m:dPr>
                              <m:e>
                                <m:f>
                                  <m:fPr>
                                    <m:ctrlPr>
                                      <a:rPr lang="en-US" sz="8000" b="0" i="1" smtClean="0">
                                        <a:latin typeface="Cambria Math" panose="02040503050406030204" pitchFamily="18" charset="0"/>
                                        <a:cs typeface="Times New Roman" panose="02020603050405020304" pitchFamily="18" charset="0"/>
                                      </a:rPr>
                                    </m:ctrlPr>
                                  </m:fPr>
                                  <m:num>
                                    <m:r>
                                      <a:rPr lang="en-US" sz="8000" b="0" i="1" smtClean="0">
                                        <a:latin typeface="Cambria Math" panose="02040503050406030204" pitchFamily="18" charset="0"/>
                                        <a:cs typeface="Times New Roman" panose="02020603050405020304" pitchFamily="18" charset="0"/>
                                      </a:rPr>
                                      <m:t>𝑑𝑦</m:t>
                                    </m:r>
                                  </m:num>
                                  <m:den>
                                    <m:r>
                                      <a:rPr lang="en-US" sz="8000" b="0" i="1" smtClean="0">
                                        <a:latin typeface="Cambria Math" panose="02040503050406030204" pitchFamily="18" charset="0"/>
                                        <a:cs typeface="Times New Roman" panose="02020603050405020304" pitchFamily="18" charset="0"/>
                                      </a:rPr>
                                      <m:t>𝑑𝑥</m:t>
                                    </m:r>
                                  </m:den>
                                </m:f>
                              </m:e>
                            </m:d>
                          </m:e>
                          <m:sup>
                            <m:r>
                              <a:rPr lang="en-US" sz="8000" b="0" i="1" smtClean="0">
                                <a:latin typeface="Cambria Math" panose="02040503050406030204" pitchFamily="18" charset="0"/>
                                <a:cs typeface="Times New Roman" panose="02020603050405020304" pitchFamily="18" charset="0"/>
                              </a:rPr>
                              <m:t>2</m:t>
                            </m:r>
                          </m:sup>
                        </m:sSup>
                      </m:e>
                    </m:d>
                    <m:r>
                      <a:rPr lang="en-US" sz="8000" b="0" i="1" smtClean="0">
                        <a:latin typeface="Cambria Math" panose="02040503050406030204" pitchFamily="18" charset="0"/>
                        <a:cs typeface="Times New Roman" panose="02020603050405020304" pitchFamily="18" charset="0"/>
                      </a:rPr>
                      <m:t>/</m:t>
                    </m:r>
                    <m:sSup>
                      <m:sSupPr>
                        <m:ctrlPr>
                          <a:rPr lang="en-US" sz="8000" b="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m:t>
                        </m:r>
                        <m:f>
                          <m:fPr>
                            <m:ctrlPr>
                              <a:rPr lang="en-US" sz="8000" b="0" i="1" smtClean="0">
                                <a:latin typeface="Cambria Math" panose="02040503050406030204" pitchFamily="18" charset="0"/>
                                <a:cs typeface="Times New Roman" panose="02020603050405020304" pitchFamily="18" charset="0"/>
                              </a:rPr>
                            </m:ctrlPr>
                          </m:fPr>
                          <m:num>
                            <m:r>
                              <a:rPr lang="en-US" sz="8000" b="0" i="1" smtClean="0">
                                <a:latin typeface="Cambria Math" panose="02040503050406030204" pitchFamily="18" charset="0"/>
                                <a:cs typeface="Times New Roman" panose="02020603050405020304" pitchFamily="18" charset="0"/>
                              </a:rPr>
                              <m:t>𝑑𝑦</m:t>
                            </m:r>
                          </m:num>
                          <m:den>
                            <m:r>
                              <a:rPr lang="en-US" sz="8000" b="0" i="1" smtClean="0">
                                <a:latin typeface="Cambria Math" panose="02040503050406030204" pitchFamily="18" charset="0"/>
                                <a:cs typeface="Times New Roman" panose="02020603050405020304" pitchFamily="18" charset="0"/>
                              </a:rPr>
                              <m:t>𝑑𝑥</m:t>
                            </m:r>
                          </m:den>
                        </m:f>
                        <m:r>
                          <a:rPr lang="en-US" sz="8000" b="0" i="1" smtClean="0">
                            <a:latin typeface="Cambria Math" panose="02040503050406030204" pitchFamily="18" charset="0"/>
                            <a:cs typeface="Times New Roman" panose="02020603050405020304" pitchFamily="18" charset="0"/>
                          </a:rPr>
                          <m:t>)</m:t>
                        </m:r>
                      </m:e>
                      <m:sup>
                        <m:r>
                          <a:rPr lang="en-US" sz="8000" b="0" i="1" smtClean="0">
                            <a:latin typeface="Cambria Math" panose="02040503050406030204" pitchFamily="18" charset="0"/>
                            <a:cs typeface="Times New Roman" panose="02020603050405020304" pitchFamily="18" charset="0"/>
                          </a:rPr>
                          <m:t>2</m:t>
                        </m:r>
                      </m:sup>
                    </m:sSup>
                  </m:oMath>
                </a14:m>
                <a:r>
                  <a:rPr lang="en-US" sz="8000" dirty="0" smtClean="0">
                    <a:latin typeface="Times New Roman" panose="02020603050405020304" pitchFamily="18" charset="0"/>
                    <a:cs typeface="Times New Roman" panose="02020603050405020304" pitchFamily="18" charset="0"/>
                  </a:rPr>
                  <a:t>                            - (3)</a:t>
                </a:r>
              </a:p>
              <a:p>
                <a:pPr marL="0" indent="0">
                  <a:buNone/>
                </a:pP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       From (2) and (3) we have </a:t>
                </a:r>
              </a:p>
              <a:p>
                <a:pPr marL="0" indent="0">
                  <a:buNone/>
                </a:pPr>
                <a:r>
                  <a:rPr lang="en-US" sz="8000" b="0" dirty="0" smtClean="0">
                    <a:cs typeface="Times New Roman" panose="02020603050405020304" pitchFamily="18" charset="0"/>
                  </a:rPr>
                  <a:t>                                                </a:t>
                </a:r>
                <a14:m>
                  <m:oMath xmlns:m="http://schemas.openxmlformats.org/officeDocument/2006/math">
                    <m:d>
                      <m:dPr>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𝑥</m:t>
                        </m:r>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𝑎</m:t>
                        </m:r>
                      </m:e>
                    </m:d>
                    <m:r>
                      <a:rPr lang="en-US" sz="8000" b="0" i="1" smtClean="0">
                        <a:latin typeface="Cambria Math" panose="02040503050406030204" pitchFamily="18" charset="0"/>
                        <a:cs typeface="Times New Roman" panose="02020603050405020304" pitchFamily="18" charset="0"/>
                      </a:rPr>
                      <m:t>=</m:t>
                    </m:r>
                    <m:f>
                      <m:fPr>
                        <m:ctrlPr>
                          <a:rPr lang="en-US" sz="8000" i="1" dirty="0" smtClean="0">
                            <a:latin typeface="Cambria Math" panose="02040503050406030204" pitchFamily="18" charset="0"/>
                            <a:cs typeface="Times New Roman" panose="02020603050405020304" pitchFamily="18" charset="0"/>
                          </a:rPr>
                        </m:ctrlPr>
                      </m:fPr>
                      <m:num>
                        <m:d>
                          <m:dPr>
                            <m:begChr m:val="["/>
                            <m:endChr m:val="]"/>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1</m:t>
                            </m:r>
                            <m:r>
                              <a:rPr lang="en-US" sz="8000" b="0" i="1" smtClean="0">
                                <a:latin typeface="Cambria Math" panose="02040503050406030204" pitchFamily="18" charset="0"/>
                                <a:cs typeface="Times New Roman" panose="02020603050405020304" pitchFamily="18" charset="0"/>
                              </a:rPr>
                              <m:t>+ </m:t>
                            </m:r>
                            <m:sSup>
                              <m:sSupPr>
                                <m:ctrlPr>
                                  <a:rPr lang="en-US" sz="8000" b="0" i="1" smtClean="0">
                                    <a:latin typeface="Cambria Math" panose="02040503050406030204" pitchFamily="18" charset="0"/>
                                    <a:cs typeface="Times New Roman" panose="02020603050405020304" pitchFamily="18" charset="0"/>
                                  </a:rPr>
                                </m:ctrlPr>
                              </m:sSupPr>
                              <m:e>
                                <m:d>
                                  <m:dPr>
                                    <m:ctrlPr>
                                      <a:rPr lang="en-US" sz="8000" b="0" i="1" smtClean="0">
                                        <a:latin typeface="Cambria Math" panose="02040503050406030204" pitchFamily="18" charset="0"/>
                                        <a:cs typeface="Times New Roman" panose="02020603050405020304" pitchFamily="18" charset="0"/>
                                      </a:rPr>
                                    </m:ctrlPr>
                                  </m:dPr>
                                  <m:e>
                                    <m:f>
                                      <m:fPr>
                                        <m:ctrlPr>
                                          <a:rPr lang="en-US" sz="8000" b="0" i="1" smtClean="0">
                                            <a:latin typeface="Cambria Math" panose="02040503050406030204" pitchFamily="18" charset="0"/>
                                            <a:cs typeface="Times New Roman" panose="02020603050405020304" pitchFamily="18" charset="0"/>
                                          </a:rPr>
                                        </m:ctrlPr>
                                      </m:fPr>
                                      <m:num>
                                        <m:r>
                                          <a:rPr lang="en-US" sz="8000" b="0" i="1" smtClean="0">
                                            <a:latin typeface="Cambria Math" panose="02040503050406030204" pitchFamily="18" charset="0"/>
                                            <a:cs typeface="Times New Roman" panose="02020603050405020304" pitchFamily="18" charset="0"/>
                                          </a:rPr>
                                          <m:t>𝑑𝑦</m:t>
                                        </m:r>
                                      </m:num>
                                      <m:den>
                                        <m:r>
                                          <a:rPr lang="en-US" sz="8000" b="0" i="1" smtClean="0">
                                            <a:latin typeface="Cambria Math" panose="02040503050406030204" pitchFamily="18" charset="0"/>
                                            <a:cs typeface="Times New Roman" panose="02020603050405020304" pitchFamily="18" charset="0"/>
                                          </a:rPr>
                                          <m:t>𝑑𝑥</m:t>
                                        </m:r>
                                      </m:den>
                                    </m:f>
                                  </m:e>
                                </m:d>
                              </m:e>
                              <m:sup>
                                <m:r>
                                  <a:rPr lang="en-US" sz="8000" b="0" i="1" smtClean="0">
                                    <a:latin typeface="Cambria Math" panose="02040503050406030204" pitchFamily="18" charset="0"/>
                                    <a:cs typeface="Times New Roman" panose="02020603050405020304" pitchFamily="18" charset="0"/>
                                  </a:rPr>
                                  <m:t>2</m:t>
                                </m:r>
                              </m:sup>
                            </m:sSup>
                          </m:e>
                        </m:d>
                        <m:f>
                          <m:fPr>
                            <m:ctrlPr>
                              <a:rPr lang="en-US" sz="8000" b="0" i="1" smtClean="0">
                                <a:latin typeface="Cambria Math" panose="02040503050406030204" pitchFamily="18" charset="0"/>
                                <a:cs typeface="Times New Roman" panose="02020603050405020304" pitchFamily="18" charset="0"/>
                              </a:rPr>
                            </m:ctrlPr>
                          </m:fPr>
                          <m:num>
                            <m:r>
                              <a:rPr lang="en-US" sz="8000" b="0" i="1" smtClean="0">
                                <a:latin typeface="Cambria Math" panose="02040503050406030204" pitchFamily="18" charset="0"/>
                                <a:cs typeface="Times New Roman" panose="02020603050405020304" pitchFamily="18" charset="0"/>
                              </a:rPr>
                              <m:t>𝑑𝑦</m:t>
                            </m:r>
                          </m:num>
                          <m:den>
                            <m:r>
                              <a:rPr lang="en-US" sz="8000" b="0" i="1" smtClean="0">
                                <a:latin typeface="Cambria Math" panose="02040503050406030204" pitchFamily="18" charset="0"/>
                                <a:cs typeface="Times New Roman" panose="02020603050405020304" pitchFamily="18" charset="0"/>
                              </a:rPr>
                              <m:t>𝑑𝑥</m:t>
                            </m:r>
                          </m:den>
                        </m:f>
                      </m:num>
                      <m:den>
                        <m:f>
                          <m:fPr>
                            <m:ctrlPr>
                              <a:rPr lang="en-US" sz="8000" b="0" i="1" smtClean="0">
                                <a:latin typeface="Cambria Math" panose="02040503050406030204" pitchFamily="18" charset="0"/>
                                <a:cs typeface="Times New Roman" panose="02020603050405020304" pitchFamily="18" charset="0"/>
                              </a:rPr>
                            </m:ctrlPr>
                          </m:fPr>
                          <m:num>
                            <m:sSup>
                              <m:sSupPr>
                                <m:ctrlPr>
                                  <a:rPr lang="en-US" sz="8000" b="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𝑑</m:t>
                                </m:r>
                              </m:e>
                              <m:sup>
                                <m:r>
                                  <a:rPr lang="en-US" sz="8000" b="0" i="1" smtClean="0">
                                    <a:latin typeface="Cambria Math" panose="02040503050406030204" pitchFamily="18" charset="0"/>
                                    <a:cs typeface="Times New Roman" panose="02020603050405020304" pitchFamily="18" charset="0"/>
                                  </a:rPr>
                                  <m:t>2</m:t>
                                </m:r>
                              </m:sup>
                            </m:sSup>
                            <m:r>
                              <a:rPr lang="en-US" sz="8000" b="0" i="1" smtClean="0">
                                <a:latin typeface="Cambria Math" panose="02040503050406030204" pitchFamily="18" charset="0"/>
                                <a:cs typeface="Times New Roman" panose="02020603050405020304" pitchFamily="18" charset="0"/>
                              </a:rPr>
                              <m:t>𝑦</m:t>
                            </m:r>
                          </m:num>
                          <m:den>
                            <m:r>
                              <a:rPr lang="en-US" sz="8000" b="0" i="1" smtClean="0">
                                <a:latin typeface="Cambria Math" panose="02040503050406030204" pitchFamily="18" charset="0"/>
                                <a:cs typeface="Times New Roman" panose="02020603050405020304" pitchFamily="18" charset="0"/>
                              </a:rPr>
                              <m:t>𝑑</m:t>
                            </m:r>
                            <m:sSup>
                              <m:sSupPr>
                                <m:ctrlPr>
                                  <a:rPr lang="en-US" sz="8000" b="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𝑥</m:t>
                                </m:r>
                              </m:e>
                              <m:sup>
                                <m:r>
                                  <a:rPr lang="en-US" sz="8000" b="0" i="1" smtClean="0">
                                    <a:latin typeface="Cambria Math" panose="02040503050406030204" pitchFamily="18" charset="0"/>
                                    <a:cs typeface="Times New Roman" panose="02020603050405020304" pitchFamily="18" charset="0"/>
                                  </a:rPr>
                                  <m:t>2</m:t>
                                </m:r>
                              </m:sup>
                            </m:sSup>
                          </m:den>
                        </m:f>
                      </m:den>
                    </m:f>
                  </m:oMath>
                </a14:m>
                <a:r>
                  <a:rPr lang="en-US" sz="8000" dirty="0" smtClean="0">
                    <a:latin typeface="Times New Roman" panose="02020603050405020304" pitchFamily="18" charset="0"/>
                    <a:cs typeface="Times New Roman" panose="02020603050405020304" pitchFamily="18" charset="0"/>
                  </a:rPr>
                  <a:t>                                               -  (4)</a:t>
                </a:r>
              </a:p>
              <a:p>
                <a:pPr marL="0" indent="0">
                  <a:buNone/>
                </a:pP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       Substituting the values of </a:t>
                </a:r>
                <a14:m>
                  <m:oMath xmlns:m="http://schemas.openxmlformats.org/officeDocument/2006/math">
                    <m:d>
                      <m:dPr>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𝑥</m:t>
                        </m:r>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𝑎</m:t>
                        </m:r>
                      </m:e>
                    </m:d>
                  </m:oMath>
                </a14:m>
                <a:r>
                  <a:rPr lang="en-US" sz="8000" dirty="0" smtClean="0">
                    <a:latin typeface="Times New Roman" panose="02020603050405020304" pitchFamily="18" charset="0"/>
                    <a:cs typeface="Times New Roman" panose="02020603050405020304" pitchFamily="18" charset="0"/>
                  </a:rPr>
                  <a:t> and </a:t>
                </a:r>
                <a14:m>
                  <m:oMath xmlns:m="http://schemas.openxmlformats.org/officeDocument/2006/math">
                    <m:d>
                      <m:dPr>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𝑦</m:t>
                        </m:r>
                        <m:r>
                          <a:rPr lang="en-US" sz="8000" b="0" i="1" smtClean="0">
                            <a:latin typeface="Cambria Math" panose="02040503050406030204" pitchFamily="18" charset="0"/>
                            <a:cs typeface="Times New Roman" panose="02020603050405020304" pitchFamily="18" charset="0"/>
                          </a:rPr>
                          <m:t>−</m:t>
                        </m:r>
                        <m:r>
                          <a:rPr lang="en-US" sz="8000" b="0" i="1" smtClean="0">
                            <a:latin typeface="Cambria Math" panose="02040503050406030204" pitchFamily="18" charset="0"/>
                            <a:cs typeface="Times New Roman" panose="02020603050405020304" pitchFamily="18" charset="0"/>
                          </a:rPr>
                          <m:t>𝑏</m:t>
                        </m:r>
                      </m:e>
                    </m:d>
                  </m:oMath>
                </a14:m>
                <a:r>
                  <a:rPr lang="en-US" sz="8000" dirty="0" smtClean="0">
                    <a:latin typeface="Times New Roman" panose="02020603050405020304" pitchFamily="18" charset="0"/>
                    <a:cs typeface="Times New Roman" panose="02020603050405020304" pitchFamily="18" charset="0"/>
                  </a:rPr>
                  <a:t> in (1), we get</a:t>
                </a:r>
              </a:p>
              <a:p>
                <a:pPr marL="0" indent="0">
                  <a:buNone/>
                </a:pPr>
                <a:endParaRPr lang="en-US" sz="8000" dirty="0" smtClean="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8000" i="1" smtClean="0">
                            <a:latin typeface="Cambria Math" panose="02040503050406030204" pitchFamily="18" charset="0"/>
                            <a:cs typeface="Times New Roman" panose="02020603050405020304" pitchFamily="18" charset="0"/>
                          </a:rPr>
                        </m:ctrlPr>
                      </m:fPr>
                      <m:num>
                        <m:sSup>
                          <m:sSupPr>
                            <m:ctrlPr>
                              <a:rPr lang="en-US" sz="8000" i="1" smtClean="0">
                                <a:latin typeface="Cambria Math" panose="02040503050406030204" pitchFamily="18" charset="0"/>
                                <a:cs typeface="Times New Roman" panose="02020603050405020304" pitchFamily="18" charset="0"/>
                              </a:rPr>
                            </m:ctrlPr>
                          </m:sSupPr>
                          <m:e>
                            <m:d>
                              <m:dPr>
                                <m:begChr m:val="["/>
                                <m:endChr m:val="]"/>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1</m:t>
                                </m:r>
                                <m:r>
                                  <a:rPr lang="en-US" sz="8000" b="0" i="1" smtClean="0">
                                    <a:latin typeface="Cambria Math" panose="02040503050406030204" pitchFamily="18" charset="0"/>
                                    <a:cs typeface="Times New Roman" panose="02020603050405020304" pitchFamily="18" charset="0"/>
                                  </a:rPr>
                                  <m:t>+ </m:t>
                                </m:r>
                                <m:sSup>
                                  <m:sSupPr>
                                    <m:ctrlPr>
                                      <a:rPr lang="en-US" sz="8000" b="0" i="1" smtClean="0">
                                        <a:latin typeface="Cambria Math" panose="02040503050406030204" pitchFamily="18" charset="0"/>
                                        <a:cs typeface="Times New Roman" panose="02020603050405020304" pitchFamily="18" charset="0"/>
                                      </a:rPr>
                                    </m:ctrlPr>
                                  </m:sSupPr>
                                  <m:e>
                                    <m:d>
                                      <m:dPr>
                                        <m:ctrlPr>
                                          <a:rPr lang="en-US" sz="8000" b="0" i="1" smtClean="0">
                                            <a:latin typeface="Cambria Math" panose="02040503050406030204" pitchFamily="18" charset="0"/>
                                            <a:cs typeface="Times New Roman" panose="02020603050405020304" pitchFamily="18" charset="0"/>
                                          </a:rPr>
                                        </m:ctrlPr>
                                      </m:dPr>
                                      <m:e>
                                        <m:f>
                                          <m:fPr>
                                            <m:ctrlPr>
                                              <a:rPr lang="en-US" sz="8000" b="0" i="1" smtClean="0">
                                                <a:latin typeface="Cambria Math" panose="02040503050406030204" pitchFamily="18" charset="0"/>
                                                <a:cs typeface="Times New Roman" panose="02020603050405020304" pitchFamily="18" charset="0"/>
                                              </a:rPr>
                                            </m:ctrlPr>
                                          </m:fPr>
                                          <m:num>
                                            <m:r>
                                              <a:rPr lang="en-US" sz="8000" b="0" i="1" smtClean="0">
                                                <a:latin typeface="Cambria Math" panose="02040503050406030204" pitchFamily="18" charset="0"/>
                                                <a:cs typeface="Times New Roman" panose="02020603050405020304" pitchFamily="18" charset="0"/>
                                              </a:rPr>
                                              <m:t>𝑑𝑦</m:t>
                                            </m:r>
                                          </m:num>
                                          <m:den>
                                            <m:r>
                                              <a:rPr lang="en-US" sz="8000" b="0" i="1" smtClean="0">
                                                <a:latin typeface="Cambria Math" panose="02040503050406030204" pitchFamily="18" charset="0"/>
                                                <a:cs typeface="Times New Roman" panose="02020603050405020304" pitchFamily="18" charset="0"/>
                                              </a:rPr>
                                              <m:t>𝑑𝑥</m:t>
                                            </m:r>
                                          </m:den>
                                        </m:f>
                                      </m:e>
                                    </m:d>
                                  </m:e>
                                  <m:sup>
                                    <m:r>
                                      <a:rPr lang="en-US" sz="8000" b="0" i="1" smtClean="0">
                                        <a:latin typeface="Cambria Math" panose="02040503050406030204" pitchFamily="18" charset="0"/>
                                        <a:cs typeface="Times New Roman" panose="02020603050405020304" pitchFamily="18" charset="0"/>
                                      </a:rPr>
                                      <m:t>2</m:t>
                                    </m:r>
                                  </m:sup>
                                </m:sSup>
                              </m:e>
                            </m:d>
                          </m:e>
                          <m:sup>
                            <m:r>
                              <a:rPr lang="en-US" sz="8000" b="0" i="1" smtClean="0">
                                <a:latin typeface="Cambria Math" panose="02040503050406030204" pitchFamily="18" charset="0"/>
                                <a:cs typeface="Times New Roman" panose="02020603050405020304" pitchFamily="18" charset="0"/>
                              </a:rPr>
                              <m:t>2</m:t>
                            </m:r>
                          </m:sup>
                        </m:sSup>
                        <m:sSup>
                          <m:sSupPr>
                            <m:ctrlPr>
                              <a:rPr lang="en-US" sz="8000" b="0" i="1" smtClean="0">
                                <a:latin typeface="Cambria Math" panose="02040503050406030204" pitchFamily="18" charset="0"/>
                                <a:cs typeface="Times New Roman" panose="02020603050405020304" pitchFamily="18" charset="0"/>
                              </a:rPr>
                            </m:ctrlPr>
                          </m:sSupPr>
                          <m:e>
                            <m:d>
                              <m:dPr>
                                <m:ctrlPr>
                                  <a:rPr lang="en-US" sz="8000" b="0" i="1" smtClean="0">
                                    <a:latin typeface="Cambria Math" panose="02040503050406030204" pitchFamily="18" charset="0"/>
                                    <a:cs typeface="Times New Roman" panose="02020603050405020304" pitchFamily="18" charset="0"/>
                                  </a:rPr>
                                </m:ctrlPr>
                              </m:dPr>
                              <m:e>
                                <m:f>
                                  <m:fPr>
                                    <m:ctrlPr>
                                      <a:rPr lang="en-US" sz="8000" b="0" i="1" smtClean="0">
                                        <a:latin typeface="Cambria Math" panose="02040503050406030204" pitchFamily="18" charset="0"/>
                                        <a:cs typeface="Times New Roman" panose="02020603050405020304" pitchFamily="18" charset="0"/>
                                      </a:rPr>
                                    </m:ctrlPr>
                                  </m:fPr>
                                  <m:num>
                                    <m:r>
                                      <a:rPr lang="en-US" sz="8000" b="0" i="1" smtClean="0">
                                        <a:latin typeface="Cambria Math" panose="02040503050406030204" pitchFamily="18" charset="0"/>
                                        <a:cs typeface="Times New Roman" panose="02020603050405020304" pitchFamily="18" charset="0"/>
                                      </a:rPr>
                                      <m:t>𝑑𝑦</m:t>
                                    </m:r>
                                  </m:num>
                                  <m:den>
                                    <m:r>
                                      <a:rPr lang="en-US" sz="8000" b="0" i="1" smtClean="0">
                                        <a:latin typeface="Cambria Math" panose="02040503050406030204" pitchFamily="18" charset="0"/>
                                        <a:cs typeface="Times New Roman" panose="02020603050405020304" pitchFamily="18" charset="0"/>
                                      </a:rPr>
                                      <m:t>𝑑𝑥</m:t>
                                    </m:r>
                                  </m:den>
                                </m:f>
                              </m:e>
                            </m:d>
                          </m:e>
                          <m:sup>
                            <m:r>
                              <a:rPr lang="en-US" sz="8000" b="0" i="1" smtClean="0">
                                <a:latin typeface="Cambria Math" panose="02040503050406030204" pitchFamily="18" charset="0"/>
                                <a:cs typeface="Times New Roman" panose="02020603050405020304" pitchFamily="18" charset="0"/>
                              </a:rPr>
                              <m:t>2</m:t>
                            </m:r>
                          </m:sup>
                        </m:sSup>
                      </m:num>
                      <m:den>
                        <m:sSup>
                          <m:sSupPr>
                            <m:ctrlPr>
                              <a:rPr lang="en-US" sz="800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m:t>
                            </m:r>
                            <m:f>
                              <m:fPr>
                                <m:ctrlPr>
                                  <a:rPr lang="en-US" sz="8000" b="0" i="1" smtClean="0">
                                    <a:latin typeface="Cambria Math" panose="02040503050406030204" pitchFamily="18" charset="0"/>
                                    <a:cs typeface="Times New Roman" panose="02020603050405020304" pitchFamily="18" charset="0"/>
                                  </a:rPr>
                                </m:ctrlPr>
                              </m:fPr>
                              <m:num>
                                <m:sSup>
                                  <m:sSupPr>
                                    <m:ctrlPr>
                                      <a:rPr lang="en-US" sz="8000" b="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𝑑</m:t>
                                    </m:r>
                                  </m:e>
                                  <m:sup>
                                    <m:r>
                                      <a:rPr lang="en-US" sz="8000" b="0" i="1" smtClean="0">
                                        <a:latin typeface="Cambria Math" panose="02040503050406030204" pitchFamily="18" charset="0"/>
                                        <a:cs typeface="Times New Roman" panose="02020603050405020304" pitchFamily="18" charset="0"/>
                                      </a:rPr>
                                      <m:t>2</m:t>
                                    </m:r>
                                  </m:sup>
                                </m:sSup>
                                <m:r>
                                  <a:rPr lang="en-US" sz="8000" b="0" i="1" smtClean="0">
                                    <a:latin typeface="Cambria Math" panose="02040503050406030204" pitchFamily="18" charset="0"/>
                                    <a:cs typeface="Times New Roman" panose="02020603050405020304" pitchFamily="18" charset="0"/>
                                  </a:rPr>
                                  <m:t>𝑦</m:t>
                                </m:r>
                              </m:num>
                              <m:den>
                                <m:r>
                                  <a:rPr lang="en-US" sz="8000" b="0" i="1" smtClean="0">
                                    <a:latin typeface="Cambria Math" panose="02040503050406030204" pitchFamily="18" charset="0"/>
                                    <a:cs typeface="Times New Roman" panose="02020603050405020304" pitchFamily="18" charset="0"/>
                                  </a:rPr>
                                  <m:t>𝑑</m:t>
                                </m:r>
                                <m:sSup>
                                  <m:sSupPr>
                                    <m:ctrlPr>
                                      <a:rPr lang="en-US" sz="8000" b="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𝑥</m:t>
                                    </m:r>
                                  </m:e>
                                  <m:sup>
                                    <m:r>
                                      <a:rPr lang="en-US" sz="8000" b="0" i="1" smtClean="0">
                                        <a:latin typeface="Cambria Math" panose="02040503050406030204" pitchFamily="18" charset="0"/>
                                        <a:cs typeface="Times New Roman" panose="02020603050405020304" pitchFamily="18" charset="0"/>
                                      </a:rPr>
                                      <m:t>2</m:t>
                                    </m:r>
                                  </m:sup>
                                </m:sSup>
                              </m:den>
                            </m:f>
                            <m:r>
                              <a:rPr lang="en-US" sz="8000" b="0" i="1" smtClean="0">
                                <a:latin typeface="Cambria Math" panose="02040503050406030204" pitchFamily="18" charset="0"/>
                                <a:cs typeface="Times New Roman" panose="02020603050405020304" pitchFamily="18" charset="0"/>
                              </a:rPr>
                              <m:t>)</m:t>
                            </m:r>
                          </m:e>
                          <m:sup>
                            <m:r>
                              <a:rPr lang="en-US" sz="8000" b="0" i="1" smtClean="0">
                                <a:latin typeface="Cambria Math" panose="02040503050406030204" pitchFamily="18" charset="0"/>
                                <a:cs typeface="Times New Roman" panose="02020603050405020304" pitchFamily="18" charset="0"/>
                              </a:rPr>
                              <m:t>2</m:t>
                            </m:r>
                          </m:sup>
                        </m:sSup>
                        <m:r>
                          <a:rPr lang="en-US" sz="8000" b="0" i="1" smtClean="0">
                            <a:latin typeface="Cambria Math" panose="02040503050406030204" pitchFamily="18" charset="0"/>
                            <a:cs typeface="Times New Roman" panose="02020603050405020304" pitchFamily="18" charset="0"/>
                          </a:rPr>
                          <m:t> </m:t>
                        </m:r>
                      </m:den>
                    </m:f>
                    <m:r>
                      <a:rPr lang="en-US" sz="8000" b="0" i="1" smtClean="0">
                        <a:latin typeface="Cambria Math" panose="02040503050406030204" pitchFamily="18" charset="0"/>
                        <a:cs typeface="Times New Roman" panose="02020603050405020304" pitchFamily="18" charset="0"/>
                      </a:rPr>
                      <m:t>+</m:t>
                    </m:r>
                    <m:f>
                      <m:fPr>
                        <m:ctrlPr>
                          <a:rPr lang="en-US" sz="8000" i="1" smtClean="0">
                            <a:latin typeface="Cambria Math" panose="02040503050406030204" pitchFamily="18" charset="0"/>
                            <a:cs typeface="Times New Roman" panose="02020603050405020304" pitchFamily="18" charset="0"/>
                          </a:rPr>
                        </m:ctrlPr>
                      </m:fPr>
                      <m:num>
                        <m:sSup>
                          <m:sSupPr>
                            <m:ctrlPr>
                              <a:rPr lang="en-US" sz="8000" i="1" smtClean="0">
                                <a:latin typeface="Cambria Math" panose="02040503050406030204" pitchFamily="18" charset="0"/>
                                <a:cs typeface="Times New Roman" panose="02020603050405020304" pitchFamily="18" charset="0"/>
                              </a:rPr>
                            </m:ctrlPr>
                          </m:sSupPr>
                          <m:e>
                            <m:d>
                              <m:dPr>
                                <m:begChr m:val="["/>
                                <m:endChr m:val="]"/>
                                <m:ctrlPr>
                                  <a:rPr lang="en-US" sz="8000" b="0" i="1" smtClean="0">
                                    <a:latin typeface="Cambria Math" panose="02040503050406030204" pitchFamily="18" charset="0"/>
                                    <a:cs typeface="Times New Roman" panose="02020603050405020304" pitchFamily="18" charset="0"/>
                                  </a:rPr>
                                </m:ctrlPr>
                              </m:dPr>
                              <m:e>
                                <m:r>
                                  <a:rPr lang="en-US" sz="8000" b="0" i="1" smtClean="0">
                                    <a:latin typeface="Cambria Math" panose="02040503050406030204" pitchFamily="18" charset="0"/>
                                    <a:cs typeface="Times New Roman" panose="02020603050405020304" pitchFamily="18" charset="0"/>
                                  </a:rPr>
                                  <m:t>1</m:t>
                                </m:r>
                                <m:r>
                                  <a:rPr lang="en-US" sz="8000" b="0" i="1" smtClean="0">
                                    <a:latin typeface="Cambria Math" panose="02040503050406030204" pitchFamily="18" charset="0"/>
                                    <a:cs typeface="Times New Roman" panose="02020603050405020304" pitchFamily="18" charset="0"/>
                                  </a:rPr>
                                  <m:t>+ </m:t>
                                </m:r>
                                <m:sSup>
                                  <m:sSupPr>
                                    <m:ctrlPr>
                                      <a:rPr lang="en-US" sz="8000" b="0" i="1" smtClean="0">
                                        <a:latin typeface="Cambria Math" panose="02040503050406030204" pitchFamily="18" charset="0"/>
                                        <a:cs typeface="Times New Roman" panose="02020603050405020304" pitchFamily="18" charset="0"/>
                                      </a:rPr>
                                    </m:ctrlPr>
                                  </m:sSupPr>
                                  <m:e>
                                    <m:d>
                                      <m:dPr>
                                        <m:ctrlPr>
                                          <a:rPr lang="en-US" sz="8000" b="0" i="1" smtClean="0">
                                            <a:latin typeface="Cambria Math" panose="02040503050406030204" pitchFamily="18" charset="0"/>
                                            <a:cs typeface="Times New Roman" panose="02020603050405020304" pitchFamily="18" charset="0"/>
                                          </a:rPr>
                                        </m:ctrlPr>
                                      </m:dPr>
                                      <m:e>
                                        <m:f>
                                          <m:fPr>
                                            <m:ctrlPr>
                                              <a:rPr lang="en-US" sz="8000" b="0" i="1" smtClean="0">
                                                <a:latin typeface="Cambria Math" panose="02040503050406030204" pitchFamily="18" charset="0"/>
                                                <a:cs typeface="Times New Roman" panose="02020603050405020304" pitchFamily="18" charset="0"/>
                                              </a:rPr>
                                            </m:ctrlPr>
                                          </m:fPr>
                                          <m:num>
                                            <m:r>
                                              <a:rPr lang="en-US" sz="8000" b="0" i="1" smtClean="0">
                                                <a:latin typeface="Cambria Math" panose="02040503050406030204" pitchFamily="18" charset="0"/>
                                                <a:cs typeface="Times New Roman" panose="02020603050405020304" pitchFamily="18" charset="0"/>
                                              </a:rPr>
                                              <m:t>𝑑𝑦</m:t>
                                            </m:r>
                                          </m:num>
                                          <m:den>
                                            <m:r>
                                              <a:rPr lang="en-US" sz="8000" b="0" i="1" smtClean="0">
                                                <a:latin typeface="Cambria Math" panose="02040503050406030204" pitchFamily="18" charset="0"/>
                                                <a:cs typeface="Times New Roman" panose="02020603050405020304" pitchFamily="18" charset="0"/>
                                              </a:rPr>
                                              <m:t>𝑑𝑥</m:t>
                                            </m:r>
                                          </m:den>
                                        </m:f>
                                      </m:e>
                                    </m:d>
                                  </m:e>
                                  <m:sup>
                                    <m:r>
                                      <a:rPr lang="en-US" sz="8000" b="0" i="1" smtClean="0">
                                        <a:latin typeface="Cambria Math" panose="02040503050406030204" pitchFamily="18" charset="0"/>
                                        <a:cs typeface="Times New Roman" panose="02020603050405020304" pitchFamily="18" charset="0"/>
                                      </a:rPr>
                                      <m:t>2</m:t>
                                    </m:r>
                                  </m:sup>
                                </m:sSup>
                              </m:e>
                            </m:d>
                          </m:e>
                          <m:sup>
                            <m:r>
                              <a:rPr lang="en-US" sz="8000" b="0" i="1" smtClean="0">
                                <a:latin typeface="Cambria Math" panose="02040503050406030204" pitchFamily="18" charset="0"/>
                                <a:cs typeface="Times New Roman" panose="02020603050405020304" pitchFamily="18" charset="0"/>
                              </a:rPr>
                              <m:t>2</m:t>
                            </m:r>
                          </m:sup>
                        </m:sSup>
                      </m:num>
                      <m:den>
                        <m:sSup>
                          <m:sSupPr>
                            <m:ctrlPr>
                              <a:rPr lang="en-US" sz="800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m:t>
                            </m:r>
                            <m:f>
                              <m:fPr>
                                <m:ctrlPr>
                                  <a:rPr lang="en-US" sz="8000" b="0" i="1" smtClean="0">
                                    <a:latin typeface="Cambria Math" panose="02040503050406030204" pitchFamily="18" charset="0"/>
                                    <a:cs typeface="Times New Roman" panose="02020603050405020304" pitchFamily="18" charset="0"/>
                                  </a:rPr>
                                </m:ctrlPr>
                              </m:fPr>
                              <m:num>
                                <m:sSup>
                                  <m:sSupPr>
                                    <m:ctrlPr>
                                      <a:rPr lang="en-US" sz="8000" b="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𝑑</m:t>
                                    </m:r>
                                  </m:e>
                                  <m:sup>
                                    <m:r>
                                      <a:rPr lang="en-US" sz="8000" b="0" i="1" smtClean="0">
                                        <a:latin typeface="Cambria Math" panose="02040503050406030204" pitchFamily="18" charset="0"/>
                                        <a:cs typeface="Times New Roman" panose="02020603050405020304" pitchFamily="18" charset="0"/>
                                      </a:rPr>
                                      <m:t>2</m:t>
                                    </m:r>
                                  </m:sup>
                                </m:sSup>
                                <m:r>
                                  <a:rPr lang="en-US" sz="8000" b="0" i="1" smtClean="0">
                                    <a:latin typeface="Cambria Math" panose="02040503050406030204" pitchFamily="18" charset="0"/>
                                    <a:cs typeface="Times New Roman" panose="02020603050405020304" pitchFamily="18" charset="0"/>
                                  </a:rPr>
                                  <m:t>𝑦</m:t>
                                </m:r>
                              </m:num>
                              <m:den>
                                <m:r>
                                  <a:rPr lang="en-US" sz="8000" b="0" i="1" smtClean="0">
                                    <a:latin typeface="Cambria Math" panose="02040503050406030204" pitchFamily="18" charset="0"/>
                                    <a:cs typeface="Times New Roman" panose="02020603050405020304" pitchFamily="18" charset="0"/>
                                  </a:rPr>
                                  <m:t>𝑑</m:t>
                                </m:r>
                                <m:sSup>
                                  <m:sSupPr>
                                    <m:ctrlPr>
                                      <a:rPr lang="en-US" sz="8000" b="0" i="1" smtClean="0">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𝑥</m:t>
                                    </m:r>
                                  </m:e>
                                  <m:sup>
                                    <m:r>
                                      <a:rPr lang="en-US" sz="8000" b="0" i="1" smtClean="0">
                                        <a:latin typeface="Cambria Math" panose="02040503050406030204" pitchFamily="18" charset="0"/>
                                        <a:cs typeface="Times New Roman" panose="02020603050405020304" pitchFamily="18" charset="0"/>
                                      </a:rPr>
                                      <m:t>2</m:t>
                                    </m:r>
                                  </m:sup>
                                </m:sSup>
                              </m:den>
                            </m:f>
                            <m:r>
                              <a:rPr lang="en-US" sz="8000" b="0" i="1" smtClean="0">
                                <a:latin typeface="Cambria Math" panose="02040503050406030204" pitchFamily="18" charset="0"/>
                                <a:cs typeface="Times New Roman" panose="02020603050405020304" pitchFamily="18" charset="0"/>
                              </a:rPr>
                              <m:t>)</m:t>
                            </m:r>
                          </m:e>
                          <m:sup>
                            <m:r>
                              <a:rPr lang="en-US" sz="8000" b="0" i="1" smtClean="0">
                                <a:latin typeface="Cambria Math" panose="02040503050406030204" pitchFamily="18" charset="0"/>
                                <a:cs typeface="Times New Roman" panose="02020603050405020304" pitchFamily="18" charset="0"/>
                              </a:rPr>
                              <m:t>2</m:t>
                            </m:r>
                          </m:sup>
                        </m:sSup>
                        <m:r>
                          <a:rPr lang="en-US" sz="8000" b="0" i="1" smtClean="0">
                            <a:latin typeface="Cambria Math" panose="02040503050406030204" pitchFamily="18" charset="0"/>
                            <a:cs typeface="Times New Roman" panose="02020603050405020304" pitchFamily="18" charset="0"/>
                          </a:rPr>
                          <m:t> </m:t>
                        </m:r>
                      </m:den>
                    </m:f>
                    <m:r>
                      <a:rPr lang="en-US" sz="8000" b="0" i="0" smtClean="0">
                        <a:latin typeface="Cambria Math" panose="02040503050406030204" pitchFamily="18" charset="0"/>
                        <a:cs typeface="Times New Roman" panose="02020603050405020304" pitchFamily="18" charset="0"/>
                      </a:rPr>
                      <m:t>=</m:t>
                    </m:r>
                    <m:sSup>
                      <m:sSupPr>
                        <m:ctrlPr>
                          <a:rPr lang="en-US" sz="8000" b="0" i="1" smtClean="0">
                            <a:solidFill>
                              <a:schemeClr val="tx1"/>
                            </a:solidFill>
                            <a:latin typeface="Cambria Math" panose="02040503050406030204" pitchFamily="18" charset="0"/>
                          </a:rPr>
                        </m:ctrlPr>
                      </m:sSupPr>
                      <m:e>
                        <m:r>
                          <a:rPr lang="en-US" sz="8000" b="0" i="1" smtClean="0">
                            <a:solidFill>
                              <a:schemeClr val="tx1"/>
                            </a:solidFill>
                            <a:latin typeface="Cambria Math" panose="02040503050406030204" pitchFamily="18" charset="0"/>
                          </a:rPr>
                          <m:t>𝑟</m:t>
                        </m:r>
                      </m:e>
                      <m:sup>
                        <m:r>
                          <a:rPr lang="en-US" sz="8000" b="0" i="1" smtClean="0">
                            <a:solidFill>
                              <a:schemeClr val="tx1"/>
                            </a:solidFill>
                            <a:latin typeface="Cambria Math" panose="02040503050406030204" pitchFamily="18" charset="0"/>
                          </a:rPr>
                          <m:t>2</m:t>
                        </m:r>
                      </m:sup>
                    </m:sSup>
                  </m:oMath>
                </a14:m>
                <a:endParaRPr lang="en-US" sz="80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71055"/>
                <a:ext cx="10515600" cy="6068290"/>
              </a:xfrm>
              <a:blipFill rotWithShape="1">
                <a:blip r:embed="rId2"/>
                <a:stretch>
                  <a:fillRect l="-638" t="-1908" b="-8735"/>
                </a:stretch>
              </a:blipFill>
            </p:spPr>
            <p:txBody>
              <a:bodyPr/>
              <a:lstStyle/>
              <a:p>
                <a:r>
                  <a:rPr lang="en-US">
                    <a:noFill/>
                  </a:rPr>
                  <a:t> </a:t>
                </a:r>
              </a:p>
            </p:txBody>
          </p:sp>
        </mc:Fallback>
      </mc:AlternateContent>
    </p:spTree>
    <p:extLst>
      <p:ext uri="{BB962C8B-B14F-4D97-AF65-F5344CB8AC3E}">
        <p14:creationId xmlns:p14="http://schemas.microsoft.com/office/powerpoint/2010/main" val="1631638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8" y="526472"/>
                <a:ext cx="10591801" cy="566650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ar-AE" sz="2000" b="0" i="1" smtClean="0">
                          <a:latin typeface="Cambria Math" panose="02040503050406030204" pitchFamily="18" charset="0"/>
                          <a:cs typeface="Times New Roman" panose="02020603050405020304" pitchFamily="18" charset="0"/>
                        </a:rPr>
                        <m:t>⇒ </m:t>
                      </m:r>
                      <m:sSup>
                        <m:sSupPr>
                          <m:ctrlPr>
                            <a:rPr lang="ar-AE" sz="2000" i="1" smtClean="0">
                              <a:latin typeface="Cambria Math" panose="02040503050406030204" pitchFamily="18" charset="0"/>
                              <a:cs typeface="Times New Roman" panose="02020603050405020304" pitchFamily="18" charset="0"/>
                            </a:rPr>
                          </m:ctrlPr>
                        </m:sSupPr>
                        <m:e>
                          <m:d>
                            <m:dPr>
                              <m:begChr m:val="["/>
                              <m:endChr m:val="]"/>
                              <m:ctrlPr>
                                <a:rPr lang="ar-AE" sz="2000" i="1">
                                  <a:latin typeface="Cambria Math" panose="02040503050406030204" pitchFamily="18" charset="0"/>
                                  <a:cs typeface="Times New Roman" panose="02020603050405020304" pitchFamily="18" charset="0"/>
                                </a:rPr>
                              </m:ctrlPr>
                            </m:dPr>
                            <m:e>
                              <m:r>
                                <a:rPr lang="ar-AE" sz="2000" i="1">
                                  <a:latin typeface="Cambria Math" panose="02040503050406030204" pitchFamily="18" charset="0"/>
                                  <a:cs typeface="Times New Roman" panose="02020603050405020304" pitchFamily="18" charset="0"/>
                                </a:rPr>
                                <m:t>1</m:t>
                              </m:r>
                              <m:r>
                                <a:rPr lang="ar-AE" sz="2000" i="1">
                                  <a:latin typeface="Cambria Math" panose="02040503050406030204" pitchFamily="18" charset="0"/>
                                  <a:cs typeface="Times New Roman" panose="02020603050405020304" pitchFamily="18" charset="0"/>
                                </a:rPr>
                                <m:t>+ </m:t>
                              </m:r>
                              <m:sSup>
                                <m:sSupPr>
                                  <m:ctrlPr>
                                    <a:rPr lang="ar-AE" sz="2000" i="1">
                                      <a:latin typeface="Cambria Math" panose="02040503050406030204" pitchFamily="18" charset="0"/>
                                      <a:cs typeface="Times New Roman" panose="02020603050405020304" pitchFamily="18" charset="0"/>
                                    </a:rPr>
                                  </m:ctrlPr>
                                </m:sSupPr>
                                <m:e>
                                  <m:d>
                                    <m:dPr>
                                      <m:ctrlPr>
                                        <a:rPr lang="ar-AE" sz="2000" i="1">
                                          <a:latin typeface="Cambria Math" panose="02040503050406030204" pitchFamily="18" charset="0"/>
                                          <a:cs typeface="Times New Roman" panose="02020603050405020304" pitchFamily="18" charset="0"/>
                                        </a:rPr>
                                      </m:ctrlPr>
                                    </m:dPr>
                                    <m:e>
                                      <m:f>
                                        <m:fPr>
                                          <m:ctrlPr>
                                            <a:rPr lang="ar-AE" sz="2000" i="1">
                                              <a:latin typeface="Cambria Math" panose="02040503050406030204" pitchFamily="18" charset="0"/>
                                              <a:cs typeface="Times New Roman" panose="02020603050405020304" pitchFamily="18" charset="0"/>
                                            </a:rPr>
                                          </m:ctrlPr>
                                        </m:fPr>
                                        <m:num>
                                          <m:r>
                                            <a:rPr lang="ar-AE" sz="2000" i="1">
                                              <a:latin typeface="Cambria Math" panose="02040503050406030204" pitchFamily="18" charset="0"/>
                                              <a:cs typeface="Times New Roman" panose="02020603050405020304" pitchFamily="18" charset="0"/>
                                            </a:rPr>
                                            <m:t>𝑑𝑦</m:t>
                                          </m:r>
                                        </m:num>
                                        <m:den>
                                          <m:r>
                                            <a:rPr lang="ar-AE" sz="2000" i="1">
                                              <a:latin typeface="Cambria Math" panose="02040503050406030204" pitchFamily="18" charset="0"/>
                                              <a:cs typeface="Times New Roman" panose="02020603050405020304" pitchFamily="18" charset="0"/>
                                            </a:rPr>
                                            <m:t>𝑑𝑥</m:t>
                                          </m:r>
                                        </m:den>
                                      </m:f>
                                    </m:e>
                                  </m:d>
                                </m:e>
                                <m:sup>
                                  <m:r>
                                    <a:rPr lang="ar-AE" sz="2000" i="1">
                                      <a:latin typeface="Cambria Math" panose="02040503050406030204" pitchFamily="18" charset="0"/>
                                      <a:cs typeface="Times New Roman" panose="02020603050405020304" pitchFamily="18" charset="0"/>
                                    </a:rPr>
                                    <m:t>2</m:t>
                                  </m:r>
                                </m:sup>
                              </m:sSup>
                            </m:e>
                          </m:d>
                        </m:e>
                        <m:sup>
                          <m:r>
                            <a:rPr lang="ar-AE" sz="2000" i="1">
                              <a:latin typeface="Cambria Math" panose="02040503050406030204" pitchFamily="18" charset="0"/>
                              <a:cs typeface="Times New Roman" panose="02020603050405020304" pitchFamily="18" charset="0"/>
                            </a:rPr>
                            <m:t>2</m:t>
                          </m:r>
                        </m:sup>
                      </m:sSup>
                      <m:sSup>
                        <m:sSupPr>
                          <m:ctrlPr>
                            <a:rPr lang="ar-AE" sz="2000" i="1">
                              <a:latin typeface="Cambria Math" panose="02040503050406030204" pitchFamily="18" charset="0"/>
                              <a:cs typeface="Times New Roman" panose="02020603050405020304" pitchFamily="18" charset="0"/>
                            </a:rPr>
                          </m:ctrlPr>
                        </m:sSupPr>
                        <m:e>
                          <m:d>
                            <m:dPr>
                              <m:ctrlPr>
                                <a:rPr lang="ar-AE" sz="2000" i="1">
                                  <a:latin typeface="Cambria Math" panose="02040503050406030204" pitchFamily="18" charset="0"/>
                                  <a:cs typeface="Times New Roman" panose="02020603050405020304" pitchFamily="18" charset="0"/>
                                </a:rPr>
                              </m:ctrlPr>
                            </m:dPr>
                            <m:e>
                              <m:f>
                                <m:fPr>
                                  <m:ctrlPr>
                                    <a:rPr lang="ar-AE" sz="2000" i="1">
                                      <a:latin typeface="Cambria Math" panose="02040503050406030204" pitchFamily="18" charset="0"/>
                                      <a:cs typeface="Times New Roman" panose="02020603050405020304" pitchFamily="18" charset="0"/>
                                    </a:rPr>
                                  </m:ctrlPr>
                                </m:fPr>
                                <m:num>
                                  <m:r>
                                    <a:rPr lang="ar-AE" sz="2000" i="1">
                                      <a:latin typeface="Cambria Math" panose="02040503050406030204" pitchFamily="18" charset="0"/>
                                      <a:cs typeface="Times New Roman" panose="02020603050405020304" pitchFamily="18" charset="0"/>
                                    </a:rPr>
                                    <m:t>𝑑𝑦</m:t>
                                  </m:r>
                                </m:num>
                                <m:den>
                                  <m:r>
                                    <a:rPr lang="ar-AE" sz="2000" i="1">
                                      <a:latin typeface="Cambria Math" panose="02040503050406030204" pitchFamily="18" charset="0"/>
                                      <a:cs typeface="Times New Roman" panose="02020603050405020304" pitchFamily="18" charset="0"/>
                                    </a:rPr>
                                    <m:t>𝑑𝑥</m:t>
                                  </m:r>
                                </m:den>
                              </m:f>
                            </m:e>
                          </m:d>
                        </m:e>
                        <m:sup>
                          <m:r>
                            <a:rPr lang="ar-AE" sz="2000" i="1">
                              <a:latin typeface="Cambria Math" panose="02040503050406030204" pitchFamily="18" charset="0"/>
                              <a:cs typeface="Times New Roman" panose="02020603050405020304" pitchFamily="18" charset="0"/>
                            </a:rPr>
                            <m:t>2</m:t>
                          </m:r>
                        </m:sup>
                      </m:sSup>
                      <m:r>
                        <a:rPr lang="ar-AE" sz="2000" b="0" i="1" smtClean="0">
                          <a:latin typeface="Cambria Math" panose="02040503050406030204" pitchFamily="18" charset="0"/>
                          <a:cs typeface="Times New Roman" panose="02020603050405020304" pitchFamily="18" charset="0"/>
                        </a:rPr>
                        <m:t>+</m:t>
                      </m:r>
                      <m:sSup>
                        <m:sSupPr>
                          <m:ctrlPr>
                            <a:rPr lang="ar-AE" sz="2000" i="1">
                              <a:latin typeface="Cambria Math" panose="02040503050406030204" pitchFamily="18" charset="0"/>
                              <a:cs typeface="Times New Roman" panose="02020603050405020304" pitchFamily="18" charset="0"/>
                            </a:rPr>
                          </m:ctrlPr>
                        </m:sSupPr>
                        <m:e>
                          <m:d>
                            <m:dPr>
                              <m:begChr m:val="["/>
                              <m:endChr m:val="]"/>
                              <m:ctrlPr>
                                <a:rPr lang="ar-AE" sz="2000" i="1">
                                  <a:latin typeface="Cambria Math" panose="02040503050406030204" pitchFamily="18" charset="0"/>
                                  <a:cs typeface="Times New Roman" panose="02020603050405020304" pitchFamily="18" charset="0"/>
                                </a:rPr>
                              </m:ctrlPr>
                            </m:dPr>
                            <m:e>
                              <m:r>
                                <a:rPr lang="ar-AE" sz="2000" i="1">
                                  <a:latin typeface="Cambria Math" panose="02040503050406030204" pitchFamily="18" charset="0"/>
                                  <a:cs typeface="Times New Roman" panose="02020603050405020304" pitchFamily="18" charset="0"/>
                                </a:rPr>
                                <m:t>1</m:t>
                              </m:r>
                              <m:r>
                                <a:rPr lang="ar-AE" sz="2000" i="1">
                                  <a:latin typeface="Cambria Math" panose="02040503050406030204" pitchFamily="18" charset="0"/>
                                  <a:cs typeface="Times New Roman" panose="02020603050405020304" pitchFamily="18" charset="0"/>
                                </a:rPr>
                                <m:t>+ </m:t>
                              </m:r>
                              <m:sSup>
                                <m:sSupPr>
                                  <m:ctrlPr>
                                    <a:rPr lang="ar-AE" sz="2000" i="1">
                                      <a:latin typeface="Cambria Math" panose="02040503050406030204" pitchFamily="18" charset="0"/>
                                      <a:cs typeface="Times New Roman" panose="02020603050405020304" pitchFamily="18" charset="0"/>
                                    </a:rPr>
                                  </m:ctrlPr>
                                </m:sSupPr>
                                <m:e>
                                  <m:d>
                                    <m:dPr>
                                      <m:ctrlPr>
                                        <a:rPr lang="ar-AE" sz="2000" i="1">
                                          <a:latin typeface="Cambria Math" panose="02040503050406030204" pitchFamily="18" charset="0"/>
                                          <a:cs typeface="Times New Roman" panose="02020603050405020304" pitchFamily="18" charset="0"/>
                                        </a:rPr>
                                      </m:ctrlPr>
                                    </m:dPr>
                                    <m:e>
                                      <m:f>
                                        <m:fPr>
                                          <m:ctrlPr>
                                            <a:rPr lang="ar-AE" sz="2000" i="1">
                                              <a:latin typeface="Cambria Math" panose="02040503050406030204" pitchFamily="18" charset="0"/>
                                              <a:cs typeface="Times New Roman" panose="02020603050405020304" pitchFamily="18" charset="0"/>
                                            </a:rPr>
                                          </m:ctrlPr>
                                        </m:fPr>
                                        <m:num>
                                          <m:r>
                                            <a:rPr lang="ar-AE" sz="2000" i="1">
                                              <a:latin typeface="Cambria Math" panose="02040503050406030204" pitchFamily="18" charset="0"/>
                                              <a:cs typeface="Times New Roman" panose="02020603050405020304" pitchFamily="18" charset="0"/>
                                            </a:rPr>
                                            <m:t>𝑑𝑦</m:t>
                                          </m:r>
                                        </m:num>
                                        <m:den>
                                          <m:r>
                                            <a:rPr lang="ar-AE" sz="2000" i="1">
                                              <a:latin typeface="Cambria Math" panose="02040503050406030204" pitchFamily="18" charset="0"/>
                                              <a:cs typeface="Times New Roman" panose="02020603050405020304" pitchFamily="18" charset="0"/>
                                            </a:rPr>
                                            <m:t>𝑑𝑥</m:t>
                                          </m:r>
                                        </m:den>
                                      </m:f>
                                    </m:e>
                                  </m:d>
                                </m:e>
                                <m:sup>
                                  <m:r>
                                    <a:rPr lang="ar-AE" sz="2000" i="1">
                                      <a:latin typeface="Cambria Math" panose="02040503050406030204" pitchFamily="18" charset="0"/>
                                      <a:cs typeface="Times New Roman" panose="02020603050405020304" pitchFamily="18" charset="0"/>
                                    </a:rPr>
                                    <m:t>2</m:t>
                                  </m:r>
                                </m:sup>
                              </m:sSup>
                            </m:e>
                          </m:d>
                        </m:e>
                        <m:sup>
                          <m:r>
                            <a:rPr lang="ar-AE" sz="2000" i="1">
                              <a:latin typeface="Cambria Math" panose="02040503050406030204" pitchFamily="18" charset="0"/>
                              <a:cs typeface="Times New Roman" panose="02020603050405020304" pitchFamily="18" charset="0"/>
                            </a:rPr>
                            <m:t>2</m:t>
                          </m:r>
                        </m:sup>
                      </m:sSup>
                      <m:r>
                        <a:rPr lang="ar-AE" sz="2000" b="0" i="1" smtClean="0">
                          <a:latin typeface="Cambria Math" panose="02040503050406030204" pitchFamily="18" charset="0"/>
                          <a:cs typeface="Times New Roman" panose="02020603050405020304" pitchFamily="18" charset="0"/>
                        </a:rPr>
                        <m:t>=</m:t>
                      </m:r>
                      <m:sSup>
                        <m:sSupPr>
                          <m:ctrlPr>
                            <a:rPr lang="ar-AE" sz="2000" i="1">
                              <a:latin typeface="Cambria Math" panose="02040503050406030204" pitchFamily="18" charset="0"/>
                            </a:rPr>
                          </m:ctrlPr>
                        </m:sSupPr>
                        <m:e>
                          <m:r>
                            <a:rPr lang="ar-AE" sz="2000" i="1">
                              <a:latin typeface="Cambria Math" panose="02040503050406030204" pitchFamily="18" charset="0"/>
                            </a:rPr>
                            <m:t>𝑟</m:t>
                          </m:r>
                        </m:e>
                        <m:sup>
                          <m:r>
                            <a:rPr lang="ar-AE" sz="2000" i="1">
                              <a:latin typeface="Cambria Math" panose="02040503050406030204" pitchFamily="18" charset="0"/>
                            </a:rPr>
                            <m:t>2</m:t>
                          </m:r>
                        </m:sup>
                      </m:sSup>
                      <m:sSup>
                        <m:sSupPr>
                          <m:ctrlPr>
                            <a:rPr lang="ar-AE" sz="2000" i="1">
                              <a:latin typeface="Cambria Math" panose="02040503050406030204" pitchFamily="18" charset="0"/>
                              <a:cs typeface="Times New Roman" panose="02020603050405020304" pitchFamily="18" charset="0"/>
                            </a:rPr>
                          </m:ctrlPr>
                        </m:sSupPr>
                        <m:e>
                          <m:d>
                            <m:dPr>
                              <m:ctrlPr>
                                <a:rPr lang="ar-AE" sz="2000" i="1">
                                  <a:latin typeface="Cambria Math" panose="02040503050406030204" pitchFamily="18" charset="0"/>
                                  <a:cs typeface="Times New Roman" panose="02020603050405020304" pitchFamily="18" charset="0"/>
                                </a:rPr>
                              </m:ctrlPr>
                            </m:dPr>
                            <m:e>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𝑑</m:t>
                                      </m:r>
                                    </m:e>
                                    <m:sup>
                                      <m:r>
                                        <a:rPr lang="ar-AE" sz="2000" i="1">
                                          <a:latin typeface="Cambria Math" panose="02040503050406030204" pitchFamily="18" charset="0"/>
                                          <a:cs typeface="Times New Roman" panose="02020603050405020304" pitchFamily="18" charset="0"/>
                                        </a:rPr>
                                        <m:t>2</m:t>
                                      </m:r>
                                    </m:sup>
                                  </m:sSup>
                                  <m:r>
                                    <a:rPr lang="ar-AE" sz="2000" i="1">
                                      <a:latin typeface="Cambria Math" panose="02040503050406030204" pitchFamily="18" charset="0"/>
                                      <a:cs typeface="Times New Roman" panose="02020603050405020304" pitchFamily="18" charset="0"/>
                                    </a:rPr>
                                    <m:t>𝑦</m:t>
                                  </m:r>
                                </m:num>
                                <m:den>
                                  <m:r>
                                    <a:rPr lang="ar-AE" sz="2000" i="1">
                                      <a:latin typeface="Cambria Math" panose="02040503050406030204" pitchFamily="18" charset="0"/>
                                      <a:cs typeface="Times New Roman" panose="02020603050405020304" pitchFamily="18" charset="0"/>
                                    </a:rPr>
                                    <m:t>𝑑</m:t>
                                  </m:r>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𝑥</m:t>
                                      </m:r>
                                    </m:e>
                                    <m:sup>
                                      <m:r>
                                        <a:rPr lang="ar-AE" sz="2000" i="1">
                                          <a:latin typeface="Cambria Math" panose="02040503050406030204" pitchFamily="18" charset="0"/>
                                          <a:cs typeface="Times New Roman" panose="02020603050405020304" pitchFamily="18" charset="0"/>
                                        </a:rPr>
                                        <m:t>2</m:t>
                                      </m:r>
                                    </m:sup>
                                  </m:sSup>
                                </m:den>
                              </m:f>
                            </m:e>
                          </m:d>
                        </m:e>
                        <m:sup>
                          <m:r>
                            <a:rPr lang="ar-AE" sz="2000" i="1">
                              <a:latin typeface="Cambria Math" panose="02040503050406030204" pitchFamily="18" charset="0"/>
                              <a:cs typeface="Times New Roman" panose="02020603050405020304" pitchFamily="18" charset="0"/>
                            </a:rPr>
                            <m:t>2</m:t>
                          </m:r>
                        </m:sup>
                      </m:sSup>
                    </m:oMath>
                  </m:oMathPara>
                </a14:m>
                <a:endParaRPr lang="ar-AE" sz="2000" dirty="0"/>
              </a:p>
              <a:p>
                <a:pPr marL="0" indent="0">
                  <a:buNone/>
                </a:pPr>
                <a:r>
                  <a:rPr lang="ar-AE" sz="2000" b="0" i="1"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ar-AE" sz="2000" i="1" smtClean="0">
                            <a:latin typeface="Cambria Math" panose="02040503050406030204" pitchFamily="18" charset="0"/>
                            <a:cs typeface="Times New Roman" panose="02020603050405020304" pitchFamily="18" charset="0"/>
                          </a:rPr>
                        </m:ctrlPr>
                      </m:sSupPr>
                      <m:e>
                        <m:r>
                          <a:rPr lang="ar-AE" sz="2000" b="0" i="1" smtClean="0">
                            <a:latin typeface="Cambria Math" panose="02040503050406030204" pitchFamily="18" charset="0"/>
                            <a:cs typeface="Times New Roman" panose="02020603050405020304" pitchFamily="18" charset="0"/>
                          </a:rPr>
                          <m:t>⇒</m:t>
                        </m:r>
                        <m:d>
                          <m:dPr>
                            <m:begChr m:val="["/>
                            <m:endChr m:val="]"/>
                            <m:ctrlPr>
                              <a:rPr lang="ar-AE" sz="2000" i="1">
                                <a:latin typeface="Cambria Math" panose="02040503050406030204" pitchFamily="18" charset="0"/>
                                <a:cs typeface="Times New Roman" panose="02020603050405020304" pitchFamily="18" charset="0"/>
                              </a:rPr>
                            </m:ctrlPr>
                          </m:dPr>
                          <m:e>
                            <m:r>
                              <a:rPr lang="ar-AE" sz="2000" i="1">
                                <a:latin typeface="Cambria Math" panose="02040503050406030204" pitchFamily="18" charset="0"/>
                                <a:cs typeface="Times New Roman" panose="02020603050405020304" pitchFamily="18" charset="0"/>
                              </a:rPr>
                              <m:t>1</m:t>
                            </m:r>
                            <m:r>
                              <a:rPr lang="ar-AE" sz="2000" i="1">
                                <a:latin typeface="Cambria Math" panose="02040503050406030204" pitchFamily="18" charset="0"/>
                                <a:cs typeface="Times New Roman" panose="02020603050405020304" pitchFamily="18" charset="0"/>
                              </a:rPr>
                              <m:t>+ </m:t>
                            </m:r>
                            <m:sSup>
                              <m:sSupPr>
                                <m:ctrlPr>
                                  <a:rPr lang="ar-AE" sz="2000" i="1">
                                    <a:latin typeface="Cambria Math" panose="02040503050406030204" pitchFamily="18" charset="0"/>
                                    <a:cs typeface="Times New Roman" panose="02020603050405020304" pitchFamily="18" charset="0"/>
                                  </a:rPr>
                                </m:ctrlPr>
                              </m:sSupPr>
                              <m:e>
                                <m:d>
                                  <m:dPr>
                                    <m:ctrlPr>
                                      <a:rPr lang="ar-AE" sz="2000" i="1">
                                        <a:latin typeface="Cambria Math" panose="02040503050406030204" pitchFamily="18" charset="0"/>
                                        <a:cs typeface="Times New Roman" panose="02020603050405020304" pitchFamily="18" charset="0"/>
                                      </a:rPr>
                                    </m:ctrlPr>
                                  </m:dPr>
                                  <m:e>
                                    <m:f>
                                      <m:fPr>
                                        <m:ctrlPr>
                                          <a:rPr lang="ar-AE" sz="2000" i="1">
                                            <a:latin typeface="Cambria Math" panose="02040503050406030204" pitchFamily="18" charset="0"/>
                                            <a:cs typeface="Times New Roman" panose="02020603050405020304" pitchFamily="18" charset="0"/>
                                          </a:rPr>
                                        </m:ctrlPr>
                                      </m:fPr>
                                      <m:num>
                                        <m:r>
                                          <a:rPr lang="ar-AE" sz="2000" i="1">
                                            <a:latin typeface="Cambria Math" panose="02040503050406030204" pitchFamily="18" charset="0"/>
                                            <a:cs typeface="Times New Roman" panose="02020603050405020304" pitchFamily="18" charset="0"/>
                                          </a:rPr>
                                          <m:t>𝑑𝑦</m:t>
                                        </m:r>
                                      </m:num>
                                      <m:den>
                                        <m:r>
                                          <a:rPr lang="ar-AE" sz="2000" i="1">
                                            <a:latin typeface="Cambria Math" panose="02040503050406030204" pitchFamily="18" charset="0"/>
                                            <a:cs typeface="Times New Roman" panose="02020603050405020304" pitchFamily="18" charset="0"/>
                                          </a:rPr>
                                          <m:t>𝑑𝑥</m:t>
                                        </m:r>
                                      </m:den>
                                    </m:f>
                                  </m:e>
                                </m:d>
                              </m:e>
                              <m:sup>
                                <m:r>
                                  <a:rPr lang="ar-AE" sz="2000" i="1">
                                    <a:latin typeface="Cambria Math" panose="02040503050406030204" pitchFamily="18" charset="0"/>
                                    <a:cs typeface="Times New Roman" panose="02020603050405020304" pitchFamily="18" charset="0"/>
                                  </a:rPr>
                                  <m:t>2</m:t>
                                </m:r>
                              </m:sup>
                            </m:sSup>
                          </m:e>
                        </m:d>
                      </m:e>
                      <m:sup>
                        <m:r>
                          <a:rPr lang="ar-AE" sz="2000" i="1">
                            <a:latin typeface="Cambria Math" panose="02040503050406030204" pitchFamily="18" charset="0"/>
                            <a:cs typeface="Times New Roman" panose="02020603050405020304" pitchFamily="18" charset="0"/>
                          </a:rPr>
                          <m:t>2</m:t>
                        </m:r>
                      </m:sup>
                    </m:sSup>
                    <m:d>
                      <m:dPr>
                        <m:begChr m:val="["/>
                        <m:endChr m:val="]"/>
                        <m:ctrlPr>
                          <a:rPr lang="ar-AE" sz="2000" b="0" i="1" smtClean="0">
                            <a:latin typeface="Cambria Math" panose="02040503050406030204" pitchFamily="18" charset="0"/>
                            <a:cs typeface="Times New Roman" panose="02020603050405020304" pitchFamily="18" charset="0"/>
                          </a:rPr>
                        </m:ctrlPr>
                      </m:dPr>
                      <m:e>
                        <m:r>
                          <a:rPr lang="ar-AE" sz="2000" b="0" i="1" smtClean="0">
                            <a:latin typeface="Cambria Math" panose="02040503050406030204" pitchFamily="18" charset="0"/>
                            <a:cs typeface="Times New Roman" panose="02020603050405020304" pitchFamily="18" charset="0"/>
                          </a:rPr>
                          <m:t>1</m:t>
                        </m:r>
                        <m:r>
                          <a:rPr lang="ar-AE" sz="2000" b="0" i="1" smtClean="0">
                            <a:latin typeface="Cambria Math" panose="02040503050406030204" pitchFamily="18" charset="0"/>
                            <a:cs typeface="Times New Roman" panose="02020603050405020304" pitchFamily="18" charset="0"/>
                          </a:rPr>
                          <m:t>+</m:t>
                        </m:r>
                        <m:sSup>
                          <m:sSupPr>
                            <m:ctrlPr>
                              <a:rPr lang="ar-AE" sz="2000" i="1" smtClean="0">
                                <a:latin typeface="Cambria Math" panose="02040503050406030204" pitchFamily="18" charset="0"/>
                                <a:cs typeface="Times New Roman" panose="02020603050405020304" pitchFamily="18" charset="0"/>
                              </a:rPr>
                            </m:ctrlPr>
                          </m:sSupPr>
                          <m:e>
                            <m:d>
                              <m:dPr>
                                <m:ctrlPr>
                                  <a:rPr lang="ar-AE" sz="2000" i="1">
                                    <a:latin typeface="Cambria Math" panose="02040503050406030204" pitchFamily="18" charset="0"/>
                                    <a:cs typeface="Times New Roman" panose="02020603050405020304" pitchFamily="18" charset="0"/>
                                  </a:rPr>
                                </m:ctrlPr>
                              </m:dPr>
                              <m:e>
                                <m:f>
                                  <m:fPr>
                                    <m:ctrlPr>
                                      <a:rPr lang="ar-AE" sz="2000" i="1">
                                        <a:latin typeface="Cambria Math" panose="02040503050406030204" pitchFamily="18" charset="0"/>
                                        <a:cs typeface="Times New Roman" panose="02020603050405020304" pitchFamily="18" charset="0"/>
                                      </a:rPr>
                                    </m:ctrlPr>
                                  </m:fPr>
                                  <m:num>
                                    <m:r>
                                      <a:rPr lang="ar-AE" sz="2000" i="1">
                                        <a:latin typeface="Cambria Math" panose="02040503050406030204" pitchFamily="18" charset="0"/>
                                        <a:cs typeface="Times New Roman" panose="02020603050405020304" pitchFamily="18" charset="0"/>
                                      </a:rPr>
                                      <m:t>𝑑𝑦</m:t>
                                    </m:r>
                                  </m:num>
                                  <m:den>
                                    <m:r>
                                      <a:rPr lang="ar-AE" sz="2000" i="1">
                                        <a:latin typeface="Cambria Math" panose="02040503050406030204" pitchFamily="18" charset="0"/>
                                        <a:cs typeface="Times New Roman" panose="02020603050405020304" pitchFamily="18" charset="0"/>
                                      </a:rPr>
                                      <m:t>𝑑𝑥</m:t>
                                    </m:r>
                                  </m:den>
                                </m:f>
                              </m:e>
                            </m:d>
                          </m:e>
                          <m:sup>
                            <m:r>
                              <a:rPr lang="ar-AE" sz="2000" i="1">
                                <a:latin typeface="Cambria Math" panose="02040503050406030204" pitchFamily="18" charset="0"/>
                                <a:cs typeface="Times New Roman" panose="02020603050405020304" pitchFamily="18" charset="0"/>
                              </a:rPr>
                              <m:t>2</m:t>
                            </m:r>
                          </m:sup>
                        </m:sSup>
                      </m:e>
                    </m:d>
                    <m:r>
                      <a:rPr lang="ar-AE" sz="2000" b="0" i="1" smtClean="0">
                        <a:latin typeface="Cambria Math" panose="02040503050406030204" pitchFamily="18" charset="0"/>
                        <a:cs typeface="Times New Roman" panose="02020603050405020304" pitchFamily="18" charset="0"/>
                      </a:rPr>
                      <m:t>=</m:t>
                    </m:r>
                    <m:sSup>
                      <m:sSupPr>
                        <m:ctrlPr>
                          <a:rPr lang="ar-AE" sz="2000" i="1">
                            <a:latin typeface="Cambria Math" panose="02040503050406030204" pitchFamily="18" charset="0"/>
                          </a:rPr>
                        </m:ctrlPr>
                      </m:sSupPr>
                      <m:e>
                        <m:r>
                          <a:rPr lang="ar-AE" sz="2000" i="1">
                            <a:latin typeface="Cambria Math" panose="02040503050406030204" pitchFamily="18" charset="0"/>
                          </a:rPr>
                          <m:t>𝑟</m:t>
                        </m:r>
                      </m:e>
                      <m:sup>
                        <m:r>
                          <a:rPr lang="ar-AE" sz="2000" i="1">
                            <a:latin typeface="Cambria Math" panose="02040503050406030204" pitchFamily="18" charset="0"/>
                          </a:rPr>
                          <m:t>2</m:t>
                        </m:r>
                      </m:sup>
                    </m:sSup>
                    <m:sSup>
                      <m:sSupPr>
                        <m:ctrlPr>
                          <a:rPr lang="ar-AE" sz="2000" i="1">
                            <a:latin typeface="Cambria Math" panose="02040503050406030204" pitchFamily="18" charset="0"/>
                            <a:cs typeface="Times New Roman" panose="02020603050405020304" pitchFamily="18" charset="0"/>
                          </a:rPr>
                        </m:ctrlPr>
                      </m:sSupPr>
                      <m:e>
                        <m:d>
                          <m:dPr>
                            <m:ctrlPr>
                              <a:rPr lang="ar-AE" sz="2000" i="1">
                                <a:latin typeface="Cambria Math" panose="02040503050406030204" pitchFamily="18" charset="0"/>
                                <a:cs typeface="Times New Roman" panose="02020603050405020304" pitchFamily="18" charset="0"/>
                              </a:rPr>
                            </m:ctrlPr>
                          </m:dPr>
                          <m:e>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𝑑</m:t>
                                    </m:r>
                                  </m:e>
                                  <m:sup>
                                    <m:r>
                                      <a:rPr lang="ar-AE" sz="2000" i="1">
                                        <a:latin typeface="Cambria Math" panose="02040503050406030204" pitchFamily="18" charset="0"/>
                                        <a:cs typeface="Times New Roman" panose="02020603050405020304" pitchFamily="18" charset="0"/>
                                      </a:rPr>
                                      <m:t>2</m:t>
                                    </m:r>
                                  </m:sup>
                                </m:sSup>
                                <m:r>
                                  <a:rPr lang="ar-AE" sz="2000" i="1">
                                    <a:latin typeface="Cambria Math" panose="02040503050406030204" pitchFamily="18" charset="0"/>
                                    <a:cs typeface="Times New Roman" panose="02020603050405020304" pitchFamily="18" charset="0"/>
                                  </a:rPr>
                                  <m:t>𝑦</m:t>
                                </m:r>
                              </m:num>
                              <m:den>
                                <m:r>
                                  <a:rPr lang="ar-AE" sz="2000" i="1">
                                    <a:latin typeface="Cambria Math" panose="02040503050406030204" pitchFamily="18" charset="0"/>
                                    <a:cs typeface="Times New Roman" panose="02020603050405020304" pitchFamily="18" charset="0"/>
                                  </a:rPr>
                                  <m:t>𝑑</m:t>
                                </m:r>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𝑥</m:t>
                                    </m:r>
                                  </m:e>
                                  <m:sup>
                                    <m:r>
                                      <a:rPr lang="ar-AE" sz="2000" i="1">
                                        <a:latin typeface="Cambria Math" panose="02040503050406030204" pitchFamily="18" charset="0"/>
                                        <a:cs typeface="Times New Roman" panose="02020603050405020304" pitchFamily="18" charset="0"/>
                                      </a:rPr>
                                      <m:t>2</m:t>
                                    </m:r>
                                  </m:sup>
                                </m:sSup>
                              </m:den>
                            </m:f>
                          </m:e>
                        </m:d>
                      </m:e>
                      <m:sup>
                        <m:r>
                          <a:rPr lang="ar-AE" sz="2000" i="1">
                            <a:latin typeface="Cambria Math" panose="02040503050406030204" pitchFamily="18" charset="0"/>
                            <a:cs typeface="Times New Roman" panose="02020603050405020304" pitchFamily="18" charset="0"/>
                          </a:rPr>
                          <m:t>2</m:t>
                        </m:r>
                      </m:sup>
                    </m:sSup>
                  </m:oMath>
                </a14:m>
                <a:endParaRPr lang="ar-AE" sz="2000" i="1"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ar-AE" sz="2000" b="0" i="1" smtClean="0">
                          <a:latin typeface="Cambria Math" panose="02040503050406030204" pitchFamily="18" charset="0"/>
                          <a:cs typeface="Times New Roman" panose="02020603050405020304" pitchFamily="18" charset="0"/>
                        </a:rPr>
                        <m:t>⇒</m:t>
                      </m:r>
                      <m:sSup>
                        <m:sSupPr>
                          <m:ctrlPr>
                            <a:rPr lang="ar-AE" sz="2000" i="1" smtClean="0">
                              <a:latin typeface="Cambria Math" panose="02040503050406030204" pitchFamily="18" charset="0"/>
                              <a:cs typeface="Times New Roman" panose="02020603050405020304" pitchFamily="18" charset="0"/>
                            </a:rPr>
                          </m:ctrlPr>
                        </m:sSupPr>
                        <m:e>
                          <m:d>
                            <m:dPr>
                              <m:begChr m:val="["/>
                              <m:endChr m:val="]"/>
                              <m:ctrlPr>
                                <a:rPr lang="ar-AE" sz="2000" i="1">
                                  <a:latin typeface="Cambria Math" panose="02040503050406030204" pitchFamily="18" charset="0"/>
                                  <a:cs typeface="Times New Roman" panose="02020603050405020304" pitchFamily="18" charset="0"/>
                                </a:rPr>
                              </m:ctrlPr>
                            </m:dPr>
                            <m:e>
                              <m:r>
                                <a:rPr lang="ar-AE" sz="2000" i="1">
                                  <a:latin typeface="Cambria Math" panose="02040503050406030204" pitchFamily="18" charset="0"/>
                                  <a:cs typeface="Times New Roman" panose="02020603050405020304" pitchFamily="18" charset="0"/>
                                </a:rPr>
                                <m:t>1</m:t>
                              </m:r>
                              <m:r>
                                <a:rPr lang="ar-AE" sz="2000" i="1">
                                  <a:latin typeface="Cambria Math" panose="02040503050406030204" pitchFamily="18" charset="0"/>
                                  <a:cs typeface="Times New Roman" panose="02020603050405020304" pitchFamily="18" charset="0"/>
                                </a:rPr>
                                <m:t>+ </m:t>
                              </m:r>
                              <m:sSup>
                                <m:sSupPr>
                                  <m:ctrlPr>
                                    <a:rPr lang="ar-AE" sz="2000" i="1">
                                      <a:latin typeface="Cambria Math" panose="02040503050406030204" pitchFamily="18" charset="0"/>
                                      <a:cs typeface="Times New Roman" panose="02020603050405020304" pitchFamily="18" charset="0"/>
                                    </a:rPr>
                                  </m:ctrlPr>
                                </m:sSupPr>
                                <m:e>
                                  <m:d>
                                    <m:dPr>
                                      <m:ctrlPr>
                                        <a:rPr lang="ar-AE" sz="2000" i="1">
                                          <a:latin typeface="Cambria Math" panose="02040503050406030204" pitchFamily="18" charset="0"/>
                                          <a:cs typeface="Times New Roman" panose="02020603050405020304" pitchFamily="18" charset="0"/>
                                        </a:rPr>
                                      </m:ctrlPr>
                                    </m:dPr>
                                    <m:e>
                                      <m:f>
                                        <m:fPr>
                                          <m:ctrlPr>
                                            <a:rPr lang="ar-AE" sz="2000" i="1">
                                              <a:latin typeface="Cambria Math" panose="02040503050406030204" pitchFamily="18" charset="0"/>
                                              <a:cs typeface="Times New Roman" panose="02020603050405020304" pitchFamily="18" charset="0"/>
                                            </a:rPr>
                                          </m:ctrlPr>
                                        </m:fPr>
                                        <m:num>
                                          <m:r>
                                            <a:rPr lang="ar-AE" sz="2000" i="1">
                                              <a:latin typeface="Cambria Math" panose="02040503050406030204" pitchFamily="18" charset="0"/>
                                              <a:cs typeface="Times New Roman" panose="02020603050405020304" pitchFamily="18" charset="0"/>
                                            </a:rPr>
                                            <m:t>𝑑𝑦</m:t>
                                          </m:r>
                                        </m:num>
                                        <m:den>
                                          <m:r>
                                            <a:rPr lang="ar-AE" sz="2000" i="1">
                                              <a:latin typeface="Cambria Math" panose="02040503050406030204" pitchFamily="18" charset="0"/>
                                              <a:cs typeface="Times New Roman" panose="02020603050405020304" pitchFamily="18" charset="0"/>
                                            </a:rPr>
                                            <m:t>𝑑𝑥</m:t>
                                          </m:r>
                                        </m:den>
                                      </m:f>
                                    </m:e>
                                  </m:d>
                                </m:e>
                                <m:sup>
                                  <m:r>
                                    <a:rPr lang="ar-AE" sz="2000" i="1">
                                      <a:latin typeface="Cambria Math" panose="02040503050406030204" pitchFamily="18" charset="0"/>
                                      <a:cs typeface="Times New Roman" panose="02020603050405020304" pitchFamily="18" charset="0"/>
                                    </a:rPr>
                                    <m:t>2</m:t>
                                  </m:r>
                                </m:sup>
                              </m:sSup>
                            </m:e>
                          </m:d>
                        </m:e>
                        <m:sup>
                          <m:r>
                            <a:rPr lang="ar-AE" sz="2000" b="0" i="1" smtClean="0">
                              <a:latin typeface="Cambria Math" panose="02040503050406030204" pitchFamily="18" charset="0"/>
                              <a:cs typeface="Times New Roman" panose="02020603050405020304" pitchFamily="18" charset="0"/>
                            </a:rPr>
                            <m:t>3</m:t>
                          </m:r>
                        </m:sup>
                      </m:sSup>
                      <m:r>
                        <a:rPr lang="ar-AE" sz="2000" b="0" i="1" smtClean="0">
                          <a:latin typeface="Cambria Math" panose="02040503050406030204" pitchFamily="18" charset="0"/>
                          <a:cs typeface="Times New Roman" panose="02020603050405020304" pitchFamily="18" charset="0"/>
                        </a:rPr>
                        <m:t>=</m:t>
                      </m:r>
                      <m:sSup>
                        <m:sSupPr>
                          <m:ctrlPr>
                            <a:rPr lang="ar-AE" sz="2000" i="1" smtClean="0">
                              <a:latin typeface="Cambria Math" panose="02040503050406030204" pitchFamily="18" charset="0"/>
                            </a:rPr>
                          </m:ctrlPr>
                        </m:sSupPr>
                        <m:e>
                          <m:r>
                            <a:rPr lang="ar-AE" sz="2000" i="1">
                              <a:latin typeface="Cambria Math" panose="02040503050406030204" pitchFamily="18" charset="0"/>
                            </a:rPr>
                            <m:t>𝑟</m:t>
                          </m:r>
                        </m:e>
                        <m:sup>
                          <m:r>
                            <a:rPr lang="ar-AE" sz="2000" i="1">
                              <a:latin typeface="Cambria Math" panose="02040503050406030204" pitchFamily="18" charset="0"/>
                            </a:rPr>
                            <m:t>2</m:t>
                          </m:r>
                        </m:sup>
                      </m:sSup>
                      <m:sSup>
                        <m:sSupPr>
                          <m:ctrlPr>
                            <a:rPr lang="ar-AE" sz="2000" i="1">
                              <a:latin typeface="Cambria Math" panose="02040503050406030204" pitchFamily="18" charset="0"/>
                              <a:cs typeface="Times New Roman" panose="02020603050405020304" pitchFamily="18" charset="0"/>
                            </a:rPr>
                          </m:ctrlPr>
                        </m:sSupPr>
                        <m:e>
                          <m:d>
                            <m:dPr>
                              <m:ctrlPr>
                                <a:rPr lang="ar-AE" sz="2000" i="1">
                                  <a:latin typeface="Cambria Math" panose="02040503050406030204" pitchFamily="18" charset="0"/>
                                  <a:cs typeface="Times New Roman" panose="02020603050405020304" pitchFamily="18" charset="0"/>
                                </a:rPr>
                              </m:ctrlPr>
                            </m:dPr>
                            <m:e>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𝑑</m:t>
                                      </m:r>
                                    </m:e>
                                    <m:sup>
                                      <m:r>
                                        <a:rPr lang="ar-AE" sz="2000" i="1">
                                          <a:latin typeface="Cambria Math" panose="02040503050406030204" pitchFamily="18" charset="0"/>
                                          <a:cs typeface="Times New Roman" panose="02020603050405020304" pitchFamily="18" charset="0"/>
                                        </a:rPr>
                                        <m:t>2</m:t>
                                      </m:r>
                                    </m:sup>
                                  </m:sSup>
                                  <m:r>
                                    <a:rPr lang="ar-AE" sz="2000" i="1">
                                      <a:latin typeface="Cambria Math" panose="02040503050406030204" pitchFamily="18" charset="0"/>
                                      <a:cs typeface="Times New Roman" panose="02020603050405020304" pitchFamily="18" charset="0"/>
                                    </a:rPr>
                                    <m:t>𝑦</m:t>
                                  </m:r>
                                </m:num>
                                <m:den>
                                  <m:r>
                                    <a:rPr lang="ar-AE" sz="2000" i="1">
                                      <a:latin typeface="Cambria Math" panose="02040503050406030204" pitchFamily="18" charset="0"/>
                                      <a:cs typeface="Times New Roman" panose="02020603050405020304" pitchFamily="18" charset="0"/>
                                    </a:rPr>
                                    <m:t>𝑑</m:t>
                                  </m:r>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𝑥</m:t>
                                      </m:r>
                                    </m:e>
                                    <m:sup>
                                      <m:r>
                                        <a:rPr lang="ar-AE" sz="2000" i="1">
                                          <a:latin typeface="Cambria Math" panose="02040503050406030204" pitchFamily="18" charset="0"/>
                                          <a:cs typeface="Times New Roman" panose="02020603050405020304" pitchFamily="18" charset="0"/>
                                        </a:rPr>
                                        <m:t>2</m:t>
                                      </m:r>
                                    </m:sup>
                                  </m:sSup>
                                </m:den>
                              </m:f>
                            </m:e>
                          </m:d>
                        </m:e>
                        <m:sup>
                          <m:r>
                            <a:rPr lang="ar-AE" sz="2000" i="1">
                              <a:latin typeface="Cambria Math" panose="02040503050406030204" pitchFamily="18" charset="0"/>
                              <a:cs typeface="Times New Roman" panose="02020603050405020304" pitchFamily="18" charset="0"/>
                            </a:rPr>
                            <m:t>2</m:t>
                          </m:r>
                        </m:sup>
                      </m:sSup>
                    </m:oMath>
                  </m:oMathPara>
                </a14:m>
                <a:endParaRPr lang="ar-AE" sz="2000" dirty="0" smtClean="0">
                  <a:latin typeface="Times New Roman" panose="02020603050405020304" pitchFamily="18" charset="0"/>
                  <a:cs typeface="Times New Roman" panose="02020603050405020304" pitchFamily="18" charset="0"/>
                </a:endParaRPr>
              </a:p>
              <a:p>
                <a:pPr marL="0" indent="0">
                  <a:buNone/>
                </a:pPr>
                <a:r>
                  <a:rPr lang="ar-AE" sz="2000" dirty="0">
                    <a:latin typeface="Times New Roman" panose="02020603050405020304" pitchFamily="18" charset="0"/>
                    <a:cs typeface="Times New Roman" panose="02020603050405020304" pitchFamily="18" charset="0"/>
                  </a:rPr>
                  <a:t> </a:t>
                </a:r>
                <a:r>
                  <a:rPr lang="ar-AE"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This is our required differential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pPr marL="0" indent="0">
                  <a:buNone/>
                </a:pPr>
                <a:r>
                  <a:rPr lang="ar-AE" sz="2000" dirty="0" smtClean="0">
                    <a:latin typeface="Times New Roman" panose="02020603050405020304" pitchFamily="18" charset="0"/>
                    <a:cs typeface="Times New Roman" panose="02020603050405020304" pitchFamily="18" charset="0"/>
                  </a:rPr>
                  <a:t>		</a:t>
                </a:r>
              </a:p>
              <a:p>
                <a:pPr marL="0" indent="0">
                  <a:buNone/>
                </a:pPr>
                <a:endParaRPr lang="ar-AE" sz="2000" dirty="0" smtClean="0">
                  <a:latin typeface="Times New Roman" panose="02020603050405020304" pitchFamily="18" charset="0"/>
                  <a:cs typeface="Times New Roman" panose="02020603050405020304" pitchFamily="18" charset="0"/>
                </a:endParaRPr>
              </a:p>
              <a:p>
                <a:pPr marL="0" indent="0">
                  <a:buNone/>
                </a:pPr>
                <a:endParaRPr lang="ar-AE" sz="2000" dirty="0" smtClean="0">
                  <a:latin typeface="Times New Roman" panose="02020603050405020304" pitchFamily="18" charset="0"/>
                  <a:cs typeface="Times New Roman" panose="02020603050405020304" pitchFamily="18" charset="0"/>
                </a:endParaRPr>
              </a:p>
              <a:p>
                <a:pPr marL="0" indent="0">
                  <a:buNone/>
                </a:pPr>
                <a:endParaRPr lang="ar-AE" sz="2000" dirty="0"/>
              </a:p>
              <a:p>
                <a:pPr marL="0" indent="0">
                  <a:buNone/>
                </a:pP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8" y="526472"/>
                <a:ext cx="10591801" cy="5666509"/>
              </a:xfrm>
              <a:blipFill>
                <a:blip r:embed="rId2"/>
                <a:stretch>
                  <a:fillRect l="-633"/>
                </a:stretch>
              </a:blipFill>
            </p:spPr>
            <p:txBody>
              <a:bodyPr/>
              <a:lstStyle/>
              <a:p>
                <a:r>
                  <a:rPr lang="en-IN">
                    <a:noFill/>
                  </a:rPr>
                  <a:t> </a:t>
                </a:r>
              </a:p>
            </p:txBody>
          </p:sp>
        </mc:Fallback>
      </mc:AlternateContent>
      <p:sp>
        <p:nvSpPr>
          <p:cNvPr id="2" name="TextBox 1"/>
          <p:cNvSpPr txBox="1"/>
          <p:nvPr/>
        </p:nvSpPr>
        <p:spPr>
          <a:xfrm>
            <a:off x="5638800" y="2971800"/>
            <a:ext cx="65" cy="276999"/>
          </a:xfrm>
          <a:prstGeom prst="rect">
            <a:avLst/>
          </a:prstGeom>
          <a:noFill/>
        </p:spPr>
        <p:txBody>
          <a:bodyPr wrap="none" lIns="0" tIns="0" rIns="0" bIns="0" rtlCol="0">
            <a:spAutoFit/>
          </a:bodyPr>
          <a:lstStyle/>
          <a:p>
            <a:endParaRPr lang="en-IN" dirty="0"/>
          </a:p>
        </p:txBody>
      </p:sp>
    </p:spTree>
    <p:extLst>
      <p:ext uri="{BB962C8B-B14F-4D97-AF65-F5344CB8AC3E}">
        <p14:creationId xmlns:p14="http://schemas.microsoft.com/office/powerpoint/2010/main" val="726816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9382"/>
            <a:ext cx="10515600" cy="5927581"/>
          </a:xfrm>
        </p:spPr>
        <p:txBody>
          <a:bodyPr/>
          <a:lstStyle/>
          <a:p>
            <a:pPr marL="0" indent="0">
              <a:buNone/>
            </a:pPr>
            <a:r>
              <a:rPr lang="en-US" dirty="0" smtClean="0">
                <a:solidFill>
                  <a:srgbClr val="FF0000"/>
                </a:solidFill>
                <a:latin typeface="Times New Roman" panose="02020603050405020304" pitchFamily="18" charset="0"/>
                <a:cs typeface="Times New Roman" panose="02020603050405020304" pitchFamily="18" charset="0"/>
              </a:rPr>
              <a:t>Solution of first order Differential Equation</a:t>
            </a:r>
            <a:r>
              <a:rPr lang="en-US"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In the theory of Differential equations there are seven methods to find the general solution of first order ordinary differential equations. That are</a:t>
            </a:r>
          </a:p>
          <a:p>
            <a:pPr marL="514350" indent="-514350">
              <a:buAutoNum type="romanLcParenR"/>
            </a:pPr>
            <a:r>
              <a:rPr lang="en-US" sz="2000" dirty="0" smtClean="0">
                <a:latin typeface="Times New Roman" panose="02020603050405020304" pitchFamily="18" charset="0"/>
                <a:cs typeface="Times New Roman" panose="02020603050405020304" pitchFamily="18" charset="0"/>
              </a:rPr>
              <a:t>Variable Separable method</a:t>
            </a:r>
          </a:p>
          <a:p>
            <a:pPr marL="514350" indent="-514350">
              <a:buAutoNum type="romanLcParenR"/>
            </a:pPr>
            <a:r>
              <a:rPr lang="en-US" sz="2000" dirty="0" smtClean="0">
                <a:latin typeface="Times New Roman" panose="02020603050405020304" pitchFamily="18" charset="0"/>
                <a:cs typeface="Times New Roman" panose="02020603050405020304" pitchFamily="18" charset="0"/>
              </a:rPr>
              <a:t>Homogeneous Differential equation</a:t>
            </a:r>
          </a:p>
          <a:p>
            <a:pPr marL="514350" indent="-514350">
              <a:buAutoNum type="romanLcParenR"/>
            </a:pPr>
            <a:r>
              <a:rPr lang="en-US" sz="2000" dirty="0" smtClean="0">
                <a:latin typeface="Times New Roman" panose="02020603050405020304" pitchFamily="18" charset="0"/>
                <a:cs typeface="Times New Roman" panose="02020603050405020304" pitchFamily="18" charset="0"/>
              </a:rPr>
              <a:t>Non Homogeneous Differential equation</a:t>
            </a:r>
          </a:p>
          <a:p>
            <a:pPr marL="514350" indent="-514350">
              <a:buAutoNum type="romanLcParenR"/>
            </a:pPr>
            <a:r>
              <a:rPr lang="en-US" sz="2000" dirty="0" smtClean="0">
                <a:latin typeface="Times New Roman" panose="02020603050405020304" pitchFamily="18" charset="0"/>
                <a:cs typeface="Times New Roman" panose="02020603050405020304" pitchFamily="18" charset="0"/>
              </a:rPr>
              <a:t>Exact Differential equation</a:t>
            </a:r>
          </a:p>
          <a:p>
            <a:pPr marL="514350" indent="-514350">
              <a:buAutoNum type="romanLcParenR"/>
            </a:pPr>
            <a:r>
              <a:rPr lang="en-US" sz="2000" dirty="0" smtClean="0">
                <a:latin typeface="Times New Roman" panose="02020603050405020304" pitchFamily="18" charset="0"/>
                <a:cs typeface="Times New Roman" panose="02020603050405020304" pitchFamily="18" charset="0"/>
              </a:rPr>
              <a:t>Non Exact Differential equation</a:t>
            </a:r>
          </a:p>
          <a:p>
            <a:pPr marL="514350" indent="-514350">
              <a:buAutoNum type="romanLcParenR"/>
            </a:pPr>
            <a:r>
              <a:rPr lang="en-US" sz="2000" dirty="0" smtClean="0">
                <a:latin typeface="Times New Roman" panose="02020603050405020304" pitchFamily="18" charset="0"/>
                <a:cs typeface="Times New Roman" panose="02020603050405020304" pitchFamily="18" charset="0"/>
              </a:rPr>
              <a:t>Linear Differential equation</a:t>
            </a:r>
          </a:p>
          <a:p>
            <a:pPr marL="514350" indent="-514350">
              <a:buAutoNum type="romanLcParenR"/>
            </a:pPr>
            <a:r>
              <a:rPr lang="en-US" sz="2000" dirty="0" smtClean="0">
                <a:latin typeface="Times New Roman" panose="02020603050405020304" pitchFamily="18" charset="0"/>
                <a:cs typeface="Times New Roman" panose="02020603050405020304" pitchFamily="18" charset="0"/>
              </a:rPr>
              <a:t>Bernoulli's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Though we have totally seven methods in this unit we will discuss about last four methods to find the general solution of first order differential equations.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702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20436" y="318655"/>
                <a:ext cx="10633364" cy="5858308"/>
              </a:xfrm>
            </p:spPr>
            <p:txBody>
              <a:bodyPr>
                <a:normAutofit fontScale="92500" lnSpcReduction="20000"/>
              </a:bodyPr>
              <a:lstStyle/>
              <a:p>
                <a:pPr marL="0" indent="0">
                  <a:buNone/>
                </a:pPr>
                <a:r>
                  <a:rPr lang="en-US" sz="2600" dirty="0" smtClean="0">
                    <a:solidFill>
                      <a:srgbClr val="FF0000"/>
                    </a:solidFill>
                    <a:latin typeface="Times New Roman" panose="02020603050405020304" pitchFamily="18" charset="0"/>
                    <a:cs typeface="Times New Roman" panose="02020603050405020304" pitchFamily="18" charset="0"/>
                  </a:rPr>
                  <a:t>Exact Differential Equation:</a:t>
                </a:r>
              </a:p>
              <a:p>
                <a:pPr marL="0" indent="0">
                  <a:buNone/>
                </a:pPr>
                <a:r>
                  <a:rPr lang="en-US" sz="2200" dirty="0" smtClean="0">
                    <a:latin typeface="Times New Roman" panose="02020603050405020304" pitchFamily="18" charset="0"/>
                    <a:cs typeface="Times New Roman" panose="02020603050405020304" pitchFamily="18" charset="0"/>
                  </a:rPr>
                  <a:t>Consider a differential equation is of the form </a:t>
                </a:r>
                <a14:m>
                  <m:oMath xmlns:m="http://schemas.openxmlformats.org/officeDocument/2006/math">
                    <m:r>
                      <m:rPr>
                        <m:sty m:val="p"/>
                      </m:rPr>
                      <a:rPr lang="en-US" sz="2200" b="0" i="0" smtClean="0">
                        <a:latin typeface="Cambria Math" panose="02040503050406030204" pitchFamily="18" charset="0"/>
                      </a:rPr>
                      <m:t>M</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dx</m:t>
                    </m:r>
                    <m:r>
                      <a:rPr lang="en-US" sz="2200" b="0" i="0" smtClean="0">
                        <a:latin typeface="Cambria Math" panose="02040503050406030204" pitchFamily="18" charset="0"/>
                      </a:rPr>
                      <m:t>+</m:t>
                    </m:r>
                    <m:r>
                      <m:rPr>
                        <m:sty m:val="p"/>
                      </m:rPr>
                      <a:rPr lang="en-US" sz="2200" b="0" i="0" smtClean="0">
                        <a:latin typeface="Cambria Math" panose="02040503050406030204" pitchFamily="18" charset="0"/>
                      </a:rPr>
                      <m:t>N</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dy</m:t>
                    </m:r>
                    <m:r>
                      <a:rPr lang="en-US" sz="2200" b="0" i="0" smtClean="0">
                        <a:latin typeface="Cambria Math" panose="02040503050406030204" pitchFamily="18" charset="0"/>
                      </a:rPr>
                      <m:t>=</m:t>
                    </m:r>
                    <m:r>
                      <a:rPr lang="en-US" sz="2200" b="0" i="0" smtClean="0">
                        <a:latin typeface="Cambria Math" panose="02040503050406030204" pitchFamily="18" charset="0"/>
                      </a:rPr>
                      <m:t>0</m:t>
                    </m:r>
                    <m:r>
                      <a:rPr lang="en-US" sz="2200" b="0" i="0" smtClean="0">
                        <a:latin typeface="Cambria Math" panose="02040503050406030204" pitchFamily="18" charset="0"/>
                      </a:rPr>
                      <m:t>−(</m:t>
                    </m:r>
                    <m:r>
                      <a:rPr lang="en-US" sz="2200" b="0" i="0" smtClean="0">
                        <a:latin typeface="Cambria Math" panose="02040503050406030204" pitchFamily="18" charset="0"/>
                      </a:rPr>
                      <m:t>1</m:t>
                    </m:r>
                    <m:r>
                      <a:rPr lang="en-US" sz="2200" b="0" i="0" smtClean="0">
                        <a:latin typeface="Cambria Math" panose="02040503050406030204" pitchFamily="18" charset="0"/>
                      </a:rPr>
                      <m:t>)</m:t>
                    </m:r>
                  </m:oMath>
                </a14:m>
                <a:r>
                  <a:rPr lang="en-IN" sz="2200" dirty="0" smtClean="0">
                    <a:latin typeface="Times New Roman" panose="02020603050405020304" pitchFamily="18" charset="0"/>
                    <a:cs typeface="Times New Roman" panose="02020603050405020304" pitchFamily="18" charset="0"/>
                  </a:rPr>
                  <a:t> suppose, there exist a function</a:t>
                </a:r>
              </a:p>
              <a:p>
                <a:pPr marL="0" indent="0">
                  <a:buNone/>
                </a:pPr>
                <a:r>
                  <a:rPr lang="en-IN" sz="22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IN" sz="2200" i="0" dirty="0" smtClean="0">
                        <a:latin typeface="Cambria Math" panose="02040503050406030204" pitchFamily="18" charset="0"/>
                        <a:cs typeface="Times New Roman" panose="02020603050405020304" pitchFamily="18" charset="0"/>
                      </a:rPr>
                      <m:t>f</m:t>
                    </m:r>
                    <m:r>
                      <a:rPr lang="en-US" sz="2200" b="0" i="0" dirty="0" smtClean="0">
                        <a:latin typeface="Cambria Math" panose="02040503050406030204" pitchFamily="18" charset="0"/>
                        <a:cs typeface="Times New Roman" panose="02020603050405020304" pitchFamily="18" charset="0"/>
                      </a:rPr>
                      <m:t> </m:t>
                    </m:r>
                    <m:r>
                      <a:rPr lang="en-IN" sz="2200" i="0" dirty="0" smtClean="0">
                        <a:latin typeface="Cambria Math" panose="02040503050406030204" pitchFamily="18" charset="0"/>
                        <a:cs typeface="Times New Roman" panose="02020603050405020304" pitchFamily="18" charset="0"/>
                      </a:rPr>
                      <m:t>(</m:t>
                    </m:r>
                    <m:r>
                      <m:rPr>
                        <m:sty m:val="p"/>
                      </m:rPr>
                      <a:rPr lang="en-IN" sz="2200" i="0" dirty="0" err="1" smtClean="0">
                        <a:latin typeface="Cambria Math" panose="02040503050406030204" pitchFamily="18" charset="0"/>
                        <a:cs typeface="Times New Roman" panose="02020603050405020304" pitchFamily="18" charset="0"/>
                      </a:rPr>
                      <m:t>x</m:t>
                    </m:r>
                    <m:r>
                      <a:rPr lang="en-IN" sz="2200" i="0" dirty="0" err="1" smtClean="0">
                        <a:latin typeface="Cambria Math" panose="02040503050406030204" pitchFamily="18" charset="0"/>
                        <a:cs typeface="Times New Roman" panose="02020603050405020304" pitchFamily="18" charset="0"/>
                      </a:rPr>
                      <m:t>,</m:t>
                    </m:r>
                    <m:r>
                      <m:rPr>
                        <m:sty m:val="p"/>
                      </m:rPr>
                      <a:rPr lang="en-IN" sz="2200" i="0" dirty="0" err="1" smtClean="0">
                        <a:latin typeface="Cambria Math" panose="02040503050406030204" pitchFamily="18" charset="0"/>
                        <a:cs typeface="Times New Roman" panose="02020603050405020304" pitchFamily="18" charset="0"/>
                      </a:rPr>
                      <m:t>y</m:t>
                    </m:r>
                    <m:r>
                      <a:rPr lang="en-IN" sz="2200" i="0" dirty="0" smtClean="0">
                        <a:latin typeface="Cambria Math" panose="02040503050406030204" pitchFamily="18" charset="0"/>
                        <a:cs typeface="Times New Roman" panose="02020603050405020304" pitchFamily="18" charset="0"/>
                      </a:rPr>
                      <m:t>)</m:t>
                    </m:r>
                  </m:oMath>
                </a14:m>
                <a:r>
                  <a:rPr lang="en-IN" sz="2200" dirty="0" smtClean="0">
                    <a:latin typeface="Times New Roman" panose="02020603050405020304" pitchFamily="18" charset="0"/>
                    <a:cs typeface="Times New Roman" panose="02020603050405020304" pitchFamily="18" charset="0"/>
                  </a:rPr>
                  <a:t> in such a way that </a:t>
                </a:r>
                <a14:m>
                  <m:oMath xmlns:m="http://schemas.openxmlformats.org/officeDocument/2006/math">
                    <m:r>
                      <m:rPr>
                        <m:sty m:val="p"/>
                      </m:rPr>
                      <a:rPr lang="en-US" sz="2200" b="0" i="0" smtClean="0">
                        <a:latin typeface="Cambria Math" panose="02040503050406030204" pitchFamily="18" charset="0"/>
                      </a:rPr>
                      <m:t>M</m:t>
                    </m:r>
                    <m:r>
                      <a:rPr lang="en-US" sz="2200" b="0" i="0"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0" smtClean="0">
                            <a:latin typeface="Cambria Math" panose="02040503050406030204" pitchFamily="18" charset="0"/>
                          </a:rPr>
                          <m:t>𝜕</m:t>
                        </m:r>
                        <m:r>
                          <m:rPr>
                            <m:sty m:val="p"/>
                          </m:rPr>
                          <a:rPr lang="en-US" sz="2200" b="0" i="0" smtClean="0">
                            <a:latin typeface="Cambria Math" panose="02040503050406030204" pitchFamily="18" charset="0"/>
                          </a:rPr>
                          <m:t>f</m:t>
                        </m:r>
                      </m:num>
                      <m:den>
                        <m:r>
                          <a:rPr lang="en-US" sz="2200" b="0" i="0" smtClean="0">
                            <a:latin typeface="Cambria Math" panose="02040503050406030204" pitchFamily="18" charset="0"/>
                          </a:rPr>
                          <m:t>𝜕</m:t>
                        </m:r>
                        <m:r>
                          <m:rPr>
                            <m:sty m:val="p"/>
                          </m:rPr>
                          <a:rPr lang="en-US" sz="2200" b="0" i="0" smtClean="0">
                            <a:latin typeface="Cambria Math" panose="02040503050406030204" pitchFamily="18" charset="0"/>
                          </a:rPr>
                          <m:t>x</m:t>
                        </m:r>
                      </m:den>
                    </m:f>
                    <m:r>
                      <a:rPr lang="en-US" sz="2200" b="0" i="0" smtClean="0">
                        <a:latin typeface="Cambria Math" panose="02040503050406030204" pitchFamily="18" charset="0"/>
                      </a:rPr>
                      <m:t>, </m:t>
                    </m:r>
                    <m:r>
                      <m:rPr>
                        <m:sty m:val="p"/>
                      </m:rPr>
                      <a:rPr lang="en-US" sz="2200" b="0" i="0" smtClean="0">
                        <a:latin typeface="Cambria Math" panose="02040503050406030204" pitchFamily="18" charset="0"/>
                      </a:rPr>
                      <m:t>N</m:t>
                    </m:r>
                    <m:r>
                      <a:rPr lang="en-US" sz="2200" b="0" i="0" smtClean="0">
                        <a:latin typeface="Cambria Math" panose="02040503050406030204" pitchFamily="18" charset="0"/>
                      </a:rPr>
                      <m:t>=</m:t>
                    </m:r>
                    <m:f>
                      <m:fPr>
                        <m:ctrlPr>
                          <a:rPr lang="en-US" sz="2200" i="1">
                            <a:latin typeface="Cambria Math" panose="02040503050406030204" pitchFamily="18" charset="0"/>
                          </a:rPr>
                        </m:ctrlPr>
                      </m:fPr>
                      <m:num>
                        <m:r>
                          <a:rPr lang="en-US" sz="2200" i="0">
                            <a:latin typeface="Cambria Math" panose="02040503050406030204" pitchFamily="18" charset="0"/>
                          </a:rPr>
                          <m:t>𝜕</m:t>
                        </m:r>
                        <m:r>
                          <m:rPr>
                            <m:sty m:val="p"/>
                          </m:rPr>
                          <a:rPr lang="en-US" sz="2200" i="0">
                            <a:latin typeface="Cambria Math" panose="02040503050406030204" pitchFamily="18" charset="0"/>
                          </a:rPr>
                          <m:t>f</m:t>
                        </m:r>
                      </m:num>
                      <m:den>
                        <m:r>
                          <a:rPr lang="en-US" sz="2200" i="0">
                            <a:latin typeface="Cambria Math" panose="02040503050406030204" pitchFamily="18" charset="0"/>
                          </a:rPr>
                          <m:t>𝜕</m:t>
                        </m:r>
                        <m:r>
                          <m:rPr>
                            <m:sty m:val="p"/>
                          </m:rPr>
                          <a:rPr lang="en-US" sz="2200" b="0" i="0" smtClean="0">
                            <a:latin typeface="Cambria Math" panose="02040503050406030204" pitchFamily="18" charset="0"/>
                          </a:rPr>
                          <m:t>y</m:t>
                        </m:r>
                      </m:den>
                    </m:f>
                    <m:r>
                      <a:rPr lang="en-US" sz="2200" b="0" i="0" smtClean="0">
                        <a:latin typeface="Cambria Math" panose="02040503050406030204" pitchFamily="18" charset="0"/>
                      </a:rPr>
                      <m:t> </m:t>
                    </m:r>
                  </m:oMath>
                </a14:m>
                <a:r>
                  <a:rPr lang="en-IN" sz="2200" dirty="0" smtClean="0">
                    <a:latin typeface="Times New Roman" panose="02020603050405020304" pitchFamily="18" charset="0"/>
                    <a:cs typeface="Times New Roman" panose="02020603050405020304" pitchFamily="18" charset="0"/>
                  </a:rPr>
                  <a:t> then equation (1) takes the form </a:t>
                </a:r>
                <a14:m>
                  <m:oMath xmlns:m="http://schemas.openxmlformats.org/officeDocument/2006/math">
                    <m:f>
                      <m:fPr>
                        <m:ctrlPr>
                          <a:rPr lang="en-US" sz="2200" i="1">
                            <a:latin typeface="Cambria Math" panose="02040503050406030204" pitchFamily="18" charset="0"/>
                          </a:rPr>
                        </m:ctrlPr>
                      </m:fPr>
                      <m:num>
                        <m:r>
                          <a:rPr lang="en-US" sz="2200" i="0">
                            <a:latin typeface="Cambria Math" panose="02040503050406030204" pitchFamily="18" charset="0"/>
                          </a:rPr>
                          <m:t>𝜕</m:t>
                        </m:r>
                        <m:r>
                          <m:rPr>
                            <m:sty m:val="p"/>
                          </m:rPr>
                          <a:rPr lang="en-US" sz="2200" i="0">
                            <a:latin typeface="Cambria Math" panose="02040503050406030204" pitchFamily="18" charset="0"/>
                          </a:rPr>
                          <m:t>f</m:t>
                        </m:r>
                      </m:num>
                      <m:den>
                        <m:r>
                          <a:rPr lang="en-US" sz="2200" i="0">
                            <a:latin typeface="Cambria Math" panose="02040503050406030204" pitchFamily="18" charset="0"/>
                          </a:rPr>
                          <m:t>𝜕</m:t>
                        </m:r>
                        <m:r>
                          <m:rPr>
                            <m:sty m:val="p"/>
                          </m:rPr>
                          <a:rPr lang="en-US" sz="2200" i="0">
                            <a:latin typeface="Cambria Math" panose="02040503050406030204" pitchFamily="18" charset="0"/>
                          </a:rPr>
                          <m:t>x</m:t>
                        </m:r>
                      </m:den>
                    </m:f>
                    <m:r>
                      <a:rPr lang="en-US" sz="2200" b="0" i="0" smtClean="0">
                        <a:latin typeface="Cambria Math" panose="02040503050406030204" pitchFamily="18" charset="0"/>
                      </a:rPr>
                      <m:t> </m:t>
                    </m:r>
                    <m:r>
                      <m:rPr>
                        <m:sty m:val="p"/>
                      </m:rPr>
                      <a:rPr lang="en-US" sz="2200" b="0" i="0" smtClean="0">
                        <a:latin typeface="Cambria Math" panose="02040503050406030204" pitchFamily="18" charset="0"/>
                      </a:rPr>
                      <m:t>dx</m:t>
                    </m:r>
                  </m:oMath>
                </a14:m>
                <a:r>
                  <a:rPr lang="en-IN" sz="2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rPr>
                        </m:ctrlPr>
                      </m:fPr>
                      <m:num>
                        <m:r>
                          <a:rPr lang="en-US" sz="2200" i="0">
                            <a:latin typeface="Cambria Math" panose="02040503050406030204" pitchFamily="18" charset="0"/>
                          </a:rPr>
                          <m:t>𝜕</m:t>
                        </m:r>
                        <m:r>
                          <m:rPr>
                            <m:sty m:val="p"/>
                          </m:rPr>
                          <a:rPr lang="en-US" sz="2200" i="0">
                            <a:latin typeface="Cambria Math" panose="02040503050406030204" pitchFamily="18" charset="0"/>
                          </a:rPr>
                          <m:t>f</m:t>
                        </m:r>
                      </m:num>
                      <m:den>
                        <m:r>
                          <a:rPr lang="en-US" sz="2200" i="0">
                            <a:latin typeface="Cambria Math" panose="02040503050406030204" pitchFamily="18" charset="0"/>
                          </a:rPr>
                          <m:t>𝜕</m:t>
                        </m:r>
                        <m:r>
                          <m:rPr>
                            <m:sty m:val="p"/>
                          </m:rPr>
                          <a:rPr lang="en-US" sz="2200" b="0" i="0" smtClean="0">
                            <a:latin typeface="Cambria Math" panose="02040503050406030204" pitchFamily="18" charset="0"/>
                          </a:rPr>
                          <m:t>y</m:t>
                        </m:r>
                      </m:den>
                    </m:f>
                    <m:r>
                      <a:rPr lang="en-US" sz="2200" b="0" i="0" smtClean="0">
                        <a:latin typeface="Cambria Math" panose="02040503050406030204" pitchFamily="18" charset="0"/>
                      </a:rPr>
                      <m:t> </m:t>
                    </m:r>
                    <m:r>
                      <m:rPr>
                        <m:sty m:val="p"/>
                      </m:rPr>
                      <a:rPr lang="en-US" sz="2200" b="0" i="0" smtClean="0">
                        <a:latin typeface="Cambria Math" panose="02040503050406030204" pitchFamily="18" charset="0"/>
                      </a:rPr>
                      <m:t>dy</m:t>
                    </m:r>
                    <m:r>
                      <a:rPr lang="en-US" sz="2200" b="0" i="0" smtClean="0">
                        <a:latin typeface="Cambria Math" panose="02040503050406030204" pitchFamily="18" charset="0"/>
                      </a:rPr>
                      <m:t>=</m:t>
                    </m:r>
                    <m:r>
                      <a:rPr lang="en-US" sz="2200" b="0" i="0" smtClean="0">
                        <a:latin typeface="Cambria Math" panose="02040503050406030204" pitchFamily="18" charset="0"/>
                      </a:rPr>
                      <m:t>0</m:t>
                    </m:r>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200" b="0" i="0" smtClean="0">
                        <a:latin typeface="Cambria Math" panose="02040503050406030204" pitchFamily="18" charset="0"/>
                        <a:ea typeface="Cambria Math" panose="02040503050406030204" pitchFamily="18" charset="0"/>
                      </a:rPr>
                      <m:t>d</m:t>
                    </m:r>
                    <m:d>
                      <m:dPr>
                        <m:ctrlPr>
                          <a:rPr lang="en-US" sz="2200" b="0" i="1" smtClean="0">
                            <a:latin typeface="Cambria Math" panose="02040503050406030204" pitchFamily="18" charset="0"/>
                            <a:ea typeface="Cambria Math" panose="02040503050406030204" pitchFamily="18" charset="0"/>
                          </a:rPr>
                        </m:ctrlPr>
                      </m:dPr>
                      <m:e>
                        <m:r>
                          <m:rPr>
                            <m:sty m:val="p"/>
                          </m:rPr>
                          <a:rPr lang="en-US" sz="2200" b="0" i="0" smtClean="0">
                            <a:latin typeface="Cambria Math" panose="02040503050406030204" pitchFamily="18" charset="0"/>
                            <a:ea typeface="Cambria Math" panose="02040503050406030204" pitchFamily="18" charset="0"/>
                          </a:rPr>
                          <m:t>f</m:t>
                        </m:r>
                      </m:e>
                    </m:d>
                    <m:r>
                      <a:rPr lang="en-US" sz="2200" b="0" i="0" smtClean="0">
                        <a:latin typeface="Cambria Math" panose="02040503050406030204" pitchFamily="18" charset="0"/>
                        <a:ea typeface="Cambria Math" panose="02040503050406030204" pitchFamily="18" charset="0"/>
                      </a:rPr>
                      <m:t>=</m:t>
                    </m:r>
                    <m:r>
                      <a:rPr lang="en-US" sz="2200" b="0" i="0" smtClean="0">
                        <a:latin typeface="Cambria Math" panose="02040503050406030204" pitchFamily="18" charset="0"/>
                        <a:ea typeface="Cambria Math" panose="02040503050406030204" pitchFamily="18" charset="0"/>
                      </a:rPr>
                      <m:t>0</m:t>
                    </m:r>
                  </m:oMath>
                </a14:m>
                <a:endParaRPr lang="en-US" sz="2200" b="0" dirty="0" smtClean="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200" dirty="0" smtClean="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r>
                      <m:rPr>
                        <m:sty m:val="p"/>
                      </m:rPr>
                      <a:rPr lang="en-US" sz="2200" b="0" i="0" smtClean="0">
                        <a:latin typeface="Cambria Math" panose="02040503050406030204" pitchFamily="18" charset="0"/>
                        <a:ea typeface="Cambria Math" panose="02040503050406030204" pitchFamily="18" charset="0"/>
                      </a:rPr>
                      <m:t>f</m:t>
                    </m:r>
                    <m:d>
                      <m:dPr>
                        <m:ctrlPr>
                          <a:rPr lang="en-US" sz="2200" i="1">
                            <a:latin typeface="Cambria Math" panose="02040503050406030204" pitchFamily="18" charset="0"/>
                            <a:ea typeface="Cambria Math" panose="02040503050406030204" pitchFamily="18" charset="0"/>
                          </a:rPr>
                        </m:ctrlPr>
                      </m:dPr>
                      <m:e>
                        <m:r>
                          <m:rPr>
                            <m:sty m:val="p"/>
                          </m:rPr>
                          <a:rPr lang="en-US" sz="2200" b="0" i="0" smtClean="0">
                            <a:latin typeface="Cambria Math" panose="02040503050406030204" pitchFamily="18" charset="0"/>
                            <a:ea typeface="Cambria Math" panose="02040503050406030204" pitchFamily="18" charset="0"/>
                          </a:rPr>
                          <m:t>x</m:t>
                        </m:r>
                        <m:r>
                          <a:rPr lang="en-US" sz="2200" b="0" i="0" smtClean="0">
                            <a:latin typeface="Cambria Math" panose="02040503050406030204" pitchFamily="18" charset="0"/>
                            <a:ea typeface="Cambria Math" panose="02040503050406030204" pitchFamily="18" charset="0"/>
                          </a:rPr>
                          <m:t>,</m:t>
                        </m:r>
                        <m:r>
                          <m:rPr>
                            <m:sty m:val="p"/>
                          </m:rPr>
                          <a:rPr lang="en-US" sz="2200" b="0" i="0" smtClean="0">
                            <a:latin typeface="Cambria Math" panose="02040503050406030204" pitchFamily="18" charset="0"/>
                            <a:ea typeface="Cambria Math" panose="02040503050406030204" pitchFamily="18" charset="0"/>
                          </a:rPr>
                          <m:t>y</m:t>
                        </m:r>
                      </m:e>
                    </m:d>
                    <m:r>
                      <a:rPr lang="en-US" sz="2200" i="0">
                        <a:latin typeface="Cambria Math" panose="02040503050406030204" pitchFamily="18" charset="0"/>
                        <a:ea typeface="Cambria Math" panose="02040503050406030204" pitchFamily="18" charset="0"/>
                      </a:rPr>
                      <m:t>=</m:t>
                    </m:r>
                    <m:r>
                      <m:rPr>
                        <m:sty m:val="p"/>
                      </m:rPr>
                      <a:rPr lang="en-US" sz="2200" b="0" i="0" smtClean="0">
                        <a:latin typeface="Cambria Math" panose="02040503050406030204" pitchFamily="18" charset="0"/>
                        <a:ea typeface="Cambria Math" panose="02040503050406030204" pitchFamily="18" charset="0"/>
                      </a:rPr>
                      <m:t>c</m:t>
                    </m:r>
                  </m:oMath>
                </a14:m>
                <a:r>
                  <a:rPr lang="en-IN" sz="2200" dirty="0" smtClean="0">
                    <a:latin typeface="Times New Roman" panose="02020603050405020304" pitchFamily="18" charset="0"/>
                    <a:cs typeface="Times New Roman" panose="02020603050405020304" pitchFamily="18" charset="0"/>
                  </a:rPr>
                  <a:t>  then the equation is said to be an Exact differential equation.</a:t>
                </a:r>
              </a:p>
              <a:p>
                <a:pPr marL="0" indent="0">
                  <a:buNone/>
                </a:pPr>
                <a:r>
                  <a:rPr lang="en-US" sz="2200" dirty="0" smtClean="0">
                    <a:solidFill>
                      <a:srgbClr val="FF0000"/>
                    </a:solidFill>
                    <a:latin typeface="Times New Roman" panose="02020603050405020304" pitchFamily="18" charset="0"/>
                    <a:cs typeface="Times New Roman" panose="02020603050405020304" pitchFamily="18" charset="0"/>
                  </a:rPr>
                  <a:t>Procedure to solve an Exact differential equation</a:t>
                </a:r>
                <a:r>
                  <a:rPr lang="en-US" sz="2200" dirty="0" smtClean="0">
                    <a:latin typeface="Times New Roman" panose="02020603050405020304" pitchFamily="18" charset="0"/>
                    <a:cs typeface="Times New Roman" panose="02020603050405020304" pitchFamily="18" charset="0"/>
                  </a:rPr>
                  <a:t>:</a:t>
                </a:r>
              </a:p>
              <a:p>
                <a:pPr marL="0" indent="0">
                  <a:buNone/>
                </a:pPr>
                <a:r>
                  <a:rPr lang="en-US" sz="2200" dirty="0" smtClean="0">
                    <a:latin typeface="Times New Roman" panose="02020603050405020304" pitchFamily="18" charset="0"/>
                    <a:cs typeface="Times New Roman" panose="02020603050405020304" pitchFamily="18" charset="0"/>
                  </a:rPr>
                  <a:t>Consider an differential equation of the form </a:t>
                </a:r>
                <a14:m>
                  <m:oMath xmlns:m="http://schemas.openxmlformats.org/officeDocument/2006/math">
                    <m:r>
                      <m:rPr>
                        <m:sty m:val="p"/>
                      </m:rPr>
                      <a:rPr lang="en-US" sz="2200" i="0">
                        <a:latin typeface="Cambria Math" panose="02040503050406030204" pitchFamily="18" charset="0"/>
                      </a:rPr>
                      <m:t>M</m:t>
                    </m:r>
                    <m:r>
                      <a:rPr lang="en-US" sz="2200" i="0">
                        <a:latin typeface="Cambria Math" panose="02040503050406030204" pitchFamily="18" charset="0"/>
                      </a:rPr>
                      <m:t> </m:t>
                    </m:r>
                    <m:r>
                      <m:rPr>
                        <m:sty m:val="p"/>
                      </m:rPr>
                      <a:rPr lang="en-US" sz="2200" i="0">
                        <a:latin typeface="Cambria Math" panose="02040503050406030204" pitchFamily="18" charset="0"/>
                      </a:rPr>
                      <m:t>dx</m:t>
                    </m:r>
                    <m:r>
                      <a:rPr lang="en-US" sz="2200" i="0">
                        <a:latin typeface="Cambria Math" panose="02040503050406030204" pitchFamily="18" charset="0"/>
                      </a:rPr>
                      <m:t>+</m:t>
                    </m:r>
                    <m:r>
                      <m:rPr>
                        <m:sty m:val="p"/>
                      </m:rPr>
                      <a:rPr lang="en-US" sz="2200" i="0">
                        <a:latin typeface="Cambria Math" panose="02040503050406030204" pitchFamily="18" charset="0"/>
                      </a:rPr>
                      <m:t>N</m:t>
                    </m:r>
                    <m:r>
                      <a:rPr lang="en-US" sz="2200" i="0">
                        <a:latin typeface="Cambria Math" panose="02040503050406030204" pitchFamily="18" charset="0"/>
                      </a:rPr>
                      <m:t> </m:t>
                    </m:r>
                    <m:r>
                      <m:rPr>
                        <m:sty m:val="p"/>
                      </m:rPr>
                      <a:rPr lang="en-US" sz="2200" i="0">
                        <a:latin typeface="Cambria Math" panose="02040503050406030204" pitchFamily="18" charset="0"/>
                      </a:rPr>
                      <m:t>dy</m:t>
                    </m:r>
                    <m:r>
                      <a:rPr lang="en-US" sz="2200" i="0">
                        <a:latin typeface="Cambria Math" panose="02040503050406030204" pitchFamily="18" charset="0"/>
                      </a:rPr>
                      <m:t>=</m:t>
                    </m:r>
                    <m:r>
                      <a:rPr lang="en-US" sz="2200" i="0">
                        <a:latin typeface="Cambria Math" panose="02040503050406030204" pitchFamily="18" charset="0"/>
                      </a:rPr>
                      <m:t>0</m:t>
                    </m:r>
                    <m:r>
                      <a:rPr lang="en-US" sz="2200" i="0">
                        <a:latin typeface="Cambria Math" panose="02040503050406030204" pitchFamily="18" charset="0"/>
                      </a:rPr>
                      <m:t>−(</m:t>
                    </m:r>
                    <m:r>
                      <a:rPr lang="en-US" sz="2200" i="0">
                        <a:latin typeface="Cambria Math" panose="02040503050406030204" pitchFamily="18" charset="0"/>
                      </a:rPr>
                      <m:t>1</m:t>
                    </m:r>
                    <m:r>
                      <a:rPr lang="en-US" sz="2200" i="0">
                        <a:latin typeface="Cambria Math" panose="02040503050406030204" pitchFamily="18" charset="0"/>
                      </a:rPr>
                      <m:t>)</m:t>
                    </m:r>
                  </m:oMath>
                </a14:m>
                <a:endParaRPr lang="en-US" sz="2200" dirty="0" smtClean="0">
                  <a:latin typeface="Times New Roman" panose="02020603050405020304" pitchFamily="18" charset="0"/>
                  <a:cs typeface="Times New Roman" panose="02020603050405020304" pitchFamily="18" charset="0"/>
                </a:endParaRPr>
              </a:p>
              <a:p>
                <a:pPr marL="514350" indent="-514350">
                  <a:buAutoNum type="romanLcParenR"/>
                </a:pPr>
                <a:r>
                  <a:rPr lang="en-US" sz="2200" dirty="0" smtClean="0">
                    <a:latin typeface="Times New Roman" panose="02020603050405020304" pitchFamily="18" charset="0"/>
                    <a:cs typeface="Times New Roman" panose="02020603050405020304" pitchFamily="18" charset="0"/>
                  </a:rPr>
                  <a:t>Identify M and N</a:t>
                </a:r>
              </a:p>
              <a:p>
                <a:pPr marL="514350" indent="-514350">
                  <a:buAutoNum type="romanLcParenR"/>
                </a:pPr>
                <a:r>
                  <a:rPr lang="en-US" sz="2200" dirty="0" smtClean="0">
                    <a:latin typeface="Times New Roman" panose="02020603050405020304" pitchFamily="18" charset="0"/>
                    <a:cs typeface="Times New Roman" panose="02020603050405020304" pitchFamily="18" charset="0"/>
                  </a:rPr>
                  <a:t>Find </a:t>
                </a:r>
                <a14:m>
                  <m:oMath xmlns:m="http://schemas.openxmlformats.org/officeDocument/2006/math">
                    <m:f>
                      <m:fPr>
                        <m:ctrlPr>
                          <a:rPr lang="en-US" sz="2200" i="1">
                            <a:latin typeface="Cambria Math" panose="02040503050406030204" pitchFamily="18" charset="0"/>
                          </a:rPr>
                        </m:ctrlPr>
                      </m:fPr>
                      <m:num>
                        <m:r>
                          <a:rPr lang="en-US" sz="2200" i="0">
                            <a:latin typeface="Cambria Math" panose="02040503050406030204" pitchFamily="18" charset="0"/>
                          </a:rPr>
                          <m:t>𝜕</m:t>
                        </m:r>
                        <m:r>
                          <m:rPr>
                            <m:sty m:val="p"/>
                          </m:rPr>
                          <a:rPr lang="en-US" sz="2200" b="0" i="0" smtClean="0">
                            <a:latin typeface="Cambria Math" panose="02040503050406030204" pitchFamily="18" charset="0"/>
                          </a:rPr>
                          <m:t>M</m:t>
                        </m:r>
                      </m:num>
                      <m:den>
                        <m:r>
                          <a:rPr lang="en-US" sz="2200" i="0">
                            <a:latin typeface="Cambria Math" panose="02040503050406030204" pitchFamily="18" charset="0"/>
                          </a:rPr>
                          <m:t>𝜕</m:t>
                        </m:r>
                        <m:r>
                          <m:rPr>
                            <m:sty m:val="p"/>
                          </m:rPr>
                          <a:rPr lang="en-US" sz="2200" b="0" i="0" smtClean="0">
                            <a:latin typeface="Cambria Math" panose="02040503050406030204" pitchFamily="18" charset="0"/>
                          </a:rPr>
                          <m:t>y</m:t>
                        </m:r>
                      </m:den>
                    </m:f>
                  </m:oMath>
                </a14:m>
                <a:r>
                  <a:rPr lang="en-US" sz="2200" dirty="0" smtClean="0">
                    <a:latin typeface="Times New Roman" panose="02020603050405020304" pitchFamily="18" charset="0"/>
                    <a:cs typeface="Times New Roman" panose="02020603050405020304" pitchFamily="18" charset="0"/>
                  </a:rPr>
                  <a:t> and </a:t>
                </a:r>
                <a14:m>
                  <m:oMath xmlns:m="http://schemas.openxmlformats.org/officeDocument/2006/math">
                    <m:f>
                      <m:fPr>
                        <m:ctrlPr>
                          <a:rPr lang="en-US" sz="2200" i="1">
                            <a:latin typeface="Cambria Math" panose="02040503050406030204" pitchFamily="18" charset="0"/>
                          </a:rPr>
                        </m:ctrlPr>
                      </m:fPr>
                      <m:num>
                        <m:r>
                          <a:rPr lang="en-US" sz="2200" i="0">
                            <a:latin typeface="Cambria Math" panose="02040503050406030204" pitchFamily="18" charset="0"/>
                          </a:rPr>
                          <m:t>𝜕</m:t>
                        </m:r>
                        <m:r>
                          <m:rPr>
                            <m:sty m:val="p"/>
                          </m:rPr>
                          <a:rPr lang="en-US" sz="2200" b="0" i="0" smtClean="0">
                            <a:latin typeface="Cambria Math" panose="02040503050406030204" pitchFamily="18" charset="0"/>
                          </a:rPr>
                          <m:t>N</m:t>
                        </m:r>
                      </m:num>
                      <m:den>
                        <m:r>
                          <a:rPr lang="en-US" sz="2200" i="0">
                            <a:latin typeface="Cambria Math" panose="02040503050406030204" pitchFamily="18" charset="0"/>
                          </a:rPr>
                          <m:t>𝜕</m:t>
                        </m:r>
                        <m:r>
                          <m:rPr>
                            <m:sty m:val="p"/>
                          </m:rPr>
                          <a:rPr lang="en-US" sz="2200" i="0">
                            <a:latin typeface="Cambria Math" panose="02040503050406030204" pitchFamily="18" charset="0"/>
                          </a:rPr>
                          <m:t>x</m:t>
                        </m:r>
                      </m:den>
                    </m:f>
                  </m:oMath>
                </a14:m>
                <a:r>
                  <a:rPr lang="en-US" sz="2200" dirty="0" smtClean="0">
                    <a:latin typeface="Times New Roman" panose="02020603050405020304" pitchFamily="18" charset="0"/>
                    <a:cs typeface="Times New Roman" panose="02020603050405020304" pitchFamily="18" charset="0"/>
                  </a:rPr>
                  <a:t>, If </a:t>
                </a:r>
                <a14:m>
                  <m:oMath xmlns:m="http://schemas.openxmlformats.org/officeDocument/2006/math">
                    <m:f>
                      <m:fPr>
                        <m:ctrlPr>
                          <a:rPr lang="en-US" sz="2200" i="1">
                            <a:latin typeface="Cambria Math" panose="02040503050406030204" pitchFamily="18" charset="0"/>
                          </a:rPr>
                        </m:ctrlPr>
                      </m:fPr>
                      <m:num>
                        <m:r>
                          <a:rPr lang="en-US" sz="2200" i="0">
                            <a:latin typeface="Cambria Math" panose="02040503050406030204" pitchFamily="18" charset="0"/>
                          </a:rPr>
                          <m:t>𝜕</m:t>
                        </m:r>
                        <m:r>
                          <m:rPr>
                            <m:sty m:val="p"/>
                          </m:rPr>
                          <a:rPr lang="en-US" sz="2200" i="0">
                            <a:latin typeface="Cambria Math" panose="02040503050406030204" pitchFamily="18" charset="0"/>
                          </a:rPr>
                          <m:t>M</m:t>
                        </m:r>
                      </m:num>
                      <m:den>
                        <m:r>
                          <a:rPr lang="en-US" sz="2200" i="0">
                            <a:latin typeface="Cambria Math" panose="02040503050406030204" pitchFamily="18" charset="0"/>
                          </a:rPr>
                          <m:t>𝜕</m:t>
                        </m:r>
                        <m:r>
                          <m:rPr>
                            <m:sty m:val="p"/>
                          </m:rPr>
                          <a:rPr lang="en-US" sz="2200" i="0">
                            <a:latin typeface="Cambria Math" panose="02040503050406030204" pitchFamily="18" charset="0"/>
                          </a:rPr>
                          <m:t>y</m:t>
                        </m:r>
                      </m:den>
                    </m:f>
                    <m:r>
                      <a:rPr lang="en-US" sz="2200" b="0" i="0" smtClean="0">
                        <a:latin typeface="Cambria Math" panose="02040503050406030204" pitchFamily="18" charset="0"/>
                      </a:rPr>
                      <m:t>=</m:t>
                    </m:r>
                    <m:f>
                      <m:fPr>
                        <m:ctrlPr>
                          <a:rPr lang="en-US" sz="2200" i="1">
                            <a:latin typeface="Cambria Math" panose="02040503050406030204" pitchFamily="18" charset="0"/>
                          </a:rPr>
                        </m:ctrlPr>
                      </m:fPr>
                      <m:num>
                        <m:r>
                          <a:rPr lang="en-US" sz="2200" i="0">
                            <a:latin typeface="Cambria Math" panose="02040503050406030204" pitchFamily="18" charset="0"/>
                          </a:rPr>
                          <m:t>𝜕</m:t>
                        </m:r>
                        <m:r>
                          <m:rPr>
                            <m:sty m:val="p"/>
                          </m:rPr>
                          <a:rPr lang="en-US" sz="2200" i="0">
                            <a:latin typeface="Cambria Math" panose="02040503050406030204" pitchFamily="18" charset="0"/>
                          </a:rPr>
                          <m:t>N</m:t>
                        </m:r>
                      </m:num>
                      <m:den>
                        <m:r>
                          <a:rPr lang="en-US" sz="2200" i="0">
                            <a:latin typeface="Cambria Math" panose="02040503050406030204" pitchFamily="18" charset="0"/>
                          </a:rPr>
                          <m:t>𝜕</m:t>
                        </m:r>
                        <m:r>
                          <m:rPr>
                            <m:sty m:val="p"/>
                          </m:rPr>
                          <a:rPr lang="en-US" sz="2200" i="0">
                            <a:latin typeface="Cambria Math" panose="02040503050406030204" pitchFamily="18" charset="0"/>
                          </a:rPr>
                          <m:t>x</m:t>
                        </m:r>
                      </m:den>
                    </m:f>
                  </m:oMath>
                </a14:m>
                <a:r>
                  <a:rPr lang="en-US" sz="2200" dirty="0" smtClean="0">
                    <a:latin typeface="Times New Roman" panose="02020603050405020304" pitchFamily="18" charset="0"/>
                    <a:cs typeface="Times New Roman" panose="02020603050405020304" pitchFamily="18" charset="0"/>
                  </a:rPr>
                  <a:t> then the equation (1) is an exact differential equation.</a:t>
                </a:r>
              </a:p>
              <a:p>
                <a:pPr marL="514350" indent="-514350">
                  <a:buAutoNum type="romanLcParenR"/>
                </a:pPr>
                <a:r>
                  <a:rPr lang="en-US" sz="2200" dirty="0" smtClean="0">
                    <a:latin typeface="Times New Roman" panose="02020603050405020304" pitchFamily="18" charset="0"/>
                    <a:cs typeface="Times New Roman" panose="02020603050405020304" pitchFamily="18" charset="0"/>
                  </a:rPr>
                  <a:t>Integrate the term in M with respect to x treating y as a constant, we get </a:t>
                </a:r>
                <a14:m>
                  <m:oMath xmlns:m="http://schemas.openxmlformats.org/officeDocument/2006/math">
                    <m:nary>
                      <m:naryPr>
                        <m:ctrlPr>
                          <a:rPr lang="en-US" sz="2200" i="1" smtClean="0">
                            <a:latin typeface="Cambria Math" panose="02040503050406030204" pitchFamily="18" charset="0"/>
                          </a:rPr>
                        </m:ctrlPr>
                      </m:naryPr>
                      <m:sub>
                        <m:r>
                          <m:rPr>
                            <m:brk m:alnAt="23"/>
                          </m:rPr>
                          <a:rPr lang="en-US" sz="2200" b="0" i="0" smtClean="0">
                            <a:latin typeface="Cambria Math" panose="02040503050406030204" pitchFamily="18" charset="0"/>
                          </a:rPr>
                          <m:t>(</m:t>
                        </m:r>
                        <m:r>
                          <m:rPr>
                            <m:sty m:val="p"/>
                          </m:rPr>
                          <a:rPr lang="en-US" sz="2200" b="0" i="0" smtClean="0">
                            <a:latin typeface="Cambria Math" panose="02040503050406030204" pitchFamily="18" charset="0"/>
                          </a:rPr>
                          <m:t>y</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as</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constant</m:t>
                        </m:r>
                        <m:r>
                          <a:rPr lang="en-US" sz="2200" b="0" i="0" smtClean="0">
                            <a:latin typeface="Cambria Math" panose="02040503050406030204" pitchFamily="18" charset="0"/>
                          </a:rPr>
                          <m:t>)</m:t>
                        </m:r>
                      </m:sub>
                      <m:sup/>
                      <m:e>
                        <m:r>
                          <m:rPr>
                            <m:sty m:val="p"/>
                          </m:rPr>
                          <a:rPr lang="en-US" sz="2200" b="0" i="0" smtClean="0">
                            <a:latin typeface="Cambria Math" panose="02040503050406030204" pitchFamily="18" charset="0"/>
                          </a:rPr>
                          <m:t>M</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dx</m:t>
                        </m:r>
                      </m:e>
                    </m:nary>
                  </m:oMath>
                </a14:m>
                <a:endParaRPr lang="en-US" sz="2200" dirty="0" smtClean="0">
                  <a:latin typeface="Times New Roman" panose="02020603050405020304" pitchFamily="18" charset="0"/>
                  <a:cs typeface="Times New Roman" panose="02020603050405020304" pitchFamily="18" charset="0"/>
                </a:endParaRPr>
              </a:p>
              <a:p>
                <a:pPr marL="514350" indent="-514350">
                  <a:buAutoNum type="romanLcParenR"/>
                </a:pPr>
                <a:r>
                  <a:rPr lang="en-US" sz="2200" dirty="0" smtClean="0">
                    <a:latin typeface="Times New Roman" panose="02020603050405020304" pitchFamily="18" charset="0"/>
                    <a:cs typeface="Times New Roman" panose="02020603050405020304" pitchFamily="18" charset="0"/>
                  </a:rPr>
                  <a:t>Choose the terms in N which are free from x, Later integrate these terms with respect to y, we get </a:t>
                </a:r>
                <a14:m>
                  <m:oMath xmlns:m="http://schemas.openxmlformats.org/officeDocument/2006/math">
                    <m:nary>
                      <m:naryPr>
                        <m:ctrlPr>
                          <a:rPr lang="en-US" sz="2200" i="1">
                            <a:latin typeface="Cambria Math" panose="02040503050406030204" pitchFamily="18" charset="0"/>
                          </a:rPr>
                        </m:ctrlPr>
                      </m:naryPr>
                      <m:sub>
                        <m:r>
                          <m:rPr>
                            <m:brk m:alnAt="23"/>
                          </m:rPr>
                          <a:rPr lang="en-US" sz="2200" i="0">
                            <a:latin typeface="Cambria Math" panose="02040503050406030204" pitchFamily="18" charset="0"/>
                          </a:rPr>
                          <m:t>(</m:t>
                        </m:r>
                        <m:r>
                          <m:rPr>
                            <m:sty m:val="p"/>
                          </m:rPr>
                          <a:rPr lang="en-US" sz="2200" b="0" i="0" smtClean="0">
                            <a:latin typeface="Cambria Math" panose="02040503050406030204" pitchFamily="18" charset="0"/>
                          </a:rPr>
                          <m:t>terms</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in</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N</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free</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from</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x</m:t>
                        </m:r>
                        <m:r>
                          <a:rPr lang="en-US" sz="2200" i="0">
                            <a:latin typeface="Cambria Math" panose="02040503050406030204" pitchFamily="18" charset="0"/>
                          </a:rPr>
                          <m:t>)</m:t>
                        </m:r>
                      </m:sub>
                      <m:sup/>
                      <m:e>
                        <m:r>
                          <m:rPr>
                            <m:sty m:val="p"/>
                          </m:rPr>
                          <a:rPr lang="en-US" sz="2200" b="0" i="0" smtClean="0">
                            <a:latin typeface="Cambria Math" panose="02040503050406030204" pitchFamily="18" charset="0"/>
                          </a:rPr>
                          <m:t>N</m:t>
                        </m:r>
                        <m:r>
                          <a:rPr lang="en-US" sz="2200" i="0">
                            <a:latin typeface="Cambria Math" panose="02040503050406030204" pitchFamily="18" charset="0"/>
                          </a:rPr>
                          <m:t> </m:t>
                        </m:r>
                        <m:r>
                          <m:rPr>
                            <m:sty m:val="p"/>
                          </m:rPr>
                          <a:rPr lang="en-US" sz="2200" i="0">
                            <a:latin typeface="Cambria Math" panose="02040503050406030204" pitchFamily="18" charset="0"/>
                          </a:rPr>
                          <m:t>dy</m:t>
                        </m:r>
                      </m:e>
                    </m:nary>
                  </m:oMath>
                </a14:m>
                <a:endParaRPr lang="en-US" sz="2200" dirty="0" smtClean="0">
                  <a:latin typeface="Times New Roman" panose="02020603050405020304" pitchFamily="18" charset="0"/>
                  <a:cs typeface="Times New Roman" panose="02020603050405020304" pitchFamily="18" charset="0"/>
                </a:endParaRPr>
              </a:p>
              <a:p>
                <a:pPr marL="514350" indent="-514350">
                  <a:buAutoNum type="romanLcParenR"/>
                </a:pP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Add above two integrals and equate to an arbitrary constant c.</a:t>
                </a:r>
              </a:p>
              <a:p>
                <a:pPr marL="0" indent="0">
                  <a:buNone/>
                </a:pPr>
                <a:endParaRPr lang="en-US" sz="2000" dirty="0" smtClean="0"/>
              </a:p>
              <a:p>
                <a:pPr marL="0" indent="0">
                  <a:buNone/>
                </a:pPr>
                <a:endParaRPr lang="en-IN"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20436" y="318655"/>
                <a:ext cx="10633364" cy="5858308"/>
              </a:xfrm>
              <a:blipFill>
                <a:blip r:embed="rId2"/>
                <a:stretch>
                  <a:fillRect l="-860" t="-2081" r="-630"/>
                </a:stretch>
              </a:blipFill>
            </p:spPr>
            <p:txBody>
              <a:bodyPr/>
              <a:lstStyle/>
              <a:p>
                <a:r>
                  <a:rPr lang="en-US">
                    <a:noFill/>
                  </a:rPr>
                  <a:t> </a:t>
                </a:r>
              </a:p>
            </p:txBody>
          </p:sp>
        </mc:Fallback>
      </mc:AlternateContent>
    </p:spTree>
    <p:extLst>
      <p:ext uri="{BB962C8B-B14F-4D97-AF65-F5344CB8AC3E}">
        <p14:creationId xmlns:p14="http://schemas.microsoft.com/office/powerpoint/2010/main" val="20094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38545"/>
                <a:ext cx="10896600" cy="6038418"/>
              </a:xfrm>
            </p:spPr>
            <p:txBody>
              <a:bodyPr>
                <a:normAutofit lnSpcReduction="10000"/>
              </a:bodyPr>
              <a:lstStyle/>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8. </a:t>
                </a:r>
                <a:r>
                  <a:rPr lang="en-US" sz="2000"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d>
                      <m:dPr>
                        <m:ctrlPr>
                          <a:rPr lang="ar-AE" sz="2000" i="1">
                            <a:solidFill>
                              <a:srgbClr val="FF0000"/>
                            </a:solidFill>
                            <a:latin typeface="Cambria Math" panose="02040503050406030204" pitchFamily="18" charset="0"/>
                            <a:cs typeface="Times New Roman" panose="02020603050405020304" pitchFamily="18" charset="0"/>
                          </a:rPr>
                        </m:ctrlPr>
                      </m:dPr>
                      <m:e>
                        <m:r>
                          <m:rPr>
                            <m:sty m:val="p"/>
                          </m:rPr>
                          <a:rPr lang="ar-AE" sz="2000" i="0">
                            <a:solidFill>
                              <a:srgbClr val="FF0000"/>
                            </a:solidFill>
                            <a:latin typeface="Cambria Math" panose="02040503050406030204" pitchFamily="18" charset="0"/>
                            <a:cs typeface="Times New Roman" panose="02020603050405020304" pitchFamily="18" charset="0"/>
                          </a:rPr>
                          <m:t>cosx</m:t>
                        </m:r>
                        <m:r>
                          <a:rPr lang="ar-AE" sz="2000" i="0">
                            <a:solidFill>
                              <a:srgbClr val="FF0000"/>
                            </a:solidFill>
                            <a:latin typeface="Cambria Math" panose="02040503050406030204" pitchFamily="18" charset="0"/>
                            <a:cs typeface="Times New Roman" panose="02020603050405020304" pitchFamily="18" charset="0"/>
                          </a:rPr>
                          <m:t>−</m:t>
                        </m:r>
                        <m:r>
                          <m:rPr>
                            <m:sty m:val="p"/>
                          </m:rPr>
                          <a:rPr lang="ar-AE" sz="2000" i="0">
                            <a:solidFill>
                              <a:srgbClr val="FF0000"/>
                            </a:solidFill>
                            <a:latin typeface="Cambria Math" panose="02040503050406030204" pitchFamily="18" charset="0"/>
                            <a:cs typeface="Times New Roman" panose="02020603050405020304" pitchFamily="18" charset="0"/>
                          </a:rPr>
                          <m:t>xcosy</m:t>
                        </m:r>
                      </m:e>
                    </m:d>
                    <m:r>
                      <m:rPr>
                        <m:sty m:val="p"/>
                      </m:rPr>
                      <a:rPr lang="ar-AE" sz="2000" i="0">
                        <a:solidFill>
                          <a:srgbClr val="FF0000"/>
                        </a:solidFill>
                        <a:latin typeface="Cambria Math" panose="02040503050406030204" pitchFamily="18" charset="0"/>
                        <a:cs typeface="Times New Roman" panose="02020603050405020304" pitchFamily="18" charset="0"/>
                      </a:rPr>
                      <m:t>dy</m:t>
                    </m:r>
                    <m:r>
                      <a:rPr lang="ar-AE" sz="2000" i="0">
                        <a:solidFill>
                          <a:srgbClr val="FF0000"/>
                        </a:solidFill>
                        <a:latin typeface="Cambria Math" panose="02040503050406030204" pitchFamily="18" charset="0"/>
                        <a:cs typeface="Times New Roman" panose="02020603050405020304" pitchFamily="18" charset="0"/>
                      </a:rPr>
                      <m:t> −</m:t>
                    </m:r>
                    <m:d>
                      <m:dPr>
                        <m:ctrlPr>
                          <a:rPr lang="ar-AE" sz="2000" i="1">
                            <a:solidFill>
                              <a:srgbClr val="FF0000"/>
                            </a:solidFill>
                            <a:latin typeface="Cambria Math" panose="02040503050406030204" pitchFamily="18" charset="0"/>
                            <a:cs typeface="Times New Roman" panose="02020603050405020304" pitchFamily="18" charset="0"/>
                          </a:rPr>
                        </m:ctrlPr>
                      </m:dPr>
                      <m:e>
                        <m:r>
                          <m:rPr>
                            <m:sty m:val="p"/>
                          </m:rPr>
                          <a:rPr lang="ar-AE" sz="2000" i="0">
                            <a:solidFill>
                              <a:srgbClr val="FF0000"/>
                            </a:solidFill>
                            <a:latin typeface="Cambria Math" panose="02040503050406030204" pitchFamily="18" charset="0"/>
                            <a:cs typeface="Times New Roman" panose="02020603050405020304" pitchFamily="18" charset="0"/>
                          </a:rPr>
                          <m:t>siny</m:t>
                        </m:r>
                        <m:r>
                          <a:rPr lang="ar-AE" sz="2000" i="0">
                            <a:solidFill>
                              <a:srgbClr val="FF0000"/>
                            </a:solidFill>
                            <a:latin typeface="Cambria Math" panose="02040503050406030204" pitchFamily="18" charset="0"/>
                            <a:cs typeface="Times New Roman" panose="02020603050405020304" pitchFamily="18" charset="0"/>
                          </a:rPr>
                          <m:t>+</m:t>
                        </m:r>
                        <m:r>
                          <m:rPr>
                            <m:sty m:val="p"/>
                          </m:rPr>
                          <a:rPr lang="ar-AE" sz="2000" i="0">
                            <a:solidFill>
                              <a:srgbClr val="FF0000"/>
                            </a:solidFill>
                            <a:latin typeface="Cambria Math" panose="02040503050406030204" pitchFamily="18" charset="0"/>
                            <a:cs typeface="Times New Roman" panose="02020603050405020304" pitchFamily="18" charset="0"/>
                          </a:rPr>
                          <m:t>y</m:t>
                        </m:r>
                        <m:r>
                          <a:rPr lang="ar-AE" sz="2000" i="0">
                            <a:solidFill>
                              <a:srgbClr val="FF0000"/>
                            </a:solidFill>
                            <a:latin typeface="Cambria Math" panose="02040503050406030204" pitchFamily="18" charset="0"/>
                            <a:cs typeface="Times New Roman" panose="02020603050405020304" pitchFamily="18" charset="0"/>
                          </a:rPr>
                          <m:t> </m:t>
                        </m:r>
                        <m:r>
                          <m:rPr>
                            <m:sty m:val="p"/>
                          </m:rPr>
                          <a:rPr lang="ar-AE" sz="2000" i="0">
                            <a:solidFill>
                              <a:srgbClr val="FF0000"/>
                            </a:solidFill>
                            <a:latin typeface="Cambria Math" panose="02040503050406030204" pitchFamily="18" charset="0"/>
                            <a:cs typeface="Times New Roman" panose="02020603050405020304" pitchFamily="18" charset="0"/>
                          </a:rPr>
                          <m:t>sinx</m:t>
                        </m:r>
                      </m:e>
                    </m:d>
                    <m:r>
                      <m:rPr>
                        <m:sty m:val="p"/>
                      </m:rPr>
                      <a:rPr lang="ar-AE" sz="2000" i="0">
                        <a:solidFill>
                          <a:srgbClr val="FF0000"/>
                        </a:solidFill>
                        <a:latin typeface="Cambria Math" panose="02040503050406030204" pitchFamily="18" charset="0"/>
                        <a:cs typeface="Times New Roman" panose="02020603050405020304" pitchFamily="18" charset="0"/>
                      </a:rPr>
                      <m:t>dx</m:t>
                    </m:r>
                    <m:r>
                      <a:rPr lang="ar-AE" sz="2000" i="0">
                        <a:solidFill>
                          <a:srgbClr val="FF0000"/>
                        </a:solidFill>
                        <a:latin typeface="Cambria Math" panose="02040503050406030204" pitchFamily="18" charset="0"/>
                        <a:cs typeface="Times New Roman" panose="02020603050405020304" pitchFamily="18" charset="0"/>
                      </a:rPr>
                      <m:t>=</m:t>
                    </m:r>
                    <m:r>
                      <a:rPr lang="ar-AE" sz="2000" i="0">
                        <a:solidFill>
                          <a:srgbClr val="FF0000"/>
                        </a:solidFill>
                        <a:latin typeface="Cambria Math" panose="02040503050406030204" pitchFamily="18" charset="0"/>
                        <a:cs typeface="Times New Roman" panose="02020603050405020304" pitchFamily="18" charset="0"/>
                      </a:rPr>
                      <m:t>0</m:t>
                    </m:r>
                    <m:r>
                      <a:rPr lang="ar-AE" sz="2000" i="0">
                        <a:solidFill>
                          <a:srgbClr val="FF0000"/>
                        </a:solidFill>
                        <a:latin typeface="Cambria Math" panose="02040503050406030204" pitchFamily="18" charset="0"/>
                        <a:cs typeface="Times New Roman" panose="02020603050405020304" pitchFamily="18" charset="0"/>
                      </a:rPr>
                      <m:t>.</m:t>
                    </m:r>
                  </m:oMath>
                </a14:m>
                <a:endParaRPr lang="ar-AE" sz="2000" dirty="0">
                  <a:solidFill>
                    <a:srgbClr val="FF0000"/>
                  </a:solidFill>
                  <a:latin typeface="Times New Roman" panose="02020603050405020304" pitchFamily="18" charset="0"/>
                  <a:cs typeface="Times New Roman" panose="02020603050405020304" pitchFamily="18" charset="0"/>
                </a:endParaRPr>
              </a:p>
              <a:p>
                <a:pPr marL="0" indent="0">
                  <a:buNone/>
                </a:pPr>
                <a:r>
                  <a:rPr lang="ar-AE" sz="2000" dirty="0">
                    <a:solidFill>
                      <a:srgbClr val="FF0000"/>
                    </a:solidFill>
                    <a:latin typeface="Times New Roman" panose="02020603050405020304" pitchFamily="18" charset="0"/>
                    <a:cs typeface="Times New Roman" panose="02020603050405020304" pitchFamily="18" charset="0"/>
                  </a:rPr>
                  <a:t> </a:t>
                </a:r>
                <a:r>
                  <a:rPr lang="ar-AE"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Sol. Given the  differential equation </a:t>
                </a:r>
                <a14:m>
                  <m:oMath xmlns:m="http://schemas.openxmlformats.org/officeDocument/2006/math">
                    <m:d>
                      <m:dPr>
                        <m:ctrlPr>
                          <a:rPr lang="ar-AE" sz="2000" i="1">
                            <a:latin typeface="Cambria Math" panose="02040503050406030204" pitchFamily="18" charset="0"/>
                            <a:cs typeface="Times New Roman" panose="02020603050405020304" pitchFamily="18" charset="0"/>
                          </a:rPr>
                        </m:ctrlPr>
                      </m:dPr>
                      <m:e>
                        <m:r>
                          <m:rPr>
                            <m:sty m:val="p"/>
                          </m:rPr>
                          <a:rPr lang="ar-AE" sz="2000" i="0">
                            <a:latin typeface="Cambria Math" panose="02040503050406030204" pitchFamily="18" charset="0"/>
                            <a:cs typeface="Times New Roman" panose="02020603050405020304" pitchFamily="18" charset="0"/>
                          </a:rPr>
                          <m:t>cosx</m:t>
                        </m:r>
                        <m:r>
                          <a:rPr lang="ar-AE" sz="2000" i="0">
                            <a:latin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cs typeface="Times New Roman" panose="02020603050405020304" pitchFamily="18" charset="0"/>
                          </a:rPr>
                          <m:t>xcosy</m:t>
                        </m:r>
                      </m:e>
                    </m:d>
                    <m:r>
                      <m:rPr>
                        <m:sty m:val="p"/>
                      </m:rPr>
                      <a:rPr lang="ar-AE" sz="2000" i="0">
                        <a:latin typeface="Cambria Math" panose="02040503050406030204" pitchFamily="18" charset="0"/>
                        <a:cs typeface="Times New Roman" panose="02020603050405020304" pitchFamily="18" charset="0"/>
                      </a:rPr>
                      <m:t>dy</m:t>
                    </m:r>
                    <m:r>
                      <a:rPr lang="ar-AE" sz="2000" i="0">
                        <a:latin typeface="Cambria Math" panose="02040503050406030204" pitchFamily="18" charset="0"/>
                        <a:cs typeface="Times New Roman" panose="02020603050405020304" pitchFamily="18" charset="0"/>
                      </a:rPr>
                      <m:t> −</m:t>
                    </m:r>
                    <m:d>
                      <m:dPr>
                        <m:ctrlPr>
                          <a:rPr lang="ar-AE" sz="2000" i="1">
                            <a:latin typeface="Cambria Math" panose="02040503050406030204" pitchFamily="18" charset="0"/>
                            <a:cs typeface="Times New Roman" panose="02020603050405020304" pitchFamily="18" charset="0"/>
                          </a:rPr>
                        </m:ctrlPr>
                      </m:dPr>
                      <m:e>
                        <m:r>
                          <m:rPr>
                            <m:sty m:val="p"/>
                          </m:rPr>
                          <a:rPr lang="ar-AE" sz="2000" i="0">
                            <a:latin typeface="Cambria Math" panose="02040503050406030204" pitchFamily="18" charset="0"/>
                            <a:cs typeface="Times New Roman" panose="02020603050405020304" pitchFamily="18" charset="0"/>
                          </a:rPr>
                          <m:t>siny</m:t>
                        </m:r>
                        <m:r>
                          <a:rPr lang="ar-AE" sz="2000" i="0">
                            <a:latin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cs typeface="Times New Roman" panose="02020603050405020304" pitchFamily="18" charset="0"/>
                          </a:rPr>
                          <m:t>y</m:t>
                        </m:r>
                        <m:r>
                          <a:rPr lang="ar-AE" sz="2000" i="0">
                            <a:latin typeface="Cambria Math" panose="02040503050406030204" pitchFamily="18" charset="0"/>
                            <a:cs typeface="Times New Roman" panose="02020603050405020304" pitchFamily="18" charset="0"/>
                          </a:rPr>
                          <m:t> </m:t>
                        </m:r>
                        <m:r>
                          <m:rPr>
                            <m:sty m:val="p"/>
                          </m:rPr>
                          <a:rPr lang="ar-AE" sz="2000" i="0">
                            <a:latin typeface="Cambria Math" panose="02040503050406030204" pitchFamily="18" charset="0"/>
                            <a:cs typeface="Times New Roman" panose="02020603050405020304" pitchFamily="18" charset="0"/>
                          </a:rPr>
                          <m:t>sinx</m:t>
                        </m:r>
                      </m:e>
                    </m:d>
                    <m:r>
                      <m:rPr>
                        <m:sty m:val="p"/>
                      </m:rPr>
                      <a:rPr lang="ar-AE" sz="2000" i="0">
                        <a:latin typeface="Cambria Math" panose="02040503050406030204" pitchFamily="18" charset="0"/>
                        <a:cs typeface="Times New Roman" panose="02020603050405020304" pitchFamily="18" charset="0"/>
                      </a:rPr>
                      <m:t>dx</m:t>
                    </m:r>
                    <m:r>
                      <a:rPr lang="ar-AE" sz="2000" i="0">
                        <a:latin typeface="Cambria Math" panose="02040503050406030204" pitchFamily="18" charset="0"/>
                        <a:cs typeface="Times New Roman" panose="02020603050405020304" pitchFamily="18" charset="0"/>
                      </a:rPr>
                      <m:t>=</m:t>
                    </m:r>
                    <m:r>
                      <a:rPr lang="ar-AE" sz="2000" i="0">
                        <a:latin typeface="Cambria Math" panose="02040503050406030204" pitchFamily="18" charset="0"/>
                        <a:cs typeface="Times New Roman" panose="02020603050405020304" pitchFamily="18" charset="0"/>
                      </a:rPr>
                      <m:t>0</m:t>
                    </m:r>
                  </m:oMath>
                </a14:m>
                <a:r>
                  <a:rPr lang="ar-AE" sz="2000" dirty="0">
                    <a:latin typeface="Times New Roman" panose="02020603050405020304" pitchFamily="18" charset="0"/>
                    <a:cs typeface="Times New Roman" panose="02020603050405020304" pitchFamily="18" charset="0"/>
                  </a:rPr>
                  <a:t>     -  (1)</a:t>
                </a:r>
              </a:p>
              <a:p>
                <a:pPr marL="0" indent="0">
                  <a:buNone/>
                </a:pPr>
                <a:r>
                  <a:rPr lang="ar-AE"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siny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ysinx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cosx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xcosy</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M</m:t>
                        </m:r>
                      </m:num>
                      <m:den>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ar-AE"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r>
                          <a:rPr lang="ar-AE" sz="2000" i="0">
                            <a:latin typeface="Cambria Math" panose="02040503050406030204" pitchFamily="18" charset="0"/>
                            <a:ea typeface="Cambria Math" panose="02040503050406030204" pitchFamily="18" charset="0"/>
                            <a:cs typeface="Times New Roman" panose="02020603050405020304" pitchFamily="18" charset="0"/>
                          </a:rPr>
                          <m:t>𝜕</m:t>
                        </m:r>
                      </m:num>
                      <m:den>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ar-AE" sz="2000" i="1">
                            <a:latin typeface="Cambria Math" panose="02040503050406030204" pitchFamily="18" charset="0"/>
                            <a:cs typeface="Times New Roman" panose="02020603050405020304" pitchFamily="18" charset="0"/>
                          </a:rPr>
                        </m:ctrlPr>
                      </m:dPr>
                      <m:e>
                        <m:r>
                          <a:rPr lang="ar-AE" sz="2000" i="0">
                            <a:latin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cs typeface="Times New Roman" panose="02020603050405020304" pitchFamily="18" charset="0"/>
                          </a:rPr>
                          <m:t>siny</m:t>
                        </m:r>
                        <m:r>
                          <a:rPr lang="ar-AE" sz="2000" i="0">
                            <a:latin typeface="Cambria Math" panose="02040503050406030204" pitchFamily="18" charset="0"/>
                            <a:cs typeface="Times New Roman" panose="02020603050405020304" pitchFamily="18" charset="0"/>
                          </a:rPr>
                          <m:t> −</m:t>
                        </m:r>
                        <m:r>
                          <m:rPr>
                            <m:sty m:val="p"/>
                          </m:rPr>
                          <a:rPr lang="ar-AE" sz="2000" i="0">
                            <a:latin typeface="Cambria Math" panose="02040503050406030204" pitchFamily="18" charset="0"/>
                            <a:cs typeface="Times New Roman" panose="02020603050405020304" pitchFamily="18" charset="0"/>
                          </a:rPr>
                          <m:t>ysinx</m:t>
                        </m:r>
                      </m:e>
                    </m:d>
                  </m:oMath>
                </a14:m>
                <a:r>
                  <a:rPr lang="ar-AE"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N</m:t>
                        </m:r>
                      </m:num>
                      <m:den>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ar-AE"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r>
                          <a:rPr lang="ar-AE" sz="2000" i="0">
                            <a:latin typeface="Cambria Math" panose="02040503050406030204" pitchFamily="18" charset="0"/>
                            <a:ea typeface="Cambria Math" panose="02040503050406030204" pitchFamily="18" charset="0"/>
                            <a:cs typeface="Times New Roman" panose="02020603050405020304" pitchFamily="18" charset="0"/>
                          </a:rPr>
                          <m:t>𝜕</m:t>
                        </m:r>
                      </m:num>
                      <m:den>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x</m:t>
                        </m:r>
                      </m:den>
                    </m:f>
                    <m:d>
                      <m:dPr>
                        <m:ctrlPr>
                          <a:rPr lang="ar-AE" sz="2000" i="1">
                            <a:latin typeface="Cambria Math" panose="02040503050406030204" pitchFamily="18" charset="0"/>
                            <a:cs typeface="Times New Roman" panose="02020603050405020304" pitchFamily="18" charset="0"/>
                          </a:rPr>
                        </m:ctrlPr>
                      </m:dPr>
                      <m:e>
                        <m:r>
                          <m:rPr>
                            <m:sty m:val="p"/>
                          </m:rPr>
                          <a:rPr lang="ar-AE" sz="2000" i="0">
                            <a:latin typeface="Cambria Math" panose="02040503050406030204" pitchFamily="18" charset="0"/>
                            <a:cs typeface="Times New Roman" panose="02020603050405020304" pitchFamily="18" charset="0"/>
                          </a:rPr>
                          <m:t>cosx</m:t>
                        </m:r>
                        <m:r>
                          <a:rPr lang="ar-AE" sz="2000" i="0">
                            <a:latin typeface="Cambria Math" panose="02040503050406030204" pitchFamily="18" charset="0"/>
                            <a:cs typeface="Times New Roman" panose="02020603050405020304" pitchFamily="18" charset="0"/>
                          </a:rPr>
                          <m:t> −</m:t>
                        </m:r>
                        <m:r>
                          <m:rPr>
                            <m:sty m:val="p"/>
                          </m:rPr>
                          <a:rPr lang="ar-AE" sz="2000" i="0">
                            <a:latin typeface="Cambria Math" panose="02040503050406030204" pitchFamily="18" charset="0"/>
                            <a:cs typeface="Times New Roman" panose="02020603050405020304" pitchFamily="18" charset="0"/>
                          </a:rPr>
                          <m:t>xcosy</m:t>
                        </m:r>
                      </m:e>
                    </m:d>
                  </m:oMath>
                </a14:m>
                <a:r>
                  <a:rPr lang="ar-AE"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M</m:t>
                        </m:r>
                      </m:num>
                      <m:den>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y</m:t>
                        </m:r>
                      </m:den>
                    </m:f>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cosy</m:t>
                    </m:r>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sinx</m:t>
                    </m:r>
                    <m:r>
                      <a:rPr lang="ar-AE" sz="2000" i="0">
                        <a:latin typeface="Cambria Math" panose="02040503050406030204" pitchFamily="18" charset="0"/>
                        <a:ea typeface="Cambria Math" panose="02040503050406030204" pitchFamily="18" charset="0"/>
                        <a:cs typeface="Times New Roman" panose="02020603050405020304" pitchFamily="18" charset="0"/>
                      </a:rPr>
                      <m:t> </m:t>
                    </m:r>
                  </m:oMath>
                </a14:m>
                <a:r>
                  <a:rPr lang="ar-AE"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N</m:t>
                        </m:r>
                      </m:num>
                      <m:den>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x</m:t>
                        </m:r>
                      </m:den>
                    </m:f>
                    <m:r>
                      <a:rPr lang="ar-AE"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sinx</m:t>
                    </m:r>
                    <m:r>
                      <a:rPr lang="ar-AE" sz="2000" i="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ar-AE" sz="2000" i="0">
                        <a:latin typeface="Cambria Math" panose="02040503050406030204" pitchFamily="18" charset="0"/>
                        <a:ea typeface="Cambria Math" panose="02040503050406030204" pitchFamily="18" charset="0"/>
                        <a:cs typeface="Times New Roman" panose="02020603050405020304" pitchFamily="18" charset="0"/>
                      </a:rPr>
                      <m:t>cosy</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t> </a:t>
                </a:r>
                <a:r>
                  <a:rPr lang="en-US" sz="2000" dirty="0" smtClean="0"/>
                  <a:t>                                                                 </a:t>
                </a:r>
                <a:r>
                  <a:rPr lang="en-US" sz="2000" dirty="0" smtClean="0">
                    <a:latin typeface="Times New Roman" panose="02020603050405020304" pitchFamily="18" charset="0"/>
                    <a:cs typeface="Times New Roman" panose="02020603050405020304" pitchFamily="18" charset="0"/>
                  </a:rPr>
                  <a:t>Here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Therefore the given equation is Exact differential equation.</a:t>
                </a:r>
              </a:p>
              <a:p>
                <a:pPr marL="0" indent="0">
                  <a:buNone/>
                </a:pPr>
                <a:r>
                  <a:rPr lang="en-US" sz="2000" dirty="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terms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independent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siny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ysinx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xsiny</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y</m:t>
                    </m:r>
                    <m:r>
                      <a:rPr lang="en-US" sz="2000" i="0" dirty="0">
                        <a:latin typeface="Cambria Math" panose="02040503050406030204" pitchFamily="18" charset="0"/>
                        <a:cs typeface="Times New Roman" panose="02020603050405020304" pitchFamily="18" charset="0"/>
                      </a:rPr>
                      <m:t> </m:t>
                    </m:r>
                    <m:r>
                      <m:rPr>
                        <m:sty m:val="p"/>
                      </m:rPr>
                      <a:rPr lang="en-US" sz="2000" i="0" dirty="0">
                        <a:latin typeface="Cambria Math" panose="02040503050406030204" pitchFamily="18" charset="0"/>
                        <a:cs typeface="Times New Roman" panose="02020603050405020304" pitchFamily="18" charset="0"/>
                      </a:rPr>
                      <m:t>cosx</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c</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Hence this is our required general solution.</a:t>
                </a:r>
                <a:endParaRPr lang="ar-AE" sz="2000" dirty="0">
                  <a:latin typeface="Times New Roman" panose="02020603050405020304" pitchFamily="18" charset="0"/>
                  <a:cs typeface="Times New Roman" panose="02020603050405020304" pitchFamily="18" charset="0"/>
                </a:endParaRPr>
              </a:p>
              <a:p>
                <a:pPr marL="0" indent="0">
                  <a:buNone/>
                </a:pPr>
                <a:endParaRPr lang="ar-AE" sz="2000" dirty="0" smtClean="0">
                  <a:latin typeface="Times New Roman" panose="02020603050405020304" pitchFamily="18" charset="0"/>
                  <a:cs typeface="Times New Roman" panose="02020603050405020304" pitchFamily="18" charset="0"/>
                </a:endParaRPr>
              </a:p>
              <a:p>
                <a:pPr marL="0" indent="0">
                  <a:buNone/>
                </a:pPr>
                <a:endParaRPr lang="en-IN"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38545"/>
                <a:ext cx="10896600" cy="6038418"/>
              </a:xfrm>
              <a:blipFill>
                <a:blip r:embed="rId2"/>
                <a:stretch>
                  <a:fillRect l="-672" t="-1111"/>
                </a:stretch>
              </a:blipFill>
            </p:spPr>
            <p:txBody>
              <a:bodyPr/>
              <a:lstStyle/>
              <a:p>
                <a:r>
                  <a:rPr lang="en-US">
                    <a:noFill/>
                  </a:rPr>
                  <a:t> </a:t>
                </a:r>
              </a:p>
            </p:txBody>
          </p:sp>
        </mc:Fallback>
      </mc:AlternateContent>
    </p:spTree>
    <p:extLst>
      <p:ext uri="{BB962C8B-B14F-4D97-AF65-F5344CB8AC3E}">
        <p14:creationId xmlns:p14="http://schemas.microsoft.com/office/powerpoint/2010/main" val="2349255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12618"/>
                <a:ext cx="10515600" cy="5985164"/>
              </a:xfrm>
            </p:spPr>
            <p:txBody>
              <a:bodyPr>
                <a:noAutofit/>
              </a:bodyPr>
              <a:lstStyle/>
              <a:p>
                <a:pPr marL="0" indent="0">
                  <a:buNone/>
                </a:pPr>
                <a:r>
                  <a:rPr lang="en-US" sz="2000" dirty="0" smtClean="0"/>
                  <a:t>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9</a:t>
                </a:r>
                <a:r>
                  <a:rPr lang="en-US" sz="2000" b="1" dirty="0" smtClean="0">
                    <a:solidFill>
                      <a:srgbClr val="FF0000"/>
                    </a:solidFill>
                    <a:latin typeface="Times New Roman" panose="02020603050405020304" pitchFamily="18" charset="0"/>
                    <a:cs typeface="Times New Roman" panose="02020603050405020304" pitchFamily="18" charset="0"/>
                  </a:rPr>
                  <a:t>. Solve the differential equation </a:t>
                </a:r>
                <a14:m>
                  <m:oMath xmlns:m="http://schemas.openxmlformats.org/officeDocument/2006/math">
                    <m:d>
                      <m:dPr>
                        <m:ctrlPr>
                          <a:rPr lang="en-US" sz="2000" b="1" i="1" smtClean="0">
                            <a:solidFill>
                              <a:srgbClr val="FF0000"/>
                            </a:solidFill>
                            <a:latin typeface="Cambria Math" panose="02040503050406030204" pitchFamily="18" charset="0"/>
                            <a:cs typeface="Times New Roman" panose="02020603050405020304" pitchFamily="18" charset="0"/>
                          </a:rPr>
                        </m:ctrlPr>
                      </m:dPr>
                      <m:e>
                        <m:r>
                          <a:rPr lang="en-US" sz="2000" b="1" i="0" smtClean="0">
                            <a:solidFill>
                              <a:srgbClr val="FF0000"/>
                            </a:solidFill>
                            <a:latin typeface="Cambria Math" panose="02040503050406030204" pitchFamily="18" charset="0"/>
                            <a:cs typeface="Times New Roman" panose="02020603050405020304" pitchFamily="18" charset="0"/>
                          </a:rPr>
                          <m:t>𝐱𝐲</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𝐜𝐨𝐬𝐱𝐲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𝐬𝐢𝐧𝐱𝐲</m:t>
                        </m:r>
                      </m:e>
                    </m:d>
                    <m:r>
                      <a:rPr lang="en-US" sz="2000" b="1" i="0" smtClean="0">
                        <a:solidFill>
                          <a:srgbClr val="FF0000"/>
                        </a:solidFill>
                        <a:latin typeface="Cambria Math" panose="02040503050406030204" pitchFamily="18" charset="0"/>
                        <a:cs typeface="Times New Roman" panose="02020603050405020304" pitchFamily="18" charset="0"/>
                      </a:rPr>
                      <m:t>𝐝𝐱</m:t>
                    </m:r>
                    <m:r>
                      <a:rPr lang="en-US" sz="2000" b="1" i="0" smtClean="0">
                        <a:solidFill>
                          <a:srgbClr val="FF0000"/>
                        </a:solidFill>
                        <a:latin typeface="Cambria Math" panose="02040503050406030204" pitchFamily="18" charset="0"/>
                        <a:cs typeface="Times New Roman" panose="02020603050405020304" pitchFamily="18" charset="0"/>
                      </a:rPr>
                      <m:t>+</m:t>
                    </m:r>
                    <m:d>
                      <m:dPr>
                        <m:ctrlPr>
                          <a:rPr lang="en-US" sz="2000" b="1" i="1" smtClean="0">
                            <a:solidFill>
                              <a:srgbClr val="FF0000"/>
                            </a:solidFill>
                            <a:latin typeface="Cambria Math" panose="02040503050406030204" pitchFamily="18" charset="0"/>
                            <a:cs typeface="Times New Roman" panose="02020603050405020304" pitchFamily="18" charset="0"/>
                          </a:rPr>
                        </m:ctrlPr>
                      </m:dPr>
                      <m:e>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𝐱</m:t>
                            </m:r>
                          </m:e>
                          <m:sup>
                            <m:r>
                              <a:rPr lang="en-US" sz="2000" b="1" i="0" smtClean="0">
                                <a:solidFill>
                                  <a:srgbClr val="FF0000"/>
                                </a:solidFill>
                                <a:latin typeface="Cambria Math" panose="02040503050406030204" pitchFamily="18" charset="0"/>
                                <a:cs typeface="Times New Roman" panose="02020603050405020304" pitchFamily="18" charset="0"/>
                              </a:rPr>
                              <m:t>𝟐</m:t>
                            </m:r>
                          </m:sup>
                        </m:sSup>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𝐜𝐨𝐬𝐱𝐲</m:t>
                        </m:r>
                      </m:e>
                    </m:d>
                    <m:r>
                      <a:rPr lang="en-US" sz="2000" b="1" i="0" smtClean="0">
                        <a:solidFill>
                          <a:srgbClr val="FF0000"/>
                        </a:solidFill>
                        <a:latin typeface="Cambria Math" panose="02040503050406030204" pitchFamily="18" charset="0"/>
                        <a:cs typeface="Times New Roman" panose="02020603050405020304" pitchFamily="18" charset="0"/>
                      </a:rPr>
                      <m:t>𝐝𝐲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𝟎</m:t>
                    </m:r>
                    <m:r>
                      <a:rPr lang="en-US" sz="2000" b="1" i="0" smtClean="0">
                        <a:solidFill>
                          <a:srgbClr val="FF0000"/>
                        </a:solidFill>
                        <a:latin typeface="Cambria Math" panose="02040503050406030204" pitchFamily="18" charset="0"/>
                        <a:cs typeface="Times New Roman" panose="02020603050405020304" pitchFamily="18" charset="0"/>
                      </a:rPr>
                      <m:t>.</m:t>
                    </m:r>
                  </m:oMath>
                </a14:m>
                <a:endParaRPr lang="en-IN" sz="2000" b="1"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Sol.</a:t>
                </a:r>
                <a:r>
                  <a:rPr lang="en-US" sz="2000" dirty="0" smtClean="0">
                    <a:latin typeface="Times New Roman" panose="02020603050405020304" pitchFamily="18" charset="0"/>
                    <a:cs typeface="Times New Roman" panose="02020603050405020304" pitchFamily="18" charset="0"/>
                  </a:rPr>
                  <a:t> Given the differential equation </a:t>
                </a:r>
                <a14:m>
                  <m:oMath xmlns:m="http://schemas.openxmlformats.org/officeDocument/2006/math">
                    <m:d>
                      <m:dPr>
                        <m:ctrlPr>
                          <a:rPr lang="en-US" sz="2000" b="0" i="1" smtClean="0">
                            <a:solidFill>
                              <a:schemeClr val="tx1"/>
                            </a:solidFill>
                            <a:latin typeface="Cambria Math" panose="02040503050406030204" pitchFamily="18" charset="0"/>
                            <a:cs typeface="Times New Roman" panose="02020603050405020304" pitchFamily="18" charset="0"/>
                          </a:rPr>
                        </m:ctrlPr>
                      </m:dPr>
                      <m:e>
                        <m:r>
                          <m:rPr>
                            <m:sty m:val="p"/>
                          </m:rPr>
                          <a:rPr lang="en-US" sz="2000" b="0" i="0" smtClean="0">
                            <a:solidFill>
                              <a:schemeClr val="tx1"/>
                            </a:solidFill>
                            <a:latin typeface="Cambria Math" panose="02040503050406030204" pitchFamily="18" charset="0"/>
                            <a:cs typeface="Times New Roman" panose="02020603050405020304" pitchFamily="18" charset="0"/>
                          </a:rPr>
                          <m:t>xy</m:t>
                        </m:r>
                        <m:r>
                          <a:rPr lang="en-US" sz="2000" b="0" i="0" smtClean="0">
                            <a:solidFill>
                              <a:schemeClr val="tx1"/>
                            </a:solidFill>
                            <a:latin typeface="Cambria Math" panose="02040503050406030204" pitchFamily="18" charset="0"/>
                            <a:cs typeface="Times New Roman" panose="02020603050405020304" pitchFamily="18" charset="0"/>
                          </a:rPr>
                          <m:t> </m:t>
                        </m:r>
                        <m:r>
                          <m:rPr>
                            <m:sty m:val="p"/>
                          </m:rPr>
                          <a:rPr lang="en-US" sz="2000" b="0" i="0" smtClean="0">
                            <a:solidFill>
                              <a:schemeClr val="tx1"/>
                            </a:solidFill>
                            <a:latin typeface="Cambria Math" panose="02040503050406030204" pitchFamily="18" charset="0"/>
                            <a:cs typeface="Times New Roman" panose="02020603050405020304" pitchFamily="18" charset="0"/>
                          </a:rPr>
                          <m:t>cosxy</m:t>
                        </m:r>
                        <m:r>
                          <a:rPr lang="en-US" sz="2000" b="0" i="0" smtClean="0">
                            <a:solidFill>
                              <a:schemeClr val="tx1"/>
                            </a:solidFill>
                            <a:latin typeface="Cambria Math" panose="02040503050406030204" pitchFamily="18" charset="0"/>
                            <a:cs typeface="Times New Roman" panose="02020603050405020304" pitchFamily="18" charset="0"/>
                          </a:rPr>
                          <m:t>+</m:t>
                        </m:r>
                        <m:r>
                          <m:rPr>
                            <m:sty m:val="p"/>
                          </m:rPr>
                          <a:rPr lang="en-US" sz="2000" b="0" i="0" smtClean="0">
                            <a:solidFill>
                              <a:schemeClr val="tx1"/>
                            </a:solidFill>
                            <a:latin typeface="Cambria Math" panose="02040503050406030204" pitchFamily="18" charset="0"/>
                            <a:cs typeface="Times New Roman" panose="02020603050405020304" pitchFamily="18" charset="0"/>
                          </a:rPr>
                          <m:t>sinxy</m:t>
                        </m:r>
                      </m:e>
                    </m:d>
                    <m:r>
                      <m:rPr>
                        <m:sty m:val="p"/>
                      </m:rPr>
                      <a:rPr lang="en-US" sz="2000" b="0" i="0" smtClean="0">
                        <a:solidFill>
                          <a:schemeClr val="tx1"/>
                        </a:solidFill>
                        <a:latin typeface="Cambria Math" panose="02040503050406030204" pitchFamily="18" charset="0"/>
                        <a:cs typeface="Times New Roman" panose="02020603050405020304" pitchFamily="18" charset="0"/>
                      </a:rPr>
                      <m:t>dx</m:t>
                    </m:r>
                    <m:r>
                      <a:rPr lang="en-US" sz="2000" b="0" i="0" smtClean="0">
                        <a:solidFill>
                          <a:schemeClr val="tx1"/>
                        </a:solidFill>
                        <a:latin typeface="Cambria Math" panose="02040503050406030204" pitchFamily="18" charset="0"/>
                        <a:cs typeface="Times New Roman" panose="02020603050405020304" pitchFamily="18" charset="0"/>
                      </a:rPr>
                      <m:t>+</m:t>
                    </m:r>
                    <m:d>
                      <m:dPr>
                        <m:ctrlPr>
                          <a:rPr lang="en-US" sz="2000" b="0" i="1" smtClean="0">
                            <a:solidFill>
                              <a:schemeClr val="tx1"/>
                            </a:solidFill>
                            <a:latin typeface="Cambria Math" panose="02040503050406030204" pitchFamily="18" charset="0"/>
                            <a:cs typeface="Times New Roman" panose="02020603050405020304" pitchFamily="18" charset="0"/>
                          </a:rPr>
                        </m:ctrlPr>
                      </m:dPr>
                      <m:e>
                        <m:sSup>
                          <m:sSupPr>
                            <m:ctrlPr>
                              <a:rPr lang="en-US" sz="2000" b="0" i="1" smtClean="0">
                                <a:solidFill>
                                  <a:schemeClr val="tx1"/>
                                </a:solidFill>
                                <a:latin typeface="Cambria Math" panose="02040503050406030204" pitchFamily="18" charset="0"/>
                                <a:cs typeface="Times New Roman" panose="02020603050405020304" pitchFamily="18" charset="0"/>
                              </a:rPr>
                            </m:ctrlPr>
                          </m:sSupPr>
                          <m:e>
                            <m:r>
                              <m:rPr>
                                <m:sty m:val="p"/>
                              </m:rPr>
                              <a:rPr lang="en-US" sz="2000" b="0" i="0" smtClean="0">
                                <a:solidFill>
                                  <a:schemeClr val="tx1"/>
                                </a:solidFill>
                                <a:latin typeface="Cambria Math" panose="02040503050406030204" pitchFamily="18" charset="0"/>
                                <a:cs typeface="Times New Roman" panose="02020603050405020304" pitchFamily="18" charset="0"/>
                              </a:rPr>
                              <m:t>x</m:t>
                            </m:r>
                          </m:e>
                          <m:sup>
                            <m:r>
                              <a:rPr lang="en-US" sz="2000" b="0" i="0" smtClean="0">
                                <a:solidFill>
                                  <a:schemeClr val="tx1"/>
                                </a:solidFill>
                                <a:latin typeface="Cambria Math" panose="02040503050406030204" pitchFamily="18" charset="0"/>
                                <a:cs typeface="Times New Roman" panose="02020603050405020304" pitchFamily="18" charset="0"/>
                              </a:rPr>
                              <m:t>2</m:t>
                            </m:r>
                          </m:sup>
                        </m:sSup>
                        <m:r>
                          <a:rPr lang="en-US" sz="2000" b="0" i="0" smtClean="0">
                            <a:solidFill>
                              <a:schemeClr val="tx1"/>
                            </a:solidFill>
                            <a:latin typeface="Cambria Math" panose="02040503050406030204" pitchFamily="18" charset="0"/>
                            <a:cs typeface="Times New Roman" panose="02020603050405020304" pitchFamily="18" charset="0"/>
                          </a:rPr>
                          <m:t> </m:t>
                        </m:r>
                        <m:r>
                          <m:rPr>
                            <m:sty m:val="p"/>
                          </m:rPr>
                          <a:rPr lang="en-US" sz="2000" b="0" i="0" smtClean="0">
                            <a:solidFill>
                              <a:schemeClr val="tx1"/>
                            </a:solidFill>
                            <a:latin typeface="Cambria Math" panose="02040503050406030204" pitchFamily="18" charset="0"/>
                            <a:cs typeface="Times New Roman" panose="02020603050405020304" pitchFamily="18" charset="0"/>
                          </a:rPr>
                          <m:t>cosxy</m:t>
                        </m:r>
                      </m:e>
                    </m:d>
                    <m:r>
                      <m:rPr>
                        <m:sty m:val="p"/>
                      </m:rPr>
                      <a:rPr lang="en-US" sz="2000" b="0" i="0" smtClean="0">
                        <a:solidFill>
                          <a:schemeClr val="tx1"/>
                        </a:solidFill>
                        <a:latin typeface="Cambria Math" panose="02040503050406030204" pitchFamily="18" charset="0"/>
                        <a:cs typeface="Times New Roman" panose="02020603050405020304" pitchFamily="18" charset="0"/>
                      </a:rPr>
                      <m:t>dy</m:t>
                    </m:r>
                    <m:r>
                      <a:rPr lang="en-US" sz="2000" b="0" i="0" smtClean="0">
                        <a:solidFill>
                          <a:schemeClr val="tx1"/>
                        </a:solidFill>
                        <a:latin typeface="Cambria Math" panose="02040503050406030204" pitchFamily="18" charset="0"/>
                        <a:cs typeface="Times New Roman" panose="02020603050405020304" pitchFamily="18" charset="0"/>
                      </a:rPr>
                      <m:t>=</m:t>
                    </m:r>
                    <m:r>
                      <a:rPr lang="en-US" sz="2000" b="0" i="0" smtClean="0">
                        <a:solidFill>
                          <a:schemeClr val="tx1"/>
                        </a:solidFill>
                        <a:latin typeface="Cambria Math" panose="02040503050406030204" pitchFamily="18" charset="0"/>
                        <a:cs typeface="Times New Roman" panose="02020603050405020304" pitchFamily="18" charset="0"/>
                      </a:rPr>
                      <m:t>0</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b="0" i="0" smtClean="0">
                        <a:latin typeface="Cambria Math" panose="02040503050406030204" pitchFamily="18" charset="0"/>
                        <a:cs typeface="Times New Roman" panose="02020603050405020304" pitchFamily="18" charset="0"/>
                      </a:rPr>
                      <m:t>M</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dx</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N</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dy</m:t>
                    </m:r>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0</m:t>
                    </m:r>
                    <m:r>
                      <a:rPr lang="en-US" sz="2000" b="0" i="0" smtClean="0">
                        <a:latin typeface="Cambria Math" panose="02040503050406030204" pitchFamily="18" charset="0"/>
                        <a:cs typeface="Times New Roman" panose="02020603050405020304" pitchFamily="18" charset="0"/>
                      </a:rPr>
                      <m:t>.</m:t>
                    </m:r>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b="0" i="0" smtClean="0">
                        <a:latin typeface="Cambria Math" panose="02040503050406030204" pitchFamily="18" charset="0"/>
                        <a:cs typeface="Times New Roman" panose="02020603050405020304" pitchFamily="18" charset="0"/>
                      </a:rPr>
                      <m:t>M</m:t>
                    </m:r>
                    <m:r>
                      <a:rPr lang="en-US" sz="2000" b="0" i="0" smtClean="0">
                        <a:latin typeface="Cambria Math" panose="02040503050406030204" pitchFamily="18" charset="0"/>
                        <a:cs typeface="Times New Roman" panose="02020603050405020304" pitchFamily="18" charset="0"/>
                      </a:rPr>
                      <m:t>=</m:t>
                    </m:r>
                    <m:r>
                      <m:rPr>
                        <m:sty m:val="p"/>
                      </m:rPr>
                      <a:rPr lang="en-US" sz="2000" b="0" i="0" smtClean="0">
                        <a:solidFill>
                          <a:schemeClr val="tx1"/>
                        </a:solidFill>
                        <a:latin typeface="Cambria Math" panose="02040503050406030204" pitchFamily="18" charset="0"/>
                        <a:cs typeface="Times New Roman" panose="02020603050405020304" pitchFamily="18" charset="0"/>
                      </a:rPr>
                      <m:t>xy</m:t>
                    </m:r>
                    <m:r>
                      <a:rPr lang="en-US" sz="2000" b="0" i="0" smtClean="0">
                        <a:solidFill>
                          <a:schemeClr val="tx1"/>
                        </a:solidFill>
                        <a:latin typeface="Cambria Math" panose="02040503050406030204" pitchFamily="18" charset="0"/>
                        <a:cs typeface="Times New Roman" panose="02020603050405020304" pitchFamily="18" charset="0"/>
                      </a:rPr>
                      <m:t> </m:t>
                    </m:r>
                    <m:r>
                      <m:rPr>
                        <m:sty m:val="p"/>
                      </m:rPr>
                      <a:rPr lang="en-US" sz="2000" b="0" i="0" smtClean="0">
                        <a:solidFill>
                          <a:schemeClr val="tx1"/>
                        </a:solidFill>
                        <a:latin typeface="Cambria Math" panose="02040503050406030204" pitchFamily="18" charset="0"/>
                        <a:cs typeface="Times New Roman" panose="02020603050405020304" pitchFamily="18" charset="0"/>
                      </a:rPr>
                      <m:t>cosxy</m:t>
                    </m:r>
                    <m:r>
                      <a:rPr lang="en-US" sz="2000" b="0" i="0" smtClean="0">
                        <a:solidFill>
                          <a:schemeClr val="tx1"/>
                        </a:solidFill>
                        <a:latin typeface="Cambria Math" panose="02040503050406030204" pitchFamily="18" charset="0"/>
                        <a:cs typeface="Times New Roman" panose="02020603050405020304" pitchFamily="18" charset="0"/>
                      </a:rPr>
                      <m:t>+</m:t>
                    </m:r>
                    <m:r>
                      <m:rPr>
                        <m:sty m:val="p"/>
                      </m:rPr>
                      <a:rPr lang="en-US" sz="2000" b="0" i="0" smtClean="0">
                        <a:solidFill>
                          <a:schemeClr val="tx1"/>
                        </a:solidFill>
                        <a:latin typeface="Cambria Math" panose="02040503050406030204" pitchFamily="18" charset="0"/>
                        <a:cs typeface="Times New Roman" panose="02020603050405020304" pitchFamily="18" charset="0"/>
                      </a:rPr>
                      <m:t>sinxy</m:t>
                    </m:r>
                    <m:r>
                      <a:rPr lang="en-US" sz="2000" b="0" i="0" smtClean="0">
                        <a:solidFill>
                          <a:schemeClr val="tx1"/>
                        </a:solidFill>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N</m:t>
                    </m:r>
                    <m:r>
                      <a:rPr lang="en-US" sz="2000" b="0" i="0" smtClean="0">
                        <a:latin typeface="Cambria Math" panose="02040503050406030204" pitchFamily="18" charset="0"/>
                        <a:cs typeface="Times New Roman" panose="02020603050405020304" pitchFamily="18" charset="0"/>
                      </a:rPr>
                      <m:t>=</m:t>
                    </m:r>
                    <m:sSup>
                      <m:sSupPr>
                        <m:ctrlPr>
                          <a:rPr lang="en-US" sz="2000" b="0" i="1" smtClean="0">
                            <a:solidFill>
                              <a:schemeClr val="tx1"/>
                            </a:solidFill>
                            <a:latin typeface="Cambria Math" panose="02040503050406030204" pitchFamily="18" charset="0"/>
                            <a:cs typeface="Times New Roman" panose="02020603050405020304" pitchFamily="18" charset="0"/>
                          </a:rPr>
                        </m:ctrlPr>
                      </m:sSupPr>
                      <m:e>
                        <m:r>
                          <m:rPr>
                            <m:sty m:val="p"/>
                          </m:rPr>
                          <a:rPr lang="en-US" sz="2000" b="0" i="0" smtClean="0">
                            <a:solidFill>
                              <a:schemeClr val="tx1"/>
                            </a:solidFill>
                            <a:latin typeface="Cambria Math" panose="02040503050406030204" pitchFamily="18" charset="0"/>
                            <a:cs typeface="Times New Roman" panose="02020603050405020304" pitchFamily="18" charset="0"/>
                          </a:rPr>
                          <m:t>x</m:t>
                        </m:r>
                      </m:e>
                      <m:sup>
                        <m:r>
                          <a:rPr lang="en-US" sz="2000" b="0" i="0" smtClean="0">
                            <a:solidFill>
                              <a:schemeClr val="tx1"/>
                            </a:solidFill>
                            <a:latin typeface="Cambria Math" panose="02040503050406030204" pitchFamily="18" charset="0"/>
                            <a:cs typeface="Times New Roman" panose="02020603050405020304" pitchFamily="18" charset="0"/>
                          </a:rPr>
                          <m:t>2</m:t>
                        </m:r>
                      </m:sup>
                    </m:sSup>
                    <m:r>
                      <a:rPr lang="en-US" sz="2000" b="0" i="0" smtClean="0">
                        <a:solidFill>
                          <a:schemeClr val="tx1"/>
                        </a:solidFill>
                        <a:latin typeface="Cambria Math" panose="02040503050406030204" pitchFamily="18" charset="0"/>
                        <a:cs typeface="Times New Roman" panose="02020603050405020304" pitchFamily="18" charset="0"/>
                      </a:rPr>
                      <m:t> </m:t>
                    </m:r>
                    <m:r>
                      <m:rPr>
                        <m:sty m:val="p"/>
                      </m:rPr>
                      <a:rPr lang="en-US" sz="2000" b="0" i="0" smtClean="0">
                        <a:solidFill>
                          <a:schemeClr val="tx1"/>
                        </a:solidFill>
                        <a:latin typeface="Cambria Math" panose="02040503050406030204" pitchFamily="18" charset="0"/>
                        <a:cs typeface="Times New Roman" panose="02020603050405020304" pitchFamily="18" charset="0"/>
                      </a:rPr>
                      <m:t>cosxy</m:t>
                    </m:r>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i="0" smtClean="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b="0" i="1" smtClean="0">
                            <a:latin typeface="Cambria Math" panose="02040503050406030204" pitchFamily="18" charset="0"/>
                            <a:cs typeface="Times New Roman" panose="02020603050405020304" pitchFamily="18" charset="0"/>
                          </a:rPr>
                        </m:ctrlPr>
                      </m:dPr>
                      <m:e>
                        <m:r>
                          <m:rPr>
                            <m:sty m:val="p"/>
                          </m:rPr>
                          <a:rPr lang="en-US" sz="2000" b="0" i="0" smtClean="0">
                            <a:solidFill>
                              <a:schemeClr val="tx1"/>
                            </a:solidFill>
                            <a:latin typeface="Cambria Math" panose="02040503050406030204" pitchFamily="18" charset="0"/>
                            <a:cs typeface="Times New Roman" panose="02020603050405020304" pitchFamily="18" charset="0"/>
                          </a:rPr>
                          <m:t>xy</m:t>
                        </m:r>
                        <m:r>
                          <a:rPr lang="en-US" sz="2000" b="0" i="0" smtClean="0">
                            <a:solidFill>
                              <a:schemeClr val="tx1"/>
                            </a:solidFill>
                            <a:latin typeface="Cambria Math" panose="02040503050406030204" pitchFamily="18" charset="0"/>
                            <a:cs typeface="Times New Roman" panose="02020603050405020304" pitchFamily="18" charset="0"/>
                          </a:rPr>
                          <m:t> </m:t>
                        </m:r>
                        <m:r>
                          <m:rPr>
                            <m:sty m:val="p"/>
                          </m:rPr>
                          <a:rPr lang="en-US" sz="2000" b="0" i="0" smtClean="0">
                            <a:solidFill>
                              <a:schemeClr val="tx1"/>
                            </a:solidFill>
                            <a:latin typeface="Cambria Math" panose="02040503050406030204" pitchFamily="18" charset="0"/>
                            <a:cs typeface="Times New Roman" panose="02020603050405020304" pitchFamily="18" charset="0"/>
                          </a:rPr>
                          <m:t>cosxy</m:t>
                        </m:r>
                        <m:r>
                          <a:rPr lang="en-US" sz="2000" b="0" i="0" smtClean="0">
                            <a:solidFill>
                              <a:schemeClr val="tx1"/>
                            </a:solidFill>
                            <a:latin typeface="Cambria Math" panose="02040503050406030204" pitchFamily="18" charset="0"/>
                            <a:cs typeface="Times New Roman" panose="02020603050405020304" pitchFamily="18" charset="0"/>
                          </a:rPr>
                          <m:t>+</m:t>
                        </m:r>
                        <m:r>
                          <m:rPr>
                            <m:sty m:val="p"/>
                          </m:rPr>
                          <a:rPr lang="en-US" sz="2000" b="0" i="0" smtClean="0">
                            <a:solidFill>
                              <a:schemeClr val="tx1"/>
                            </a:solidFill>
                            <a:latin typeface="Cambria Math" panose="02040503050406030204" pitchFamily="18" charset="0"/>
                            <a:cs typeface="Times New Roman" panose="02020603050405020304" pitchFamily="18" charset="0"/>
                          </a:rPr>
                          <m:t>sinxy</m:t>
                        </m:r>
                      </m:e>
                    </m:d>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i="0" smtClean="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den>
                    </m:f>
                    <m:d>
                      <m:dPr>
                        <m:ctrlPr>
                          <a:rPr lang="en-US" sz="2000" b="0" i="1" smtClean="0">
                            <a:latin typeface="Cambria Math" panose="02040503050406030204" pitchFamily="18" charset="0"/>
                            <a:cs typeface="Times New Roman" panose="02020603050405020304" pitchFamily="18" charset="0"/>
                          </a:rPr>
                        </m:ctrlPr>
                      </m:dPr>
                      <m:e>
                        <m:sSup>
                          <m:sSupPr>
                            <m:ctrlPr>
                              <a:rPr lang="en-US" sz="2000" b="0" i="1" smtClean="0">
                                <a:solidFill>
                                  <a:schemeClr val="tx1"/>
                                </a:solidFill>
                                <a:latin typeface="Cambria Math" panose="02040503050406030204" pitchFamily="18" charset="0"/>
                                <a:cs typeface="Times New Roman" panose="02020603050405020304" pitchFamily="18" charset="0"/>
                              </a:rPr>
                            </m:ctrlPr>
                          </m:sSupPr>
                          <m:e>
                            <m:r>
                              <m:rPr>
                                <m:sty m:val="p"/>
                              </m:rPr>
                              <a:rPr lang="en-US" sz="2000" b="0" i="0" smtClean="0">
                                <a:solidFill>
                                  <a:schemeClr val="tx1"/>
                                </a:solidFill>
                                <a:latin typeface="Cambria Math" panose="02040503050406030204" pitchFamily="18" charset="0"/>
                                <a:cs typeface="Times New Roman" panose="02020603050405020304" pitchFamily="18" charset="0"/>
                              </a:rPr>
                              <m:t>x</m:t>
                            </m:r>
                          </m:e>
                          <m:sup>
                            <m:r>
                              <a:rPr lang="en-US" sz="2000" b="0" i="0" smtClean="0">
                                <a:solidFill>
                                  <a:schemeClr val="tx1"/>
                                </a:solidFill>
                                <a:latin typeface="Cambria Math" panose="02040503050406030204" pitchFamily="18" charset="0"/>
                                <a:cs typeface="Times New Roman" panose="02020603050405020304" pitchFamily="18" charset="0"/>
                              </a:rPr>
                              <m:t>2</m:t>
                            </m:r>
                          </m:sup>
                        </m:sSup>
                        <m:r>
                          <a:rPr lang="en-US" sz="2000" b="0" i="0" smtClean="0">
                            <a:solidFill>
                              <a:schemeClr val="tx1"/>
                            </a:solidFill>
                            <a:latin typeface="Cambria Math" panose="02040503050406030204" pitchFamily="18" charset="0"/>
                            <a:cs typeface="Times New Roman" panose="02020603050405020304" pitchFamily="18" charset="0"/>
                          </a:rPr>
                          <m:t> </m:t>
                        </m:r>
                        <m:r>
                          <m:rPr>
                            <m:sty m:val="p"/>
                          </m:rPr>
                          <a:rPr lang="en-US" sz="2000" b="0" i="0" smtClean="0">
                            <a:solidFill>
                              <a:schemeClr val="tx1"/>
                            </a:solidFill>
                            <a:latin typeface="Cambria Math" panose="02040503050406030204" pitchFamily="18" charset="0"/>
                            <a:cs typeface="Times New Roman" panose="02020603050405020304" pitchFamily="18" charset="0"/>
                          </a:rPr>
                          <m:t>cosxy</m:t>
                        </m:r>
                      </m:e>
                    </m:d>
                  </m:oMath>
                </a14:m>
                <a:r>
                  <a:rPr lang="en-IN" sz="2000" dirty="0" smtClean="0">
                    <a:latin typeface="Times New Roman" panose="02020603050405020304" pitchFamily="18" charset="0"/>
                    <a:cs typeface="Times New Roman" panose="02020603050405020304" pitchFamily="18" charset="0"/>
                  </a:rPr>
                  <a:t> </a:t>
                </a:r>
              </a:p>
              <a:p>
                <a:pPr marL="0" indent="0">
                  <a:buNone/>
                </a:pP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y</m:t>
                        </m:r>
                      </m:den>
                    </m:f>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d>
                      <m:dPr>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xy</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sinxy</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cosxy</m:t>
                        </m:r>
                      </m:e>
                    </m:d>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func>
                      <m:funcPr>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cos</m:t>
                        </m:r>
                      </m:fName>
                      <m:e>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xy</m:t>
                        </m:r>
                      </m:e>
                    </m:func>
                    <m:r>
                      <a:rPr lang="en-US" sz="2000" b="0" i="0" smtClean="0">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sin</m:t>
                        </m:r>
                      </m:fName>
                      <m:e>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e>
                    </m:func>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smtClean="0">
                    <a:latin typeface="Times New Roman" panose="02020603050405020304" pitchFamily="18" charset="0"/>
                    <a:cs typeface="Times New Roman" panose="02020603050405020304" pitchFamily="18" charset="0"/>
                  </a:rPr>
                  <a:t>                        </a:t>
                </a:r>
              </a:p>
              <a:p>
                <a:pPr marL="0" indent="0">
                  <a:buNone/>
                </a:pPr>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12618"/>
                <a:ext cx="10515600" cy="5985164"/>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942719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12618"/>
                <a:ext cx="10515600" cy="5664345"/>
              </a:xfrm>
            </p:spPr>
            <p:txBody>
              <a:bodyPr/>
              <a:lstStyle/>
              <a:p>
                <a:pPr marL="0" indent="0">
                  <a:buNone/>
                </a:pPr>
                <a:r>
                  <a:rPr lang="en-IN" dirty="0" smtClean="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sin</m:t>
                        </m:r>
                      </m:fName>
                      <m:e>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                               </m:t>
                            </m:r>
                          </m:e>
                        </m:func>
                      </m:e>
                    </m:func>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sin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xy</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Here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US" sz="2000" b="0" dirty="0" smtClean="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000" b="0" dirty="0" smtClean="0">
                    <a:latin typeface="Times New Roman" panose="02020603050405020304" pitchFamily="18" charset="0"/>
                    <a:cs typeface="Times New Roman" panose="02020603050405020304" pitchFamily="18" charset="0"/>
                  </a:rPr>
                  <a:t>             Therefore the given equation is Exact differential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constant</m:t>
                        </m:r>
                        <m:r>
                          <a:rPr lang="en-US" sz="2000" b="0" i="0" smtClean="0">
                            <a:latin typeface="Cambria Math" panose="02040503050406030204" pitchFamily="18" charset="0"/>
                            <a:cs typeface="Times New Roman" panose="02020603050405020304" pitchFamily="18" charset="0"/>
                          </a:rPr>
                          <m:t>)</m:t>
                        </m:r>
                      </m:sub>
                      <m:sup/>
                      <m:e>
                        <m:r>
                          <m:rPr>
                            <m:sty m:val="p"/>
                          </m:rPr>
                          <a:rPr lang="en-US" sz="2000" b="0" i="0" smtClean="0">
                            <a:latin typeface="Cambria Math" panose="02040503050406030204" pitchFamily="18" charset="0"/>
                            <a:cs typeface="Times New Roman" panose="02020603050405020304" pitchFamily="18" charset="0"/>
                          </a:rPr>
                          <m:t>M</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dx</m:t>
                        </m:r>
                        <m:r>
                          <a:rPr lang="en-US" sz="2000" b="0" i="0" smtClean="0">
                            <a:latin typeface="Cambria Math" panose="02040503050406030204" pitchFamily="18" charset="0"/>
                            <a:cs typeface="Times New Roman" panose="02020603050405020304" pitchFamily="18" charset="0"/>
                          </a:rPr>
                          <m:t>+ </m:t>
                        </m:r>
                        <m:nary>
                          <m:naryPr>
                            <m:limLoc m:val="undOvr"/>
                            <m:subHide m:val="on"/>
                            <m:supHide m:val="on"/>
                            <m:ctrlPr>
                              <a:rPr lang="en-US" sz="2000" b="0" i="1" smtClean="0">
                                <a:latin typeface="Cambria Math" panose="02040503050406030204" pitchFamily="18" charset="0"/>
                                <a:cs typeface="Times New Roman" panose="02020603050405020304" pitchFamily="18" charset="0"/>
                              </a:rPr>
                            </m:ctrlPr>
                          </m:naryPr>
                          <m:sub/>
                          <m:sup/>
                          <m:e>
                            <m:d>
                              <m:dPr>
                                <m:ctrlPr>
                                  <a:rPr lang="en-US" sz="2000" b="0" i="1" smtClean="0">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terms</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independent</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of</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in</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N</m:t>
                                </m:r>
                              </m:e>
                            </m:d>
                            <m:r>
                              <m:rPr>
                                <m:sty m:val="p"/>
                              </m:rPr>
                              <a:rPr lang="en-US" sz="2000" b="0" i="0" smtClean="0">
                                <a:latin typeface="Cambria Math" panose="02040503050406030204" pitchFamily="18" charset="0"/>
                                <a:cs typeface="Times New Roman" panose="02020603050405020304" pitchFamily="18" charset="0"/>
                              </a:rPr>
                              <m:t>dy</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c</m:t>
                            </m:r>
                          </m:e>
                        </m:nary>
                      </m:e>
                    </m:nary>
                  </m:oMath>
                </a14:m>
                <a:r>
                  <a:rPr lang="en-IN" sz="2000" dirty="0" smtClean="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constant</m:t>
                        </m:r>
                        <m:r>
                          <a:rPr lang="en-US" sz="2000" b="0" i="0" smtClean="0">
                            <a:latin typeface="Cambria Math" panose="02040503050406030204" pitchFamily="18" charset="0"/>
                            <a:cs typeface="Times New Roman" panose="02020603050405020304" pitchFamily="18" charset="0"/>
                          </a:rPr>
                          <m:t>)</m:t>
                        </m:r>
                      </m:sub>
                      <m:sup/>
                      <m:e>
                        <m:r>
                          <a:rPr lang="en-US" sz="2000" b="0" i="0" smtClean="0">
                            <a:latin typeface="Cambria Math" panose="02040503050406030204" pitchFamily="18" charset="0"/>
                            <a:cs typeface="Times New Roman" panose="02020603050405020304" pitchFamily="18" charset="0"/>
                          </a:rPr>
                          <m:t>(</m:t>
                        </m:r>
                        <m:r>
                          <m:rPr>
                            <m:sty m:val="p"/>
                          </m:rPr>
                          <a:rPr lang="en-US" sz="2000" b="0" i="0" smtClean="0">
                            <a:solidFill>
                              <a:schemeClr val="tx1"/>
                            </a:solidFill>
                            <a:latin typeface="Cambria Math" panose="02040503050406030204" pitchFamily="18" charset="0"/>
                            <a:cs typeface="Times New Roman" panose="02020603050405020304" pitchFamily="18" charset="0"/>
                          </a:rPr>
                          <m:t>xy</m:t>
                        </m:r>
                        <m:r>
                          <a:rPr lang="en-US" sz="2000" b="0" i="0" smtClean="0">
                            <a:solidFill>
                              <a:schemeClr val="tx1"/>
                            </a:solidFill>
                            <a:latin typeface="Cambria Math" panose="02040503050406030204" pitchFamily="18" charset="0"/>
                            <a:cs typeface="Times New Roman" panose="02020603050405020304" pitchFamily="18" charset="0"/>
                          </a:rPr>
                          <m:t> </m:t>
                        </m:r>
                        <m:r>
                          <m:rPr>
                            <m:sty m:val="p"/>
                          </m:rPr>
                          <a:rPr lang="en-US" sz="2000" b="0" i="0" smtClean="0">
                            <a:solidFill>
                              <a:schemeClr val="tx1"/>
                            </a:solidFill>
                            <a:latin typeface="Cambria Math" panose="02040503050406030204" pitchFamily="18" charset="0"/>
                            <a:cs typeface="Times New Roman" panose="02020603050405020304" pitchFamily="18" charset="0"/>
                          </a:rPr>
                          <m:t>cosxy</m:t>
                        </m:r>
                        <m:r>
                          <a:rPr lang="en-US" sz="2000" b="0" i="0" smtClean="0">
                            <a:solidFill>
                              <a:schemeClr val="tx1"/>
                            </a:solidFill>
                            <a:latin typeface="Cambria Math" panose="02040503050406030204" pitchFamily="18" charset="0"/>
                            <a:cs typeface="Times New Roman" panose="02020603050405020304" pitchFamily="18" charset="0"/>
                          </a:rPr>
                          <m:t>+</m:t>
                        </m:r>
                        <m:r>
                          <m:rPr>
                            <m:sty m:val="p"/>
                          </m:rPr>
                          <a:rPr lang="en-US" sz="2000" b="0" i="0" smtClean="0">
                            <a:solidFill>
                              <a:schemeClr val="tx1"/>
                            </a:solidFill>
                            <a:latin typeface="Cambria Math" panose="02040503050406030204" pitchFamily="18" charset="0"/>
                            <a:cs typeface="Times New Roman" panose="02020603050405020304" pitchFamily="18" charset="0"/>
                          </a:rPr>
                          <m:t>sinxy</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dx</m:t>
                        </m:r>
                        <m:r>
                          <a:rPr lang="en-US" sz="2000" b="0" i="0" smtClean="0">
                            <a:latin typeface="Cambria Math" panose="02040503050406030204" pitchFamily="18" charset="0"/>
                            <a:cs typeface="Times New Roman" panose="02020603050405020304" pitchFamily="18" charset="0"/>
                          </a:rPr>
                          <m:t>+ </m:t>
                        </m:r>
                        <m:nary>
                          <m:naryPr>
                            <m:limLoc m:val="undOvr"/>
                            <m:subHide m:val="on"/>
                            <m:supHide m:val="on"/>
                            <m:ctrlPr>
                              <a:rPr lang="en-US" sz="2000" b="0" i="1" smtClean="0">
                                <a:latin typeface="Cambria Math" panose="02040503050406030204" pitchFamily="18" charset="0"/>
                                <a:cs typeface="Times New Roman" panose="02020603050405020304" pitchFamily="18" charset="0"/>
                              </a:rPr>
                            </m:ctrlPr>
                          </m:naryPr>
                          <m:sub/>
                          <m:sup/>
                          <m:e>
                            <m:r>
                              <a:rPr lang="en-US" sz="2000" b="0" i="0" smtClean="0">
                                <a:latin typeface="Cambria Math" panose="02040503050406030204" pitchFamily="18" charset="0"/>
                                <a:cs typeface="Times New Roman" panose="02020603050405020304" pitchFamily="18" charset="0"/>
                              </a:rPr>
                              <m:t>0</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dy</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c</m:t>
                            </m:r>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0" dirty="0">
                        <a:latin typeface="Cambria Math" panose="02040503050406030204" pitchFamily="18" charset="0"/>
                        <a:cs typeface="Times New Roman" panose="02020603050405020304" pitchFamily="18" charset="0"/>
                      </a:rPr>
                      <m:t> </m:t>
                    </m:r>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y</m:t>
                    </m:r>
                    <m:r>
                      <a:rPr lang="en-US" sz="2000" b="0" i="0" dirty="0" smtClean="0">
                        <a:latin typeface="Cambria Math" panose="02040503050406030204" pitchFamily="18" charset="0"/>
                        <a:cs typeface="Times New Roman" panose="02020603050405020304" pitchFamily="18" charset="0"/>
                      </a:rPr>
                      <m:t> </m:t>
                    </m:r>
                    <m:d>
                      <m:dPr>
                        <m:begChr m:val="["/>
                        <m:endChr m:val="]"/>
                        <m:ctrlPr>
                          <a:rPr lang="en-US" sz="2000" b="0" i="1" dirty="0" smtClean="0">
                            <a:latin typeface="Cambria Math" panose="02040503050406030204" pitchFamily="18" charset="0"/>
                            <a:cs typeface="Times New Roman" panose="02020603050405020304" pitchFamily="18" charset="0"/>
                          </a:rPr>
                        </m:ctrlPr>
                      </m:dPr>
                      <m:e>
                        <m:f>
                          <m:fPr>
                            <m:ctrlPr>
                              <a:rPr lang="en-US" sz="2000" b="0" i="1" dirty="0" smtClean="0">
                                <a:latin typeface="Cambria Math" panose="02040503050406030204" pitchFamily="18" charset="0"/>
                                <a:cs typeface="Times New Roman" panose="02020603050405020304" pitchFamily="18" charset="0"/>
                              </a:rPr>
                            </m:ctrlPr>
                          </m:fPr>
                          <m:num>
                            <m:r>
                              <m:rPr>
                                <m:sty m:val="p"/>
                              </m:rPr>
                              <a:rPr lang="en-US" sz="2000" b="0" i="0" dirty="0" smtClean="0">
                                <a:latin typeface="Cambria Math" panose="02040503050406030204" pitchFamily="18" charset="0"/>
                                <a:cs typeface="Times New Roman" panose="02020603050405020304" pitchFamily="18" charset="0"/>
                              </a:rPr>
                              <m:t>x</m:t>
                            </m:r>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sinxy</m:t>
                            </m:r>
                          </m:num>
                          <m:den>
                            <m:r>
                              <m:rPr>
                                <m:sty m:val="p"/>
                              </m:rPr>
                              <a:rPr lang="en-US" sz="2000" b="0" i="0" dirty="0" smtClean="0">
                                <a:latin typeface="Cambria Math" panose="02040503050406030204" pitchFamily="18" charset="0"/>
                                <a:cs typeface="Times New Roman" panose="02020603050405020304" pitchFamily="18" charset="0"/>
                              </a:rPr>
                              <m:t>y</m:t>
                            </m:r>
                          </m:den>
                        </m:f>
                        <m:r>
                          <a:rPr lang="en-US" sz="2000" b="0" i="0"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cosxy</m:t>
                            </m:r>
                          </m:num>
                          <m:den>
                            <m:sSup>
                              <m:sSupPr>
                                <m:ctrlPr>
                                  <a:rPr lang="en-US" sz="200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den>
                        </m:f>
                      </m:e>
                    </m:d>
                    <m:r>
                      <a:rPr lang="en-US" sz="2000" b="0" i="0"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cosxy</m:t>
                        </m:r>
                      </m:num>
                      <m:den>
                        <m:r>
                          <m:rPr>
                            <m:sty m:val="p"/>
                          </m:rPr>
                          <a:rPr lang="en-US" sz="2000" b="0" i="0" dirty="0" smtClean="0">
                            <a:latin typeface="Cambria Math" panose="02040503050406030204" pitchFamily="18" charset="0"/>
                            <a:cs typeface="Times New Roman" panose="02020603050405020304" pitchFamily="18" charset="0"/>
                          </a:rPr>
                          <m:t>y</m:t>
                        </m:r>
                      </m:den>
                    </m:f>
                    <m:r>
                      <a:rPr lang="en-US" sz="2000" b="0" i="0" dirty="0" smtClean="0">
                        <a:latin typeface="Cambria Math" panose="02040503050406030204" pitchFamily="18" charset="0"/>
                        <a:cs typeface="Times New Roman" panose="02020603050405020304" pitchFamily="18" charset="0"/>
                      </a:rPr>
                      <m:t>=</m:t>
                    </m:r>
                    <m:r>
                      <m:rPr>
                        <m:sty m:val="p"/>
                      </m:rPr>
                      <a:rPr lang="en-US" sz="2000" b="0" i="0" dirty="0" smtClean="0">
                        <a:latin typeface="Cambria Math" panose="02040503050406030204" pitchFamily="18" charset="0"/>
                        <a:cs typeface="Times New Roman" panose="02020603050405020304" pitchFamily="18" charset="0"/>
                      </a:rPr>
                      <m:t>c</m:t>
                    </m:r>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x</m:t>
                    </m:r>
                    <m:func>
                      <m:funcPr>
                        <m:ctrlPr>
                          <a:rPr lang="en-US" sz="2000" b="0" i="1" dirty="0" smtClean="0">
                            <a:latin typeface="Cambria Math" panose="02040503050406030204" pitchFamily="18" charset="0"/>
                            <a:cs typeface="Times New Roman" panose="02020603050405020304" pitchFamily="18" charset="0"/>
                          </a:rPr>
                        </m:ctrlPr>
                      </m:funcPr>
                      <m:fName>
                        <m:r>
                          <m:rPr>
                            <m:sty m:val="p"/>
                          </m:rPr>
                          <a:rPr lang="en-US" sz="2000" b="0" i="0" dirty="0" smtClean="0">
                            <a:latin typeface="Cambria Math" panose="02040503050406030204" pitchFamily="18" charset="0"/>
                            <a:cs typeface="Times New Roman" panose="02020603050405020304" pitchFamily="18" charset="0"/>
                          </a:rPr>
                          <m:t>sin</m:t>
                        </m:r>
                      </m:fName>
                      <m:e>
                        <m:r>
                          <m:rPr>
                            <m:sty m:val="p"/>
                          </m:rPr>
                          <a:rPr lang="en-US" sz="2000" b="0" i="0" dirty="0" smtClean="0">
                            <a:latin typeface="Cambria Math" panose="02040503050406030204" pitchFamily="18" charset="0"/>
                            <a:cs typeface="Times New Roman" panose="02020603050405020304" pitchFamily="18" charset="0"/>
                          </a:rPr>
                          <m:t>xy</m:t>
                        </m:r>
                      </m:e>
                    </m:func>
                    <m:r>
                      <a:rPr lang="en-US" sz="2000" b="0" i="0"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cosxy</m:t>
                        </m:r>
                      </m:num>
                      <m:den>
                        <m:r>
                          <m:rPr>
                            <m:sty m:val="p"/>
                          </m:rPr>
                          <a:rPr lang="en-US" sz="2000" b="0" i="0" dirty="0" smtClean="0">
                            <a:latin typeface="Cambria Math" panose="02040503050406030204" pitchFamily="18" charset="0"/>
                            <a:cs typeface="Times New Roman" panose="02020603050405020304" pitchFamily="18" charset="0"/>
                          </a:rPr>
                          <m:t>y</m:t>
                        </m:r>
                      </m:den>
                    </m:f>
                    <m:r>
                      <a:rPr lang="en-US" sz="2000" b="0" i="0"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cosxy</m:t>
                        </m:r>
                      </m:num>
                      <m:den>
                        <m:r>
                          <m:rPr>
                            <m:sty m:val="p"/>
                          </m:rPr>
                          <a:rPr lang="en-US" sz="2000" b="0" i="0" dirty="0" smtClean="0">
                            <a:latin typeface="Cambria Math" panose="02040503050406030204" pitchFamily="18" charset="0"/>
                            <a:cs typeface="Times New Roman" panose="02020603050405020304" pitchFamily="18" charset="0"/>
                          </a:rPr>
                          <m:t>y</m:t>
                        </m:r>
                      </m:den>
                    </m:f>
                    <m:r>
                      <a:rPr lang="en-US" sz="2000" b="0" i="0" dirty="0" smtClean="0">
                        <a:latin typeface="Cambria Math" panose="02040503050406030204" pitchFamily="18" charset="0"/>
                        <a:cs typeface="Times New Roman" panose="02020603050405020304" pitchFamily="18" charset="0"/>
                      </a:rPr>
                      <m:t>=</m:t>
                    </m:r>
                    <m:r>
                      <m:rPr>
                        <m:sty m:val="p"/>
                      </m:rPr>
                      <a:rPr lang="en-US" sz="2000" b="0" i="0" dirty="0" smtClean="0">
                        <a:latin typeface="Cambria Math" panose="02040503050406030204" pitchFamily="18" charset="0"/>
                        <a:cs typeface="Times New Roman" panose="02020603050405020304" pitchFamily="18" charset="0"/>
                      </a:rPr>
                      <m:t>c</m:t>
                    </m:r>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b="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x</m:t>
                    </m:r>
                    <m:func>
                      <m:funcPr>
                        <m:ctrlPr>
                          <a:rPr lang="en-US" sz="2000" b="0" i="1" dirty="0" smtClean="0">
                            <a:latin typeface="Cambria Math" panose="02040503050406030204" pitchFamily="18" charset="0"/>
                            <a:cs typeface="Times New Roman" panose="02020603050405020304" pitchFamily="18" charset="0"/>
                          </a:rPr>
                        </m:ctrlPr>
                      </m:funcPr>
                      <m:fName>
                        <m:r>
                          <m:rPr>
                            <m:sty m:val="p"/>
                          </m:rPr>
                          <a:rPr lang="en-US" sz="2000" b="0" i="0" dirty="0" smtClean="0">
                            <a:latin typeface="Cambria Math" panose="02040503050406030204" pitchFamily="18" charset="0"/>
                            <a:cs typeface="Times New Roman" panose="02020603050405020304" pitchFamily="18" charset="0"/>
                          </a:rPr>
                          <m:t>sin</m:t>
                        </m:r>
                      </m:fName>
                      <m:e>
                        <m:r>
                          <m:rPr>
                            <m:sty m:val="p"/>
                          </m:rPr>
                          <a:rPr lang="en-US" sz="2000" b="0" i="0" dirty="0" smtClean="0">
                            <a:latin typeface="Cambria Math" panose="02040503050406030204" pitchFamily="18" charset="0"/>
                            <a:cs typeface="Times New Roman" panose="02020603050405020304" pitchFamily="18" charset="0"/>
                          </a:rPr>
                          <m:t>xy</m:t>
                        </m:r>
                      </m:e>
                    </m:func>
                    <m:r>
                      <a:rPr lang="en-US" sz="2000" b="0" i="0" dirty="0" smtClean="0">
                        <a:latin typeface="Cambria Math" panose="02040503050406030204" pitchFamily="18" charset="0"/>
                        <a:cs typeface="Times New Roman" panose="02020603050405020304" pitchFamily="18" charset="0"/>
                      </a:rPr>
                      <m:t>=</m:t>
                    </m:r>
                    <m:r>
                      <m:rPr>
                        <m:sty m:val="p"/>
                      </m:rPr>
                      <a:rPr lang="en-US" sz="2000" b="0" i="0" dirty="0" smtClean="0">
                        <a:latin typeface="Cambria Math" panose="02040503050406030204" pitchFamily="18" charset="0"/>
                        <a:cs typeface="Times New Roman" panose="02020603050405020304" pitchFamily="18" charset="0"/>
                      </a:rPr>
                      <m:t>c</m:t>
                    </m:r>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Hence this is our required general solution.</a:t>
                </a:r>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12618"/>
                <a:ext cx="10515600" cy="5664345"/>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0253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32509"/>
                <a:ext cx="10515600" cy="5844454"/>
              </a:xfrm>
            </p:spPr>
            <p:txBody>
              <a:bodyPr>
                <a:normAutofit fontScale="77500" lnSpcReduction="20000"/>
              </a:bodyPr>
              <a:lstStyle/>
              <a:p>
                <a:pPr marL="0" indent="0" algn="ctr">
                  <a:buNone/>
                </a:pPr>
                <a:r>
                  <a:rPr lang="en-US" sz="3200" b="1" dirty="0" smtClean="0">
                    <a:solidFill>
                      <a:srgbClr val="7030A0"/>
                    </a:solidFill>
                    <a:latin typeface="Times New Roman" panose="02020603050405020304" pitchFamily="18" charset="0"/>
                    <a:cs typeface="Times New Roman" panose="02020603050405020304" pitchFamily="18" charset="0"/>
                  </a:rPr>
                  <a:t>UNIT - III</a:t>
                </a:r>
              </a:p>
              <a:p>
                <a:pPr marL="0" indent="0" algn="ctr">
                  <a:buNone/>
                </a:pPr>
                <a:r>
                  <a:rPr lang="en-US" sz="3200" b="1" dirty="0" smtClean="0">
                    <a:solidFill>
                      <a:srgbClr val="92D050"/>
                    </a:solidFill>
                    <a:latin typeface="Times New Roman" panose="02020603050405020304" pitchFamily="18" charset="0"/>
                    <a:cs typeface="Times New Roman" panose="02020603050405020304" pitchFamily="18" charset="0"/>
                  </a:rPr>
                  <a:t>ORDINARY DIFFERENTIAL EQUATIONS OF FIRST ORDER AND FIRST DEGREE</a:t>
                </a:r>
                <a:endParaRPr lang="en-US" sz="3200" b="1" dirty="0">
                  <a:solidFill>
                    <a:srgbClr val="92D050"/>
                  </a:solidFill>
                  <a:latin typeface="Times New Roman" panose="02020603050405020304" pitchFamily="18" charset="0"/>
                  <a:cs typeface="Times New Roman" panose="02020603050405020304" pitchFamily="18" charset="0"/>
                </a:endParaRP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INTRODUCTION</a:t>
                </a:r>
                <a:r>
                  <a:rPr lang="en-US" sz="2400" b="1" dirty="0" smtClean="0">
                    <a:solidFill>
                      <a:srgbClr val="FF0000"/>
                    </a:solidFill>
                    <a:latin typeface="Times New Roman" panose="02020603050405020304" pitchFamily="18" charset="0"/>
                    <a:cs typeface="Times New Roman" panose="02020603050405020304" pitchFamily="18" charset="0"/>
                  </a:rPr>
                  <a:t>: </a:t>
                </a:r>
              </a:p>
              <a:p>
                <a:pPr marL="0" indent="0" algn="just">
                  <a:lnSpc>
                    <a:spcPct val="100000"/>
                  </a:lnSpc>
                  <a:buNone/>
                </a:pP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Differential equation is one of the important branch in mathematics and it’s  study has many  applications in nature. </a:t>
                </a:r>
              </a:p>
              <a:p>
                <a:pPr algn="just">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o find the motion of physical phenomenon ,we need to solve a differential equation </a:t>
                </a:r>
              </a:p>
              <a:p>
                <a:pPr marL="0" indent="0" algn="just">
                  <a:lnSpc>
                    <a:spcPct val="100000"/>
                  </a:lnSpc>
                  <a:buNone/>
                </a:pP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m:rPr>
                            <m:sty m:val="p"/>
                          </m:rPr>
                          <a:rPr lang="en-US" sz="2400" i="0">
                            <a:solidFill>
                              <a:srgbClr val="FF0000"/>
                            </a:solidFill>
                            <a:latin typeface="Cambria Math" panose="02040503050406030204" pitchFamily="18" charset="0"/>
                            <a:cs typeface="Times New Roman" panose="02020603050405020304" pitchFamily="18" charset="0"/>
                          </a:rPr>
                          <m:t>d</m:t>
                        </m:r>
                        <m:r>
                          <m:rPr>
                            <m:sty m:val="p"/>
                          </m:rPr>
                          <a:rPr lang="en-US" sz="2400" b="0" i="0" smtClean="0">
                            <a:solidFill>
                              <a:srgbClr val="FF0000"/>
                            </a:solidFill>
                            <a:latin typeface="Cambria Math" panose="02040503050406030204" pitchFamily="18" charset="0"/>
                            <a:cs typeface="Times New Roman" panose="02020603050405020304" pitchFamily="18" charset="0"/>
                          </a:rPr>
                          <m:t>v</m:t>
                        </m:r>
                      </m:num>
                      <m:den>
                        <m:r>
                          <m:rPr>
                            <m:sty m:val="p"/>
                          </m:rPr>
                          <a:rPr lang="en-US" sz="2400" i="0">
                            <a:solidFill>
                              <a:srgbClr val="FF0000"/>
                            </a:solidFill>
                            <a:latin typeface="Cambria Math" panose="02040503050406030204" pitchFamily="18" charset="0"/>
                            <a:cs typeface="Times New Roman" panose="02020603050405020304" pitchFamily="18" charset="0"/>
                          </a:rPr>
                          <m:t>d</m:t>
                        </m:r>
                        <m:r>
                          <m:rPr>
                            <m:sty m:val="p"/>
                          </m:rPr>
                          <a:rPr lang="en-US" sz="2400" b="0" i="0" smtClean="0">
                            <a:solidFill>
                              <a:srgbClr val="FF0000"/>
                            </a:solidFill>
                            <a:latin typeface="Cambria Math" panose="02040503050406030204" pitchFamily="18" charset="0"/>
                            <a:cs typeface="Times New Roman" panose="02020603050405020304" pitchFamily="18" charset="0"/>
                          </a:rPr>
                          <m:t>t</m:t>
                        </m:r>
                      </m:den>
                    </m:f>
                    <m:r>
                      <a:rPr lang="en-US" sz="2400" b="0" i="0" smtClean="0">
                        <a:solidFill>
                          <a:srgbClr val="FF0000"/>
                        </a:solidFill>
                        <a:latin typeface="Cambria Math" panose="02040503050406030204" pitchFamily="18" charset="0"/>
                        <a:cs typeface="Times New Roman" panose="02020603050405020304" pitchFamily="18" charset="0"/>
                      </a:rPr>
                      <m:t>−</m:t>
                    </m:r>
                    <m:f>
                      <m:fPr>
                        <m:ctrlPr>
                          <a:rPr lang="en-US" sz="2400" b="0" i="1" smtClean="0">
                            <a:solidFill>
                              <a:srgbClr val="FF0000"/>
                            </a:solidFill>
                            <a:latin typeface="Cambria Math" panose="02040503050406030204" pitchFamily="18" charset="0"/>
                            <a:cs typeface="Times New Roman" panose="02020603050405020304" pitchFamily="18" charset="0"/>
                          </a:rPr>
                        </m:ctrlPr>
                      </m:fPr>
                      <m:num>
                        <m:r>
                          <m:rPr>
                            <m:sty m:val="p"/>
                          </m:rPr>
                          <a:rPr lang="en-US" sz="2400" b="0" i="0" smtClean="0">
                            <a:solidFill>
                              <a:srgbClr val="FF0000"/>
                            </a:solidFill>
                            <a:latin typeface="Cambria Math" panose="02040503050406030204" pitchFamily="18" charset="0"/>
                            <a:cs typeface="Times New Roman" panose="02020603050405020304" pitchFamily="18" charset="0"/>
                          </a:rPr>
                          <m:t>F</m:t>
                        </m:r>
                      </m:num>
                      <m:den>
                        <m:r>
                          <m:rPr>
                            <m:sty m:val="p"/>
                          </m:rPr>
                          <a:rPr lang="en-US" sz="2400" b="0" i="0" smtClean="0">
                            <a:solidFill>
                              <a:srgbClr val="FF0000"/>
                            </a:solidFill>
                            <a:latin typeface="Cambria Math" panose="02040503050406030204" pitchFamily="18" charset="0"/>
                            <a:cs typeface="Times New Roman" panose="02020603050405020304" pitchFamily="18" charset="0"/>
                          </a:rPr>
                          <m:t>m</m:t>
                        </m:r>
                      </m:den>
                    </m:f>
                    <m:r>
                      <a:rPr lang="en-US" sz="2400" b="0" i="0" smtClean="0">
                        <a:solidFill>
                          <a:srgbClr val="FF0000"/>
                        </a:solidFill>
                        <a:latin typeface="Cambria Math" panose="02040503050406030204" pitchFamily="18" charset="0"/>
                        <a:cs typeface="Times New Roman" panose="02020603050405020304" pitchFamily="18" charset="0"/>
                      </a:rPr>
                      <m:t>=</m:t>
                    </m:r>
                    <m:r>
                      <a:rPr lang="en-US" sz="2400" b="0" i="0" smtClean="0">
                        <a:solidFill>
                          <a:srgbClr val="FF0000"/>
                        </a:solidFill>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a:t>
                </a:r>
              </a:p>
              <a:p>
                <a:pPr algn="just">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o find the temperature of the body, we need to solve a differential equation in Newton’s law cooling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m:rPr>
                            <m:sty m:val="p"/>
                          </m:rPr>
                          <a:rPr lang="en-US" sz="2400" i="0">
                            <a:solidFill>
                              <a:srgbClr val="FF0000"/>
                            </a:solidFill>
                            <a:latin typeface="Cambria Math" panose="02040503050406030204" pitchFamily="18" charset="0"/>
                            <a:cs typeface="Times New Roman" panose="02020603050405020304" pitchFamily="18" charset="0"/>
                          </a:rPr>
                          <m:t>d</m:t>
                        </m:r>
                        <m:r>
                          <m:rPr>
                            <m:sty m:val="p"/>
                          </m:rPr>
                          <a:rPr lang="el-GR" sz="2400" i="0" smtClean="0">
                            <a:solidFill>
                              <a:srgbClr val="FF0000"/>
                            </a:solidFill>
                            <a:latin typeface="Cambria Math" panose="02040503050406030204" pitchFamily="18" charset="0"/>
                            <a:cs typeface="Times New Roman" panose="02020603050405020304" pitchFamily="18" charset="0"/>
                          </a:rPr>
                          <m:t>θ</m:t>
                        </m:r>
                      </m:num>
                      <m:den>
                        <m:r>
                          <m:rPr>
                            <m:sty m:val="p"/>
                          </m:rPr>
                          <a:rPr lang="en-US" sz="2400" i="0">
                            <a:solidFill>
                              <a:srgbClr val="FF0000"/>
                            </a:solidFill>
                            <a:latin typeface="Cambria Math" panose="02040503050406030204" pitchFamily="18" charset="0"/>
                            <a:cs typeface="Times New Roman" panose="02020603050405020304" pitchFamily="18" charset="0"/>
                          </a:rPr>
                          <m:t>dt</m:t>
                        </m:r>
                      </m:den>
                    </m:f>
                    <m:r>
                      <a:rPr lang="en-US" sz="2400" i="0">
                        <a:solidFill>
                          <a:srgbClr val="FF0000"/>
                        </a:solidFill>
                        <a:latin typeface="Cambria Math" panose="02040503050406030204" pitchFamily="18" charset="0"/>
                        <a:cs typeface="Times New Roman" panose="02020603050405020304" pitchFamily="18" charset="0"/>
                      </a:rPr>
                      <m:t>−</m:t>
                    </m:r>
                    <m:r>
                      <m:rPr>
                        <m:sty m:val="p"/>
                      </m:rPr>
                      <a:rPr lang="en-US" sz="2400" b="0" i="0" smtClean="0">
                        <a:solidFill>
                          <a:srgbClr val="FF0000"/>
                        </a:solidFill>
                        <a:latin typeface="Cambria Math" panose="02040503050406030204" pitchFamily="18" charset="0"/>
                        <a:cs typeface="Times New Roman" panose="02020603050405020304" pitchFamily="18" charset="0"/>
                      </a:rPr>
                      <m:t>K</m:t>
                    </m:r>
                    <m:r>
                      <a:rPr lang="en-US" sz="2400" b="0" i="0" smtClean="0">
                        <a:solidFill>
                          <a:srgbClr val="FF0000"/>
                        </a:solidFill>
                        <a:latin typeface="Cambria Math" panose="02040503050406030204" pitchFamily="18" charset="0"/>
                        <a:cs typeface="Times New Roman" panose="02020603050405020304" pitchFamily="18" charset="0"/>
                      </a:rPr>
                      <m:t>(</m:t>
                    </m:r>
                    <m:r>
                      <m:rPr>
                        <m:sty m:val="p"/>
                      </m:rPr>
                      <a:rPr lang="el-GR" sz="2400" b="0" i="0" smtClean="0">
                        <a:solidFill>
                          <a:srgbClr val="FF0000"/>
                        </a:solidFill>
                        <a:latin typeface="Cambria Math" panose="02040503050406030204" pitchFamily="18" charset="0"/>
                        <a:cs typeface="Times New Roman" panose="02020603050405020304" pitchFamily="18" charset="0"/>
                      </a:rPr>
                      <m:t>θ</m:t>
                    </m:r>
                    <m:sSub>
                      <m:sSubPr>
                        <m:ctrlPr>
                          <a:rPr lang="en-US" sz="2400" i="1" dirty="0" smtClean="0">
                            <a:solidFill>
                              <a:srgbClr val="FF0000"/>
                            </a:solidFill>
                            <a:latin typeface="Cambria Math" panose="02040503050406030204" pitchFamily="18" charset="0"/>
                            <a:cs typeface="Times New Roman" panose="02020603050405020304" pitchFamily="18" charset="0"/>
                          </a:rPr>
                        </m:ctrlPr>
                      </m:sSubPr>
                      <m:e>
                        <m:r>
                          <a:rPr lang="en-US" sz="2400" b="0" i="0" dirty="0" smtClean="0">
                            <a:solidFill>
                              <a:srgbClr val="FF0000"/>
                            </a:solidFill>
                            <a:latin typeface="Cambria Math" panose="02040503050406030204" pitchFamily="18" charset="0"/>
                            <a:cs typeface="Times New Roman" panose="02020603050405020304" pitchFamily="18" charset="0"/>
                          </a:rPr>
                          <m:t>−</m:t>
                        </m:r>
                        <m:r>
                          <m:rPr>
                            <m:sty m:val="p"/>
                          </m:rPr>
                          <a:rPr lang="el-GR" sz="2400" i="0" dirty="0" smtClean="0">
                            <a:solidFill>
                              <a:srgbClr val="FF0000"/>
                            </a:solidFill>
                            <a:latin typeface="Cambria Math" panose="02040503050406030204" pitchFamily="18" charset="0"/>
                            <a:cs typeface="Times New Roman" panose="02020603050405020304" pitchFamily="18" charset="0"/>
                          </a:rPr>
                          <m:t>θ</m:t>
                        </m:r>
                      </m:e>
                      <m:sub>
                        <m:r>
                          <a:rPr lang="en-US" sz="2400" b="0" i="0" dirty="0" smtClean="0">
                            <a:solidFill>
                              <a:srgbClr val="FF0000"/>
                            </a:solidFill>
                            <a:latin typeface="Cambria Math" panose="02040503050406030204" pitchFamily="18" charset="0"/>
                            <a:cs typeface="Times New Roman" panose="02020603050405020304" pitchFamily="18" charset="0"/>
                          </a:rPr>
                          <m:t>0</m:t>
                        </m:r>
                      </m:sub>
                    </m:sSub>
                    <m:r>
                      <a:rPr lang="en-US" sz="2400" b="0" i="0" dirty="0" smtClean="0">
                        <a:solidFill>
                          <a:srgbClr val="FF0000"/>
                        </a:solidFill>
                        <a:latin typeface="Cambria Math" panose="02040503050406030204" pitchFamily="18" charset="0"/>
                        <a:cs typeface="Times New Roman" panose="02020603050405020304" pitchFamily="18" charset="0"/>
                      </a:rPr>
                      <m:t>)</m:t>
                    </m:r>
                    <m:r>
                      <a:rPr lang="en-US" sz="2400" i="0">
                        <a:solidFill>
                          <a:srgbClr val="FF0000"/>
                        </a:solidFill>
                        <a:latin typeface="Cambria Math" panose="02040503050406030204" pitchFamily="18" charset="0"/>
                        <a:cs typeface="Times New Roman" panose="02020603050405020304" pitchFamily="18" charset="0"/>
                      </a:rPr>
                      <m:t>=</m:t>
                    </m:r>
                    <m:r>
                      <a:rPr lang="en-US" sz="2400" i="0">
                        <a:solidFill>
                          <a:srgbClr val="FF0000"/>
                        </a:solidFill>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a:t>
                </a:r>
              </a:p>
              <a:p>
                <a:pPr algn="just">
                  <a:lnSpc>
                    <a:spcPct val="100000"/>
                  </a:lnSpc>
                </a:pPr>
                <a:r>
                  <a:rPr lang="en-US" sz="2400" dirty="0" smtClean="0">
                    <a:latin typeface="Times New Roman" panose="02020603050405020304" pitchFamily="18" charset="0"/>
                    <a:cs typeface="Times New Roman" panose="02020603050405020304" pitchFamily="18" charset="0"/>
                  </a:rPr>
                  <a:t>To find Natural growth (or) decay of a thing, we need to solve a differential equation </a:t>
                </a:r>
              </a:p>
              <a:p>
                <a:pPr marL="0" indent="0" algn="just">
                  <a:lnSpc>
                    <a:spcPct val="100000"/>
                  </a:lnSpc>
                  <a:buNone/>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m:rPr>
                            <m:sty m:val="p"/>
                          </m:rPr>
                          <a:rPr lang="en-US" sz="2400" i="0">
                            <a:solidFill>
                              <a:srgbClr val="FF0000"/>
                            </a:solidFill>
                            <a:latin typeface="Cambria Math" panose="02040503050406030204" pitchFamily="18" charset="0"/>
                            <a:cs typeface="Times New Roman" panose="02020603050405020304" pitchFamily="18" charset="0"/>
                          </a:rPr>
                          <m:t>d</m:t>
                        </m:r>
                        <m:r>
                          <m:rPr>
                            <m:sty m:val="p"/>
                          </m:rPr>
                          <a:rPr lang="en-US" sz="2400" b="0" i="0" smtClean="0">
                            <a:solidFill>
                              <a:srgbClr val="FF0000"/>
                            </a:solidFill>
                            <a:latin typeface="Cambria Math" panose="02040503050406030204" pitchFamily="18" charset="0"/>
                            <a:cs typeface="Times New Roman" panose="02020603050405020304" pitchFamily="18" charset="0"/>
                          </a:rPr>
                          <m:t>N</m:t>
                        </m:r>
                      </m:num>
                      <m:den>
                        <m:r>
                          <m:rPr>
                            <m:sty m:val="p"/>
                          </m:rPr>
                          <a:rPr lang="en-US" sz="2400" i="0">
                            <a:solidFill>
                              <a:srgbClr val="FF0000"/>
                            </a:solidFill>
                            <a:latin typeface="Cambria Math" panose="02040503050406030204" pitchFamily="18" charset="0"/>
                            <a:cs typeface="Times New Roman" panose="02020603050405020304" pitchFamily="18" charset="0"/>
                          </a:rPr>
                          <m:t>dt</m:t>
                        </m:r>
                      </m:den>
                    </m:f>
                    <m:r>
                      <a:rPr lang="en-US" sz="2400"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b="0"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KN</m:t>
                    </m:r>
                    <m:r>
                      <a:rPr lang="en-US" sz="2400" i="0">
                        <a:solidFill>
                          <a:srgbClr val="FF0000"/>
                        </a:solidFill>
                        <a:latin typeface="Cambria Math" panose="02040503050406030204" pitchFamily="18" charset="0"/>
                        <a:cs typeface="Times New Roman" panose="02020603050405020304" pitchFamily="18" charset="0"/>
                      </a:rPr>
                      <m:t>=</m:t>
                    </m:r>
                    <m:r>
                      <a:rPr lang="en-US" sz="2400" i="0">
                        <a:solidFill>
                          <a:srgbClr val="FF0000"/>
                        </a:solidFill>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a:t>
                </a:r>
              </a:p>
              <a:p>
                <a:pPr algn="just">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o find the current in LCR circuit ,we need to solve the differential equation </a:t>
                </a:r>
              </a:p>
              <a:p>
                <a:pPr marL="0" indent="0" algn="just">
                  <a:lnSpc>
                    <a:spcPct val="100000"/>
                  </a:lnSpc>
                  <a:buNone/>
                </a:pPr>
                <a14:m>
                  <m:oMath xmlns:m="http://schemas.openxmlformats.org/officeDocument/2006/math">
                    <m:r>
                      <a:rPr lang="en-US" sz="2400">
                        <a:solidFill>
                          <a:srgbClr val="FF0000"/>
                        </a:solidFill>
                        <a:latin typeface="Cambria Math"/>
                        <a:cs typeface="Times New Roman" panose="02020603050405020304" pitchFamily="18" charset="0"/>
                      </a:rPr>
                      <m:t> </m:t>
                    </m:r>
                    <m:r>
                      <a:rPr lang="en-US" sz="2400" b="0" i="0" smtClean="0">
                        <a:solidFill>
                          <a:srgbClr val="FF0000"/>
                        </a:solidFill>
                        <a:latin typeface="Cambria Math"/>
                        <a:cs typeface="Times New Roman" panose="02020603050405020304" pitchFamily="18" charset="0"/>
                      </a:rPr>
                      <m:t>               </m:t>
                    </m:r>
                    <m:d>
                      <m:dPr>
                        <m:begChr m:val="["/>
                        <m:endChr m:val="]"/>
                        <m:ctrlPr>
                          <a:rPr lang="en-US" sz="2400" i="1" smtClean="0">
                            <a:solidFill>
                              <a:srgbClr val="FF0000"/>
                            </a:solidFill>
                            <a:latin typeface="Cambria Math" panose="02040503050406030204" pitchFamily="18" charset="0"/>
                            <a:cs typeface="Times New Roman" panose="02020603050405020304" pitchFamily="18" charset="0"/>
                          </a:rPr>
                        </m:ctrlPr>
                      </m:dPr>
                      <m:e>
                        <m:r>
                          <m:rPr>
                            <m:sty m:val="p"/>
                          </m:rPr>
                          <a:rPr lang="en-US" sz="2400" smtClean="0">
                            <a:solidFill>
                              <a:srgbClr val="FF0000"/>
                            </a:solidFill>
                            <a:latin typeface="Cambria Math" panose="02040503050406030204" pitchFamily="18" charset="0"/>
                            <a:cs typeface="Times New Roman" panose="02020603050405020304" pitchFamily="18" charset="0"/>
                          </a:rPr>
                          <m:t>L</m:t>
                        </m:r>
                        <m:f>
                          <m:fPr>
                            <m:ctrlPr>
                              <a:rPr lang="en-US" sz="2400" i="1">
                                <a:solidFill>
                                  <a:srgbClr val="FF0000"/>
                                </a:solidFill>
                                <a:latin typeface="Cambria Math" panose="02040503050406030204" pitchFamily="18" charset="0"/>
                                <a:cs typeface="Times New Roman" panose="02020603050405020304" pitchFamily="18" charset="0"/>
                              </a:rPr>
                            </m:ctrlPr>
                          </m:fPr>
                          <m:num>
                            <m:r>
                              <m:rPr>
                                <m:sty m:val="p"/>
                              </m:rPr>
                              <a:rPr lang="en-US" sz="2400">
                                <a:solidFill>
                                  <a:srgbClr val="FF0000"/>
                                </a:solidFill>
                                <a:latin typeface="Cambria Math" panose="02040503050406030204" pitchFamily="18" charset="0"/>
                                <a:cs typeface="Times New Roman" panose="02020603050405020304" pitchFamily="18" charset="0"/>
                              </a:rPr>
                              <m:t>dI</m:t>
                            </m:r>
                          </m:num>
                          <m:den>
                            <m:r>
                              <m:rPr>
                                <m:sty m:val="p"/>
                              </m:rPr>
                              <a:rPr lang="en-US" sz="2400">
                                <a:solidFill>
                                  <a:srgbClr val="FF0000"/>
                                </a:solidFill>
                                <a:latin typeface="Cambria Math" panose="02040503050406030204" pitchFamily="18" charset="0"/>
                                <a:cs typeface="Times New Roman" panose="02020603050405020304" pitchFamily="18" charset="0"/>
                              </a:rPr>
                              <m:t>dt</m:t>
                            </m:r>
                          </m:den>
                        </m:f>
                        <m:r>
                          <a:rPr lang="en-US" sz="2400">
                            <a:solidFill>
                              <a:srgbClr val="FF0000"/>
                            </a:solidFill>
                            <a:latin typeface="Cambria Math" panose="02040503050406030204" pitchFamily="18" charset="0"/>
                            <a:cs typeface="Times New Roman" panose="02020603050405020304" pitchFamily="18" charset="0"/>
                          </a:rPr>
                          <m:t>+</m:t>
                        </m:r>
                        <m:r>
                          <m:rPr>
                            <m:sty m:val="p"/>
                          </m:rPr>
                          <a:rPr lang="en-US" sz="2400">
                            <a:solidFill>
                              <a:srgbClr val="FF0000"/>
                            </a:solidFill>
                            <a:latin typeface="Cambria Math" panose="02040503050406030204" pitchFamily="18" charset="0"/>
                            <a:cs typeface="Times New Roman" panose="02020603050405020304" pitchFamily="18" charset="0"/>
                          </a:rPr>
                          <m:t>RI</m:t>
                        </m:r>
                        <m:r>
                          <a:rPr lang="en-US" sz="2400">
                            <a:solidFill>
                              <a:srgbClr val="FF0000"/>
                            </a:solidFill>
                            <a:latin typeface="Cambria Math" panose="02040503050406030204" pitchFamily="18" charset="0"/>
                            <a:cs typeface="Times New Roman" panose="02020603050405020304" pitchFamily="18" charset="0"/>
                          </a:rPr>
                          <m:t>=</m:t>
                        </m:r>
                        <m:r>
                          <m:rPr>
                            <m:sty m:val="p"/>
                          </m:rPr>
                          <a:rPr lang="en-US" sz="2400">
                            <a:solidFill>
                              <a:srgbClr val="FF0000"/>
                            </a:solidFill>
                            <a:latin typeface="Cambria Math" panose="02040503050406030204" pitchFamily="18" charset="0"/>
                            <a:cs typeface="Times New Roman" panose="02020603050405020304" pitchFamily="18" charset="0"/>
                          </a:rPr>
                          <m:t>E</m:t>
                        </m:r>
                        <m:r>
                          <a:rPr lang="en-US" sz="2400">
                            <a:solidFill>
                              <a:srgbClr val="FF0000"/>
                            </a:solidFill>
                            <a:latin typeface="Cambria Math" panose="02040503050406030204" pitchFamily="18" charset="0"/>
                            <a:cs typeface="Times New Roman" panose="02020603050405020304" pitchFamily="18" charset="0"/>
                          </a:rPr>
                          <m:t>−</m:t>
                        </m:r>
                        <m:f>
                          <m:fPr>
                            <m:ctrlPr>
                              <a:rPr lang="en-US" sz="2400" i="1" dirty="0">
                                <a:solidFill>
                                  <a:srgbClr val="FF0000"/>
                                </a:solidFill>
                                <a:latin typeface="Cambria Math" panose="02040503050406030204" pitchFamily="18" charset="0"/>
                                <a:cs typeface="Times New Roman" panose="02020603050405020304" pitchFamily="18" charset="0"/>
                              </a:rPr>
                            </m:ctrlPr>
                          </m:fPr>
                          <m:num>
                            <m:r>
                              <m:rPr>
                                <m:sty m:val="p"/>
                              </m:rPr>
                              <a:rPr lang="en-US" sz="2400" dirty="0">
                                <a:solidFill>
                                  <a:srgbClr val="FF0000"/>
                                </a:solidFill>
                                <a:latin typeface="Cambria Math" panose="02040503050406030204" pitchFamily="18" charset="0"/>
                                <a:cs typeface="Times New Roman" panose="02020603050405020304" pitchFamily="18" charset="0"/>
                              </a:rPr>
                              <m:t>Q</m:t>
                            </m:r>
                          </m:num>
                          <m:den>
                            <m:r>
                              <m:rPr>
                                <m:sty m:val="p"/>
                              </m:rPr>
                              <a:rPr lang="en-US" sz="2400" dirty="0">
                                <a:solidFill>
                                  <a:srgbClr val="FF0000"/>
                                </a:solidFill>
                                <a:latin typeface="Cambria Math" panose="02040503050406030204" pitchFamily="18" charset="0"/>
                                <a:cs typeface="Times New Roman" panose="02020603050405020304" pitchFamily="18" charset="0"/>
                              </a:rPr>
                              <m:t>C</m:t>
                            </m:r>
                          </m:den>
                        </m:f>
                      </m:e>
                    </m:d>
                  </m:oMath>
                </a14:m>
                <a:r>
                  <a:rPr lang="en-US" sz="2400" dirty="0" smtClean="0">
                    <a:solidFill>
                      <a:prstClr val="black"/>
                    </a:solidFill>
                    <a:latin typeface="Times New Roman" panose="02020603050405020304" pitchFamily="18" charset="0"/>
                    <a:cs typeface="Times New Roman" panose="02020603050405020304" pitchFamily="18" charset="0"/>
                  </a:rPr>
                  <a:t> :Where </a:t>
                </a:r>
                <a:r>
                  <a:rPr lang="en-US" sz="2400" dirty="0" smtClean="0">
                    <a:solidFill>
                      <a:srgbClr val="7030A0"/>
                    </a:solidFill>
                    <a:latin typeface="Times New Roman" panose="02020603050405020304" pitchFamily="18" charset="0"/>
                    <a:cs typeface="Times New Roman" panose="02020603050405020304" pitchFamily="18" charset="0"/>
                  </a:rPr>
                  <a:t>L-Inductance</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C-Capacitance</a:t>
                </a:r>
                <a:r>
                  <a:rPr lang="en-US" sz="2400" dirty="0" smtClean="0">
                    <a:solidFill>
                      <a:prstClr val="black"/>
                    </a:solidFill>
                    <a:latin typeface="Times New Roman" panose="02020603050405020304" pitchFamily="18" charset="0"/>
                    <a:cs typeface="Times New Roman" panose="02020603050405020304" pitchFamily="18" charset="0"/>
                  </a:rPr>
                  <a:t> and </a:t>
                </a:r>
                <a:r>
                  <a:rPr lang="en-US" sz="2400" dirty="0" smtClean="0">
                    <a:solidFill>
                      <a:srgbClr val="FF0000"/>
                    </a:solidFill>
                    <a:latin typeface="Times New Roman" panose="02020603050405020304" pitchFamily="18" charset="0"/>
                    <a:cs typeface="Times New Roman" panose="02020603050405020304" pitchFamily="18" charset="0"/>
                  </a:rPr>
                  <a:t>R-Resistance</a:t>
                </a:r>
              </a:p>
              <a:p>
                <a:pPr algn="just">
                  <a:lnSpc>
                    <a:spcPct val="100000"/>
                  </a:lnSpc>
                </a:pPr>
                <a:r>
                  <a:rPr lang="en-US" sz="2400" dirty="0">
                    <a:solidFill>
                      <a:prstClr val="black"/>
                    </a:solidFill>
                    <a:latin typeface="Times New Roman" panose="02020603050405020304" pitchFamily="18" charset="0"/>
                    <a:cs typeface="Times New Roman" panose="02020603050405020304" pitchFamily="18" charset="0"/>
                  </a:rPr>
                  <a:t>Like </a:t>
                </a:r>
                <a:r>
                  <a:rPr lang="en-US" sz="2400" dirty="0" smtClean="0">
                    <a:solidFill>
                      <a:prstClr val="black"/>
                    </a:solidFill>
                    <a:latin typeface="Times New Roman" panose="02020603050405020304" pitchFamily="18" charset="0"/>
                    <a:cs typeface="Times New Roman" panose="02020603050405020304" pitchFamily="18" charset="0"/>
                  </a:rPr>
                  <a:t>wise, we find differential equations </a:t>
                </a:r>
                <a:r>
                  <a:rPr lang="en-US" sz="2400" dirty="0">
                    <a:solidFill>
                      <a:prstClr val="black"/>
                    </a:solidFill>
                    <a:latin typeface="Times New Roman" panose="02020603050405020304" pitchFamily="18" charset="0"/>
                    <a:cs typeface="Times New Roman" panose="02020603050405020304" pitchFamily="18" charset="0"/>
                  </a:rPr>
                  <a:t>in </a:t>
                </a:r>
                <a:r>
                  <a:rPr lang="en-US" sz="2400" dirty="0" smtClean="0">
                    <a:solidFill>
                      <a:prstClr val="black"/>
                    </a:solidFill>
                    <a:latin typeface="Times New Roman" panose="02020603050405020304" pitchFamily="18" charset="0"/>
                    <a:cs typeface="Times New Roman" panose="02020603050405020304" pitchFamily="18" charset="0"/>
                  </a:rPr>
                  <a:t>various concepts whenever </a:t>
                </a:r>
                <a:r>
                  <a:rPr lang="en-US" sz="2400" dirty="0" smtClean="0">
                    <a:solidFill>
                      <a:srgbClr val="FF0000"/>
                    </a:solidFill>
                    <a:latin typeface="Times New Roman" panose="02020603050405020304" pitchFamily="18" charset="0"/>
                    <a:cs typeface="Times New Roman" panose="02020603050405020304" pitchFamily="18" charset="0"/>
                  </a:rPr>
                  <a:t>the rate of change is involved. </a:t>
                </a:r>
              </a:p>
              <a:p>
                <a:pPr marL="0" indent="0">
                  <a:buNone/>
                </a:pPr>
                <a:endParaRPr lang="en-US" sz="20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3200"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3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3200" b="1"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32509"/>
                <a:ext cx="10515600" cy="5844454"/>
              </a:xfrm>
              <a:blipFill rotWithShape="1">
                <a:blip r:embed="rId2"/>
                <a:stretch>
                  <a:fillRect l="-986" t="-2610" r="-1681" b="-26827"/>
                </a:stretch>
              </a:blipFill>
            </p:spPr>
            <p:txBody>
              <a:bodyPr/>
              <a:lstStyle/>
              <a:p>
                <a:r>
                  <a:rPr lang="en-US">
                    <a:noFill/>
                  </a:rPr>
                  <a:t> </a:t>
                </a:r>
              </a:p>
            </p:txBody>
          </p:sp>
        </mc:Fallback>
      </mc:AlternateContent>
    </p:spTree>
    <p:extLst>
      <p:ext uri="{BB962C8B-B14F-4D97-AF65-F5344CB8AC3E}">
        <p14:creationId xmlns:p14="http://schemas.microsoft.com/office/powerpoint/2010/main" val="2533846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0109"/>
                <a:ext cx="10515600" cy="6511636"/>
              </a:xfrm>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10.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f>
                      <m:fPr>
                        <m:ctrlPr>
                          <a:rPr lang="en-US" sz="2000" b="1" i="1" smtClean="0">
                            <a:solidFill>
                              <a:srgbClr val="FF0000"/>
                            </a:solidFill>
                            <a:latin typeface="Cambria Math" panose="02040503050406030204" pitchFamily="18" charset="0"/>
                            <a:cs typeface="Times New Roman" panose="02020603050405020304" pitchFamily="18" charset="0"/>
                          </a:rPr>
                        </m:ctrlPr>
                      </m:fPr>
                      <m:num>
                        <m:r>
                          <a:rPr lang="en-US" sz="2000" b="1" i="0" smtClean="0">
                            <a:solidFill>
                              <a:srgbClr val="FF0000"/>
                            </a:solidFill>
                            <a:latin typeface="Cambria Math" panose="02040503050406030204" pitchFamily="18" charset="0"/>
                            <a:cs typeface="Times New Roman" panose="02020603050405020304" pitchFamily="18" charset="0"/>
                          </a:rPr>
                          <m:t>𝐝𝐲</m:t>
                        </m:r>
                      </m:num>
                      <m:den>
                        <m:r>
                          <a:rPr lang="en-US" sz="2000" b="1" i="0" smtClean="0">
                            <a:solidFill>
                              <a:srgbClr val="FF0000"/>
                            </a:solidFill>
                            <a:latin typeface="Cambria Math" panose="02040503050406030204" pitchFamily="18" charset="0"/>
                            <a:cs typeface="Times New Roman" panose="02020603050405020304" pitchFamily="18" charset="0"/>
                          </a:rPr>
                          <m:t>𝐝𝐱</m:t>
                        </m:r>
                      </m:den>
                    </m:f>
                    <m:r>
                      <a:rPr lang="en-US" sz="2000" b="1" i="0" smtClean="0">
                        <a:solidFill>
                          <a:srgbClr val="FF0000"/>
                        </a:solidFill>
                        <a:latin typeface="Cambria Math" panose="02040503050406030204" pitchFamily="18" charset="0"/>
                        <a:cs typeface="Times New Roman" panose="02020603050405020304" pitchFamily="18" charset="0"/>
                      </a:rPr>
                      <m:t>+ </m:t>
                    </m:r>
                    <m:f>
                      <m:fPr>
                        <m:ctrlPr>
                          <a:rPr lang="en-US" sz="2000" b="1" i="1" smtClean="0">
                            <a:solidFill>
                              <a:srgbClr val="FF0000"/>
                            </a:solidFill>
                            <a:latin typeface="Cambria Math" panose="02040503050406030204" pitchFamily="18" charset="0"/>
                            <a:cs typeface="Times New Roman" panose="02020603050405020304" pitchFamily="18" charset="0"/>
                          </a:rPr>
                        </m:ctrlPr>
                      </m:fPr>
                      <m:num>
                        <m:r>
                          <a:rPr lang="en-US" sz="2000" b="1" i="0" smtClean="0">
                            <a:solidFill>
                              <a:srgbClr val="FF0000"/>
                            </a:solidFill>
                            <a:latin typeface="Cambria Math" panose="02040503050406030204" pitchFamily="18" charset="0"/>
                            <a:cs typeface="Times New Roman" panose="02020603050405020304" pitchFamily="18" charset="0"/>
                          </a:rPr>
                          <m:t>𝐲𝐜𝐨𝐬𝐱</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𝐬𝐢𝐧𝐲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𝐲</m:t>
                        </m:r>
                      </m:num>
                      <m:den>
                        <m:r>
                          <a:rPr lang="en-US" sz="2000" b="1" i="0" smtClean="0">
                            <a:solidFill>
                              <a:srgbClr val="FF0000"/>
                            </a:solidFill>
                            <a:latin typeface="Cambria Math" panose="02040503050406030204" pitchFamily="18" charset="0"/>
                            <a:cs typeface="Times New Roman" panose="02020603050405020304" pitchFamily="18" charset="0"/>
                          </a:rPr>
                          <m:t>𝐬𝐢𝐧𝐱</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𝐱𝐜𝐨𝐬𝐲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𝐱</m:t>
                        </m:r>
                      </m:den>
                    </m:f>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r>
                      <a:rPr lang="en-US" sz="2000" b="1" i="0">
                        <a:solidFill>
                          <a:srgbClr val="FF0000"/>
                        </a:solidFill>
                        <a:latin typeface="Cambria Math" panose="02040503050406030204" pitchFamily="18" charset="0"/>
                        <a:cs typeface="Times New Roman" panose="02020603050405020304" pitchFamily="18" charset="0"/>
                      </a:rPr>
                      <m:t>.</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Sol. Given  the  differential equation </a:t>
                </a:r>
                <a14:m>
                  <m:oMath xmlns:m="http://schemas.openxmlformats.org/officeDocument/2006/math">
                    <m:f>
                      <m:fPr>
                        <m:ctrlPr>
                          <a:rPr lang="en-US" sz="2000" b="1" i="1" smtClean="0">
                            <a:solidFill>
                              <a:schemeClr val="tx1"/>
                            </a:solidFill>
                            <a:latin typeface="Cambria Math" panose="02040503050406030204" pitchFamily="18" charset="0"/>
                            <a:cs typeface="Times New Roman" panose="02020603050405020304" pitchFamily="18" charset="0"/>
                          </a:rPr>
                        </m:ctrlPr>
                      </m:fPr>
                      <m:num>
                        <m:r>
                          <a:rPr lang="en-US" sz="2000" b="1" i="0">
                            <a:solidFill>
                              <a:schemeClr val="tx1"/>
                            </a:solidFill>
                            <a:latin typeface="Cambria Math" panose="02040503050406030204" pitchFamily="18" charset="0"/>
                            <a:cs typeface="Times New Roman" panose="02020603050405020304" pitchFamily="18" charset="0"/>
                          </a:rPr>
                          <m:t>𝐝𝐲</m:t>
                        </m:r>
                      </m:num>
                      <m:den>
                        <m:r>
                          <a:rPr lang="en-US" sz="2000" b="1" i="0">
                            <a:solidFill>
                              <a:schemeClr val="tx1"/>
                            </a:solidFill>
                            <a:latin typeface="Cambria Math" panose="02040503050406030204" pitchFamily="18" charset="0"/>
                            <a:cs typeface="Times New Roman" panose="02020603050405020304" pitchFamily="18" charset="0"/>
                          </a:rPr>
                          <m:t>𝐝𝐱</m:t>
                        </m:r>
                      </m:den>
                    </m:f>
                    <m:r>
                      <a:rPr lang="en-US" sz="2000" b="1" i="0">
                        <a:solidFill>
                          <a:schemeClr val="tx1"/>
                        </a:solidFill>
                        <a:latin typeface="Cambria Math" panose="02040503050406030204" pitchFamily="18" charset="0"/>
                        <a:cs typeface="Times New Roman" panose="02020603050405020304" pitchFamily="18" charset="0"/>
                      </a:rPr>
                      <m:t>+ </m:t>
                    </m:r>
                    <m:f>
                      <m:fPr>
                        <m:ctrlPr>
                          <a:rPr lang="en-US" sz="2000" b="1" i="1">
                            <a:solidFill>
                              <a:schemeClr val="tx1"/>
                            </a:solidFill>
                            <a:latin typeface="Cambria Math" panose="02040503050406030204" pitchFamily="18" charset="0"/>
                            <a:cs typeface="Times New Roman" panose="02020603050405020304" pitchFamily="18" charset="0"/>
                          </a:rPr>
                        </m:ctrlPr>
                      </m:fPr>
                      <m:num>
                        <m:r>
                          <a:rPr lang="en-US" sz="2000" b="1" i="0">
                            <a:solidFill>
                              <a:schemeClr val="tx1"/>
                            </a:solidFill>
                            <a:latin typeface="Cambria Math" panose="02040503050406030204" pitchFamily="18" charset="0"/>
                            <a:cs typeface="Times New Roman" panose="02020603050405020304" pitchFamily="18" charset="0"/>
                          </a:rPr>
                          <m:t>𝐲𝐜𝐨𝐬𝐱</m:t>
                        </m:r>
                        <m:r>
                          <a:rPr lang="en-US" sz="2000" b="1" i="0">
                            <a:solidFill>
                              <a:schemeClr val="tx1"/>
                            </a:solidFill>
                            <a:latin typeface="Cambria Math" panose="02040503050406030204" pitchFamily="18" charset="0"/>
                            <a:cs typeface="Times New Roman" panose="02020603050405020304" pitchFamily="18" charset="0"/>
                          </a:rPr>
                          <m:t>+</m:t>
                        </m:r>
                        <m:r>
                          <a:rPr lang="en-US" sz="2000" b="1" i="0">
                            <a:solidFill>
                              <a:schemeClr val="tx1"/>
                            </a:solidFill>
                            <a:latin typeface="Cambria Math" panose="02040503050406030204" pitchFamily="18" charset="0"/>
                            <a:cs typeface="Times New Roman" panose="02020603050405020304" pitchFamily="18" charset="0"/>
                          </a:rPr>
                          <m:t>𝐬𝐢𝐧𝐲</m:t>
                        </m:r>
                        <m:r>
                          <a:rPr lang="en-US" sz="2000" b="1" i="0">
                            <a:solidFill>
                              <a:schemeClr val="tx1"/>
                            </a:solidFill>
                            <a:latin typeface="Cambria Math" panose="02040503050406030204" pitchFamily="18" charset="0"/>
                            <a:cs typeface="Times New Roman" panose="02020603050405020304" pitchFamily="18" charset="0"/>
                          </a:rPr>
                          <m:t>+</m:t>
                        </m:r>
                        <m:r>
                          <a:rPr lang="en-US" sz="2000" b="1" i="0">
                            <a:solidFill>
                              <a:schemeClr val="tx1"/>
                            </a:solidFill>
                            <a:latin typeface="Cambria Math" panose="02040503050406030204" pitchFamily="18" charset="0"/>
                            <a:cs typeface="Times New Roman" panose="02020603050405020304" pitchFamily="18" charset="0"/>
                          </a:rPr>
                          <m:t>𝐲</m:t>
                        </m:r>
                      </m:num>
                      <m:den>
                        <m:r>
                          <a:rPr lang="en-US" sz="2000" b="1" i="0">
                            <a:solidFill>
                              <a:schemeClr val="tx1"/>
                            </a:solidFill>
                            <a:latin typeface="Cambria Math" panose="02040503050406030204" pitchFamily="18" charset="0"/>
                            <a:cs typeface="Times New Roman" panose="02020603050405020304" pitchFamily="18" charset="0"/>
                          </a:rPr>
                          <m:t>𝐬𝐢𝐧𝐱</m:t>
                        </m:r>
                        <m:r>
                          <a:rPr lang="en-US" sz="2000" b="1" i="0">
                            <a:solidFill>
                              <a:schemeClr val="tx1"/>
                            </a:solidFill>
                            <a:latin typeface="Cambria Math" panose="02040503050406030204" pitchFamily="18" charset="0"/>
                            <a:cs typeface="Times New Roman" panose="02020603050405020304" pitchFamily="18" charset="0"/>
                          </a:rPr>
                          <m:t>+</m:t>
                        </m:r>
                        <m:r>
                          <a:rPr lang="en-US" sz="2000" b="1" i="0">
                            <a:solidFill>
                              <a:schemeClr val="tx1"/>
                            </a:solidFill>
                            <a:latin typeface="Cambria Math" panose="02040503050406030204" pitchFamily="18" charset="0"/>
                            <a:cs typeface="Times New Roman" panose="02020603050405020304" pitchFamily="18" charset="0"/>
                          </a:rPr>
                          <m:t>𝐱𝐜𝐨𝐬𝐲</m:t>
                        </m:r>
                        <m:r>
                          <a:rPr lang="en-US" sz="2000" b="1" i="0">
                            <a:solidFill>
                              <a:schemeClr val="tx1"/>
                            </a:solidFill>
                            <a:latin typeface="Cambria Math" panose="02040503050406030204" pitchFamily="18" charset="0"/>
                            <a:cs typeface="Times New Roman" panose="02020603050405020304" pitchFamily="18" charset="0"/>
                          </a:rPr>
                          <m:t>+</m:t>
                        </m:r>
                        <m:r>
                          <a:rPr lang="en-US" sz="2000" b="1" i="0">
                            <a:solidFill>
                              <a:schemeClr val="tx1"/>
                            </a:solidFill>
                            <a:latin typeface="Cambria Math" panose="02040503050406030204" pitchFamily="18" charset="0"/>
                            <a:cs typeface="Times New Roman" panose="02020603050405020304" pitchFamily="18" charset="0"/>
                          </a:rPr>
                          <m:t>𝐱</m:t>
                        </m:r>
                      </m:den>
                    </m:f>
                    <m:r>
                      <a:rPr lang="en-US" sz="2000" b="1" i="0">
                        <a:solidFill>
                          <a:schemeClr val="tx1"/>
                        </a:solidFill>
                        <a:latin typeface="Cambria Math" panose="02040503050406030204" pitchFamily="18" charset="0"/>
                        <a:cs typeface="Times New Roman" panose="02020603050405020304" pitchFamily="18" charset="0"/>
                      </a:rPr>
                      <m:t>=</m:t>
                    </m:r>
                    <m:r>
                      <a:rPr lang="en-US" sz="2000" b="1" i="0">
                        <a:solidFill>
                          <a:schemeClr val="tx1"/>
                        </a:solidFill>
                        <a:latin typeface="Cambria Math" panose="02040503050406030204" pitchFamily="18" charset="0"/>
                        <a:cs typeface="Times New Roman" panose="02020603050405020304" pitchFamily="18" charset="0"/>
                      </a:rPr>
                      <m:t>𝟎</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d>
                      <m:dPr>
                        <m:ctrlPr>
                          <a:rPr lang="en-US" sz="2000" i="1" smtClean="0">
                            <a:latin typeface="Cambria Math" panose="02040503050406030204" pitchFamily="18" charset="0"/>
                            <a:cs typeface="Times New Roman" panose="02020603050405020304" pitchFamily="18" charset="0"/>
                          </a:rPr>
                        </m:ctrlPr>
                      </m:dPr>
                      <m:e>
                        <m:r>
                          <m:rPr>
                            <m:sty m:val="p"/>
                          </m:rPr>
                          <a:rPr lang="en-US" sz="2000" b="0" i="0">
                            <a:latin typeface="Cambria Math" panose="02040503050406030204" pitchFamily="18" charset="0"/>
                            <a:cs typeface="Times New Roman" panose="02020603050405020304" pitchFamily="18" charset="0"/>
                          </a:rPr>
                          <m:t>ycosx</m:t>
                        </m:r>
                        <m:r>
                          <a:rPr lang="en-US" sz="2000" b="0" i="0">
                            <a:latin typeface="Cambria Math" panose="02040503050406030204" pitchFamily="18" charset="0"/>
                            <a:cs typeface="Times New Roman" panose="02020603050405020304" pitchFamily="18" charset="0"/>
                          </a:rPr>
                          <m:t>+</m:t>
                        </m:r>
                        <m:r>
                          <m:rPr>
                            <m:sty m:val="p"/>
                          </m:rPr>
                          <a:rPr lang="en-US" sz="2000" b="0" i="0">
                            <a:latin typeface="Cambria Math" panose="02040503050406030204" pitchFamily="18" charset="0"/>
                            <a:cs typeface="Times New Roman" panose="02020603050405020304" pitchFamily="18" charset="0"/>
                          </a:rPr>
                          <m:t>siny</m:t>
                        </m:r>
                        <m:r>
                          <a:rPr lang="en-US" sz="2000" b="0" i="0">
                            <a:latin typeface="Cambria Math" panose="02040503050406030204" pitchFamily="18" charset="0"/>
                            <a:cs typeface="Times New Roman" panose="02020603050405020304" pitchFamily="18" charset="0"/>
                          </a:rPr>
                          <m:t>+</m:t>
                        </m:r>
                        <m:r>
                          <m:rPr>
                            <m:sty m:val="p"/>
                          </m:rPr>
                          <a:rPr lang="en-US" sz="2000" b="0" i="0">
                            <a:latin typeface="Cambria Math" panose="02040503050406030204" pitchFamily="18" charset="0"/>
                            <a:cs typeface="Times New Roman" panose="02020603050405020304" pitchFamily="18" charset="0"/>
                          </a:rPr>
                          <m:t>y</m:t>
                        </m:r>
                      </m:e>
                    </m:d>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dx</m:t>
                    </m:r>
                    <m:r>
                      <a:rPr lang="en-US" sz="2000" b="0" i="0" smtClean="0">
                        <a:latin typeface="Cambria Math" panose="02040503050406030204" pitchFamily="18" charset="0"/>
                        <a:cs typeface="Times New Roman" panose="02020603050405020304" pitchFamily="18" charset="0"/>
                      </a:rPr>
                      <m:t>+</m:t>
                    </m:r>
                    <m:d>
                      <m:dPr>
                        <m:ctrlPr>
                          <a:rPr lang="en-US" sz="2000" i="1" smtClean="0">
                            <a:latin typeface="Cambria Math" panose="02040503050406030204" pitchFamily="18" charset="0"/>
                            <a:cs typeface="Times New Roman" panose="02020603050405020304" pitchFamily="18" charset="0"/>
                          </a:rPr>
                        </m:ctrlPr>
                      </m:dPr>
                      <m:e>
                        <m:r>
                          <m:rPr>
                            <m:sty m:val="p"/>
                          </m:rPr>
                          <a:rPr lang="en-US" sz="2000" b="0" i="0">
                            <a:latin typeface="Cambria Math" panose="02040503050406030204" pitchFamily="18" charset="0"/>
                            <a:cs typeface="Times New Roman" panose="02020603050405020304" pitchFamily="18" charset="0"/>
                          </a:rPr>
                          <m:t>sinx</m:t>
                        </m:r>
                        <m:r>
                          <a:rPr lang="en-US" sz="2000" b="0" i="0">
                            <a:latin typeface="Cambria Math" panose="02040503050406030204" pitchFamily="18" charset="0"/>
                            <a:cs typeface="Times New Roman" panose="02020603050405020304" pitchFamily="18" charset="0"/>
                          </a:rPr>
                          <m:t>+</m:t>
                        </m:r>
                        <m:r>
                          <m:rPr>
                            <m:sty m:val="p"/>
                          </m:rPr>
                          <a:rPr lang="en-US" sz="2000" b="0" i="0">
                            <a:latin typeface="Cambria Math" panose="02040503050406030204" pitchFamily="18" charset="0"/>
                            <a:cs typeface="Times New Roman" panose="02020603050405020304" pitchFamily="18" charset="0"/>
                          </a:rPr>
                          <m:t>xcosy</m:t>
                        </m:r>
                        <m:r>
                          <a:rPr lang="en-US" sz="2000" b="0" i="0">
                            <a:latin typeface="Cambria Math" panose="02040503050406030204" pitchFamily="18" charset="0"/>
                            <a:cs typeface="Times New Roman" panose="02020603050405020304" pitchFamily="18" charset="0"/>
                          </a:rPr>
                          <m:t>+</m:t>
                        </m:r>
                        <m:r>
                          <m:rPr>
                            <m:sty m:val="p"/>
                          </m:rPr>
                          <a:rPr lang="en-US" sz="2000" b="0" i="0">
                            <a:latin typeface="Cambria Math" panose="02040503050406030204" pitchFamily="18" charset="0"/>
                            <a:cs typeface="Times New Roman" panose="02020603050405020304" pitchFamily="18" charset="0"/>
                          </a:rPr>
                          <m:t>x</m:t>
                        </m:r>
                      </m:e>
                    </m:d>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dy</m:t>
                    </m:r>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0</m:t>
                    </m:r>
                  </m:oMath>
                </a14:m>
                <a:endParaRPr lang="en-IN" sz="2000" dirty="0" smtClean="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0109"/>
                <a:ext cx="10515600" cy="6511636"/>
              </a:xfrm>
              <a:blipFill>
                <a:blip r:embed="rId2"/>
                <a:stretch>
                  <a:fillRect l="-5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399309" y="1745674"/>
                <a:ext cx="10127673" cy="532979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It is in the form of </a:t>
                </a:r>
                <a14:m>
                  <m:oMath xmlns:m="http://schemas.openxmlformats.org/officeDocument/2006/math">
                    <m:r>
                      <m:rPr>
                        <m:sty m:val="p"/>
                      </m:rPr>
                      <a:rPr lang="en-US" i="0">
                        <a:latin typeface="Cambria Math" panose="02040503050406030204" pitchFamily="18" charset="0"/>
                        <a:cs typeface="Times New Roman" panose="02020603050405020304" pitchFamily="18" charset="0"/>
                      </a:rPr>
                      <m:t>M</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dx</m:t>
                    </m:r>
                    <m: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N</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dy</m:t>
                    </m:r>
                    <m:r>
                      <a:rPr lang="en-US" i="0">
                        <a:latin typeface="Cambria Math" panose="02040503050406030204" pitchFamily="18" charset="0"/>
                        <a:cs typeface="Times New Roman" panose="02020603050405020304" pitchFamily="18" charset="0"/>
                      </a:rPr>
                      <m:t>=</m:t>
                    </m:r>
                    <m:r>
                      <a:rPr lang="en-US" i="0">
                        <a:latin typeface="Cambria Math" panose="02040503050406030204" pitchFamily="18" charset="0"/>
                        <a:cs typeface="Times New Roman" panose="02020603050405020304" pitchFamily="18" charset="0"/>
                      </a:rPr>
                      <m:t>0</m:t>
                    </m:r>
                    <m:r>
                      <a:rPr lang="en-US" i="0">
                        <a:latin typeface="Cambria Math" panose="02040503050406030204" pitchFamily="18" charset="0"/>
                        <a:cs typeface="Times New Roman" panose="02020603050405020304" pitchFamily="18" charset="0"/>
                      </a:rPr>
                      <m:t>.</m:t>
                    </m:r>
                  </m:oMath>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i="0">
                        <a:latin typeface="Cambria Math" panose="02040503050406030204" pitchFamily="18" charset="0"/>
                        <a:cs typeface="Times New Roman" panose="02020603050405020304" pitchFamily="18" charset="0"/>
                      </a:rPr>
                      <m:t>M</m:t>
                    </m:r>
                    <m:r>
                      <a:rPr lang="en-US"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ycosx</m:t>
                    </m:r>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siny</m:t>
                    </m:r>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y</m:t>
                    </m:r>
                    <m:r>
                      <a:rPr lang="en-US" b="0" i="0" smtClean="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N</m:t>
                    </m:r>
                    <m:r>
                      <a:rPr lang="en-US"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sinx</m:t>
                    </m:r>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xcosy</m:t>
                    </m:r>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x</m:t>
                    </m:r>
                  </m:oMath>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i="1">
                            <a:latin typeface="Cambria Math" panose="02040503050406030204" pitchFamily="18" charset="0"/>
                            <a:cs typeface="Times New Roman" panose="02020603050405020304" pitchFamily="18" charset="0"/>
                          </a:rPr>
                        </m:ctrlPr>
                      </m:fPr>
                      <m:num>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M</m:t>
                        </m:r>
                      </m:num>
                      <m:den>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i="1">
                            <a:latin typeface="Cambria Math" panose="02040503050406030204" pitchFamily="18" charset="0"/>
                            <a:cs typeface="Times New Roman" panose="02020603050405020304" pitchFamily="18" charset="0"/>
                          </a:rPr>
                        </m:ctrlPr>
                      </m:fPr>
                      <m:num>
                        <m:r>
                          <a:rPr lang="en-IN" i="0">
                            <a:latin typeface="Cambria Math" panose="02040503050406030204" pitchFamily="18" charset="0"/>
                            <a:ea typeface="Cambria Math" panose="02040503050406030204" pitchFamily="18" charset="0"/>
                            <a:cs typeface="Times New Roman" panose="02020603050405020304" pitchFamily="18" charset="0"/>
                          </a:rPr>
                          <m:t>𝜕</m:t>
                        </m:r>
                      </m:num>
                      <m:den>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i="1">
                            <a:latin typeface="Cambria Math" panose="02040503050406030204" pitchFamily="18" charset="0"/>
                            <a:cs typeface="Times New Roman" panose="02020603050405020304" pitchFamily="18" charset="0"/>
                          </a:rPr>
                        </m:ctrlPr>
                      </m:dPr>
                      <m:e>
                        <m:r>
                          <m:rPr>
                            <m:sty m:val="p"/>
                          </m:rPr>
                          <a:rPr lang="en-US" b="0" i="0">
                            <a:latin typeface="Cambria Math" panose="02040503050406030204" pitchFamily="18" charset="0"/>
                            <a:cs typeface="Times New Roman" panose="02020603050405020304" pitchFamily="18" charset="0"/>
                          </a:rPr>
                          <m:t>ycosx</m:t>
                        </m:r>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siny</m:t>
                        </m:r>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y</m:t>
                        </m:r>
                      </m:e>
                    </m:d>
                  </m:oMath>
                </a14:m>
                <a:r>
                  <a:rPr lang="en-IN"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i="1">
                            <a:latin typeface="Cambria Math" panose="02040503050406030204" pitchFamily="18" charset="0"/>
                            <a:cs typeface="Times New Roman" panose="02020603050405020304" pitchFamily="18" charset="0"/>
                          </a:rPr>
                        </m:ctrlPr>
                      </m:fPr>
                      <m:num>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N</m:t>
                        </m:r>
                      </m:num>
                      <m:den>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i="1">
                            <a:latin typeface="Cambria Math" panose="02040503050406030204" pitchFamily="18" charset="0"/>
                            <a:cs typeface="Times New Roman" panose="02020603050405020304" pitchFamily="18" charset="0"/>
                          </a:rPr>
                        </m:ctrlPr>
                      </m:fPr>
                      <m:num>
                        <m:r>
                          <a:rPr lang="en-IN" i="0">
                            <a:latin typeface="Cambria Math" panose="02040503050406030204" pitchFamily="18" charset="0"/>
                            <a:ea typeface="Cambria Math" panose="02040503050406030204" pitchFamily="18" charset="0"/>
                            <a:cs typeface="Times New Roman" panose="02020603050405020304" pitchFamily="18" charset="0"/>
                          </a:rPr>
                          <m:t>𝜕</m:t>
                        </m:r>
                      </m:num>
                      <m:den>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x</m:t>
                        </m:r>
                      </m:den>
                    </m:f>
                    <m:d>
                      <m:dPr>
                        <m:ctrlPr>
                          <a:rPr lang="en-US" i="1">
                            <a:latin typeface="Cambria Math" panose="02040503050406030204" pitchFamily="18" charset="0"/>
                            <a:cs typeface="Times New Roman" panose="02020603050405020304" pitchFamily="18" charset="0"/>
                          </a:rPr>
                        </m:ctrlPr>
                      </m:dPr>
                      <m:e>
                        <m:r>
                          <m:rPr>
                            <m:sty m:val="p"/>
                          </m:rPr>
                          <a:rPr lang="en-US" b="0" i="0">
                            <a:latin typeface="Cambria Math" panose="02040503050406030204" pitchFamily="18" charset="0"/>
                            <a:cs typeface="Times New Roman" panose="02020603050405020304" pitchFamily="18" charset="0"/>
                          </a:rPr>
                          <m:t>sinx</m:t>
                        </m:r>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xcosy</m:t>
                        </m:r>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x</m:t>
                        </m:r>
                        <m:r>
                          <m:rPr>
                            <m:nor/>
                          </m:rPr>
                          <a:rPr lang="en-US" dirty="0">
                            <a:latin typeface="Times New Roman" panose="02020603050405020304" pitchFamily="18" charset="0"/>
                            <a:cs typeface="Times New Roman" panose="02020603050405020304" pitchFamily="18" charset="0"/>
                          </a:rPr>
                          <m:t> </m:t>
                        </m:r>
                      </m:e>
                    </m:d>
                  </m:oMath>
                </a14:m>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a:t>
                </a:r>
                <a:endParaRPr lang="en-IN" dirty="0" smtClean="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i="1">
                            <a:latin typeface="Cambria Math" panose="02040503050406030204" pitchFamily="18" charset="0"/>
                            <a:cs typeface="Times New Roman" panose="02020603050405020304" pitchFamily="18" charset="0"/>
                          </a:rPr>
                        </m:ctrlPr>
                      </m:fPr>
                      <m:num>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M</m:t>
                        </m:r>
                      </m:num>
                      <m:den>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y</m:t>
                        </m:r>
                      </m:den>
                    </m:f>
                    <m:r>
                      <a:rPr lang="en-US" i="0">
                        <a:latin typeface="Cambria Math" panose="02040503050406030204" pitchFamily="18" charset="0"/>
                        <a:ea typeface="Cambria Math" panose="02040503050406030204" pitchFamily="18" charset="0"/>
                        <a:cs typeface="Times New Roman" panose="02020603050405020304" pitchFamily="18" charset="0"/>
                      </a:rPr>
                      <m:t>=</m:t>
                    </m:r>
                    <m:r>
                      <a:rPr lang="en-US" b="0" i="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cosx</m:t>
                    </m:r>
                    <m:r>
                      <a:rPr lang="en-US"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cosy</m:t>
                    </m:r>
                    <m:r>
                      <a:rPr lang="en-US" b="0" i="0" smtClean="0">
                        <a:latin typeface="Cambria Math" panose="02040503050406030204" pitchFamily="18" charset="0"/>
                        <a:ea typeface="Cambria Math" panose="02040503050406030204" pitchFamily="18" charset="0"/>
                        <a:cs typeface="Times New Roman" panose="02020603050405020304" pitchFamily="18" charset="0"/>
                      </a:rPr>
                      <m:t>+</m:t>
                    </m:r>
                    <m:r>
                      <a:rPr lang="en-US" b="0" i="0" smtClean="0">
                        <a:latin typeface="Cambria Math" panose="02040503050406030204" pitchFamily="18" charset="0"/>
                        <a:ea typeface="Cambria Math" panose="02040503050406030204" pitchFamily="18" charset="0"/>
                        <a:cs typeface="Times New Roman" panose="02020603050405020304" pitchFamily="18" charset="0"/>
                      </a:rPr>
                      <m:t>1</m:t>
                    </m:r>
                    <m:r>
                      <a:rPr lang="en-US" b="0" i="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i="1">
                            <a:latin typeface="Cambria Math" panose="02040503050406030204" pitchFamily="18" charset="0"/>
                            <a:cs typeface="Times New Roman" panose="02020603050405020304" pitchFamily="18" charset="0"/>
                          </a:rPr>
                        </m:ctrlPr>
                      </m:fPr>
                      <m:num>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N</m:t>
                        </m:r>
                      </m:num>
                      <m:den>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x</m:t>
                        </m:r>
                      </m:den>
                    </m:f>
                    <m:r>
                      <a:rPr lang="en-US"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cos</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x</m:t>
                    </m:r>
                    <m:r>
                      <a:rPr lang="en-US" b="0" i="0" smtClean="0">
                        <a:latin typeface="Cambria Math" panose="02040503050406030204" pitchFamily="18" charset="0"/>
                        <a:cs typeface="Times New Roman" panose="02020603050405020304" pitchFamily="18" charset="0"/>
                      </a:rPr>
                      <m:t>+</m:t>
                    </m:r>
                    <m:r>
                      <m:rPr>
                        <m:sty m:val="p"/>
                      </m:rPr>
                      <a:rPr lang="en-US" b="0" i="0" smtClean="0">
                        <a:latin typeface="Cambria Math" panose="02040503050406030204" pitchFamily="18" charset="0"/>
                        <a:cs typeface="Times New Roman" panose="02020603050405020304" pitchFamily="18" charset="0"/>
                      </a:rPr>
                      <m:t>cosy</m:t>
                    </m:r>
                    <m:r>
                      <a:rPr lang="en-US" b="0" i="0" smtClean="0">
                        <a:latin typeface="Cambria Math" panose="02040503050406030204" pitchFamily="18" charset="0"/>
                        <a:cs typeface="Times New Roman" panose="02020603050405020304" pitchFamily="18" charset="0"/>
                      </a:rPr>
                      <m:t>+</m:t>
                    </m:r>
                    <m:r>
                      <a:rPr lang="en-US" b="0" i="0" smtClean="0">
                        <a:latin typeface="Cambria Math" panose="02040503050406030204" pitchFamily="18" charset="0"/>
                        <a:cs typeface="Times New Roman" panose="02020603050405020304" pitchFamily="18" charset="0"/>
                      </a:rPr>
                      <m:t>1</m:t>
                    </m:r>
                  </m:oMath>
                </a14:m>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Here </a:t>
                </a:r>
                <a:r>
                  <a:rPr lang="en-IN"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i="1">
                            <a:latin typeface="Cambria Math" panose="02040503050406030204" pitchFamily="18" charset="0"/>
                            <a:cs typeface="Times New Roman" panose="02020603050405020304" pitchFamily="18" charset="0"/>
                          </a:rPr>
                        </m:ctrlPr>
                      </m:fPr>
                      <m:num>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M</m:t>
                        </m:r>
                      </m:num>
                      <m:den>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y</m:t>
                        </m:r>
                      </m:den>
                    </m:f>
                    <m:r>
                      <a:rPr lang="en-US" i="0">
                        <a:latin typeface="Cambria Math" panose="02040503050406030204" pitchFamily="18" charset="0"/>
                        <a:ea typeface="Cambria Math" panose="02040503050406030204" pitchFamily="18" charset="0"/>
                        <a:cs typeface="Times New Roman" panose="02020603050405020304" pitchFamily="18" charset="0"/>
                      </a:rPr>
                      <m:t>=</m:t>
                    </m:r>
                    <m:f>
                      <m:fPr>
                        <m:ctrlPr>
                          <a:rPr lang="en-IN" i="1">
                            <a:latin typeface="Cambria Math" panose="02040503050406030204" pitchFamily="18" charset="0"/>
                            <a:cs typeface="Times New Roman" panose="02020603050405020304" pitchFamily="18" charset="0"/>
                          </a:rPr>
                        </m:ctrlPr>
                      </m:fPr>
                      <m:num>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N</m:t>
                        </m:r>
                      </m:num>
                      <m:den>
                        <m:r>
                          <a:rPr lang="en-IN"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Therefore </a:t>
                </a:r>
                <a:r>
                  <a:rPr lang="en-US" dirty="0">
                    <a:latin typeface="Times New Roman" panose="02020603050405020304" pitchFamily="18" charset="0"/>
                    <a:cs typeface="Times New Roman" panose="02020603050405020304" pitchFamily="18" charset="0"/>
                  </a:rPr>
                  <a:t>the given equation is Exact differential equation.</a:t>
                </a:r>
              </a:p>
              <a:p>
                <a:r>
                  <a:rPr lang="en-US" dirty="0" smtClean="0">
                    <a:latin typeface="Times New Roman" panose="02020603050405020304" pitchFamily="18" charset="0"/>
                    <a:cs typeface="Times New Roman" panose="02020603050405020304" pitchFamily="18" charset="0"/>
                  </a:rPr>
                  <a:t>General </a:t>
                </a:r>
                <a:r>
                  <a:rPr lang="en-US" dirty="0">
                    <a:latin typeface="Times New Roman" panose="02020603050405020304" pitchFamily="18" charset="0"/>
                    <a:cs typeface="Times New Roman" panose="02020603050405020304" pitchFamily="18" charset="0"/>
                  </a:rPr>
                  <a:t>solution is given by </a:t>
                </a:r>
                <a14:m>
                  <m:oMath xmlns:m="http://schemas.openxmlformats.org/officeDocument/2006/math">
                    <m:nary>
                      <m:naryPr>
                        <m:limLoc m:val="undOvr"/>
                        <m:ctrlPr>
                          <a:rPr lang="en-US" i="1">
                            <a:latin typeface="Cambria Math" panose="02040503050406030204" pitchFamily="18" charset="0"/>
                            <a:cs typeface="Times New Roman" panose="02020603050405020304" pitchFamily="18" charset="0"/>
                          </a:rPr>
                        </m:ctrlPr>
                      </m:naryPr>
                      <m:sub>
                        <m:r>
                          <m:rPr>
                            <m:brk m:alnAt="24"/>
                          </m:rP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y</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constant</m:t>
                        </m:r>
                        <m:r>
                          <a:rPr lang="en-US" i="0">
                            <a:latin typeface="Cambria Math" panose="02040503050406030204" pitchFamily="18" charset="0"/>
                            <a:cs typeface="Times New Roman" panose="02020603050405020304" pitchFamily="18" charset="0"/>
                          </a:rPr>
                          <m:t>)</m:t>
                        </m:r>
                      </m:sub>
                      <m:sup/>
                      <m:e>
                        <m:r>
                          <m:rPr>
                            <m:sty m:val="p"/>
                          </m:rPr>
                          <a:rPr lang="en-US" i="0">
                            <a:latin typeface="Cambria Math" panose="02040503050406030204" pitchFamily="18" charset="0"/>
                            <a:cs typeface="Times New Roman" panose="02020603050405020304" pitchFamily="18" charset="0"/>
                          </a:rPr>
                          <m:t>M</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dx</m:t>
                        </m:r>
                        <m:r>
                          <a:rPr lang="en-US" i="0">
                            <a:latin typeface="Cambria Math" panose="02040503050406030204" pitchFamily="18" charset="0"/>
                            <a:cs typeface="Times New Roman" panose="02020603050405020304" pitchFamily="18" charset="0"/>
                          </a:rPr>
                          <m:t>+ </m:t>
                        </m:r>
                        <m:nary>
                          <m:naryPr>
                            <m:limLoc m:val="undOvr"/>
                            <m:subHide m:val="on"/>
                            <m:supHide m:val="on"/>
                            <m:ctrlPr>
                              <a:rPr lang="en-US" i="1">
                                <a:latin typeface="Cambria Math" panose="02040503050406030204" pitchFamily="18" charset="0"/>
                                <a:cs typeface="Times New Roman" panose="02020603050405020304" pitchFamily="18" charset="0"/>
                              </a:rPr>
                            </m:ctrlPr>
                          </m:naryPr>
                          <m:sub/>
                          <m:sup/>
                          <m:e>
                            <m:d>
                              <m:dPr>
                                <m:ctrlPr>
                                  <a:rPr lang="en-US" i="1">
                                    <a:latin typeface="Cambria Math" panose="02040503050406030204" pitchFamily="18" charset="0"/>
                                    <a:cs typeface="Times New Roman" panose="02020603050405020304" pitchFamily="18" charset="0"/>
                                  </a:rPr>
                                </m:ctrlPr>
                              </m:dPr>
                              <m:e>
                                <m:r>
                                  <m:rPr>
                                    <m:sty m:val="p"/>
                                  </m:rPr>
                                  <a:rPr lang="en-US" i="0">
                                    <a:latin typeface="Cambria Math" panose="02040503050406030204" pitchFamily="18" charset="0"/>
                                    <a:cs typeface="Times New Roman" panose="02020603050405020304" pitchFamily="18" charset="0"/>
                                  </a:rPr>
                                  <m:t>terms</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independent</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of</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x</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in</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N</m:t>
                                </m:r>
                              </m:e>
                            </m:d>
                            <m:r>
                              <m:rPr>
                                <m:sty m:val="p"/>
                              </m:rPr>
                              <a:rPr lang="en-US" i="0">
                                <a:latin typeface="Cambria Math" panose="02040503050406030204" pitchFamily="18" charset="0"/>
                                <a:cs typeface="Times New Roman" panose="02020603050405020304" pitchFamily="18" charset="0"/>
                              </a:rPr>
                              <m:t>dy</m:t>
                            </m:r>
                            <m: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c</m:t>
                            </m:r>
                          </m:e>
                        </m:nary>
                      </m:e>
                    </m:nary>
                  </m:oMath>
                </a14:m>
                <a:r>
                  <a:rPr lang="en-IN"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0">
                        <a:latin typeface="Cambria Math" panose="02040503050406030204" pitchFamily="18" charset="0"/>
                        <a:cs typeface="Times New Roman" panose="02020603050405020304" pitchFamily="18" charset="0"/>
                      </a:rPr>
                      <m:t>                                     ⇒</m:t>
                    </m:r>
                  </m:oMath>
                </a14:m>
                <a:r>
                  <a:rPr lang="en-IN"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i="1">
                            <a:latin typeface="Cambria Math" panose="02040503050406030204" pitchFamily="18" charset="0"/>
                            <a:cs typeface="Times New Roman" panose="02020603050405020304" pitchFamily="18" charset="0"/>
                          </a:rPr>
                        </m:ctrlPr>
                      </m:naryPr>
                      <m:sub>
                        <m:r>
                          <m:rPr>
                            <m:brk m:alnAt="24"/>
                          </m:rP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y</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constant</m:t>
                        </m:r>
                        <m:r>
                          <a:rPr lang="en-US" i="0">
                            <a:latin typeface="Cambria Math" panose="02040503050406030204" pitchFamily="18" charset="0"/>
                            <a:cs typeface="Times New Roman" panose="02020603050405020304" pitchFamily="18" charset="0"/>
                          </a:rPr>
                          <m:t>)</m:t>
                        </m:r>
                      </m:sub>
                      <m:sup/>
                      <m:e>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ycosx</m:t>
                        </m:r>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siny</m:t>
                        </m:r>
                        <m:r>
                          <a:rPr lang="en-US" b="0" i="0">
                            <a:latin typeface="Cambria Math" panose="02040503050406030204" pitchFamily="18" charset="0"/>
                            <a:cs typeface="Times New Roman" panose="02020603050405020304" pitchFamily="18" charset="0"/>
                          </a:rPr>
                          <m:t>+</m:t>
                        </m:r>
                        <m:r>
                          <m:rPr>
                            <m:sty m:val="p"/>
                          </m:rPr>
                          <a:rPr lang="en-US" b="0" i="0">
                            <a:latin typeface="Cambria Math" panose="02040503050406030204" pitchFamily="18" charset="0"/>
                            <a:cs typeface="Times New Roman" panose="02020603050405020304" pitchFamily="18" charset="0"/>
                          </a:rPr>
                          <m:t>y</m:t>
                        </m:r>
                        <m:r>
                          <a:rPr lang="en-US" b="0"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dx</m:t>
                        </m:r>
                        <m:r>
                          <a:rPr lang="en-US" i="0">
                            <a:latin typeface="Cambria Math" panose="02040503050406030204" pitchFamily="18" charset="0"/>
                            <a:cs typeface="Times New Roman" panose="02020603050405020304" pitchFamily="18" charset="0"/>
                          </a:rPr>
                          <m:t>+ </m:t>
                        </m:r>
                        <m:nary>
                          <m:naryPr>
                            <m:limLoc m:val="undOvr"/>
                            <m:subHide m:val="on"/>
                            <m:supHide m:val="on"/>
                            <m:ctrlPr>
                              <a:rPr lang="en-US" i="1">
                                <a:latin typeface="Cambria Math" panose="02040503050406030204" pitchFamily="18" charset="0"/>
                                <a:cs typeface="Times New Roman" panose="02020603050405020304" pitchFamily="18" charset="0"/>
                              </a:rPr>
                            </m:ctrlPr>
                          </m:naryPr>
                          <m:sub/>
                          <m:sup/>
                          <m:e>
                            <m:r>
                              <a:rPr lang="en-US" i="0">
                                <a:latin typeface="Cambria Math" panose="02040503050406030204" pitchFamily="18" charset="0"/>
                                <a:cs typeface="Times New Roman" panose="02020603050405020304" pitchFamily="18" charset="0"/>
                              </a:rPr>
                              <m:t>0</m:t>
                            </m:r>
                            <m:r>
                              <a:rPr lang="en-US" i="0">
                                <a:latin typeface="Cambria Math" panose="02040503050406030204" pitchFamily="18" charset="0"/>
                                <a:cs typeface="Times New Roman" panose="02020603050405020304" pitchFamily="18" charset="0"/>
                              </a:rPr>
                              <m:t> </m:t>
                            </m:r>
                            <m:r>
                              <m:rPr>
                                <m:sty m:val="p"/>
                              </m:rPr>
                              <a:rPr lang="en-US" i="0">
                                <a:latin typeface="Cambria Math" panose="02040503050406030204" pitchFamily="18" charset="0"/>
                                <a:cs typeface="Times New Roman" panose="02020603050405020304" pitchFamily="18" charset="0"/>
                              </a:rPr>
                              <m:t>dy</m:t>
                            </m:r>
                            <m: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c</m:t>
                            </m:r>
                          </m:e>
                        </m:nary>
                      </m:e>
                    </m:nary>
                  </m:oMath>
                </a14:m>
                <a:endParaRPr lang="en-IN"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0">
                        <a:latin typeface="Cambria Math" panose="02040503050406030204" pitchFamily="18" charset="0"/>
                        <a:cs typeface="Times New Roman" panose="02020603050405020304" pitchFamily="18" charset="0"/>
                      </a:rPr>
                      <m:t>                                     ⇒</m:t>
                    </m:r>
                  </m:oMath>
                </a14:m>
                <a:r>
                  <a:rPr lang="en-IN" dirty="0">
                    <a:latin typeface="Times New Roman" panose="02020603050405020304" pitchFamily="18" charset="0"/>
                    <a:cs typeface="Times New Roman" panose="02020603050405020304" pitchFamily="18" charset="0"/>
                  </a:rPr>
                  <a:t>  </a:t>
                </a:r>
                <a14:m>
                  <m:oMath xmlns:m="http://schemas.openxmlformats.org/officeDocument/2006/math">
                    <m:r>
                      <a:rPr lang="en-US" i="0" dirty="0">
                        <a:latin typeface="Cambria Math" panose="02040503050406030204" pitchFamily="18" charset="0"/>
                        <a:cs typeface="Times New Roman" panose="02020603050405020304" pitchFamily="18" charset="0"/>
                      </a:rPr>
                      <m:t>   </m:t>
                    </m:r>
                    <m:r>
                      <m:rPr>
                        <m:sty m:val="p"/>
                      </m:rPr>
                      <a:rPr lang="en-US" i="0" dirty="0">
                        <a:latin typeface="Cambria Math" panose="02040503050406030204" pitchFamily="18" charset="0"/>
                        <a:cs typeface="Times New Roman" panose="02020603050405020304" pitchFamily="18" charset="0"/>
                      </a:rPr>
                      <m:t>y</m:t>
                    </m:r>
                    <m:r>
                      <a:rPr lang="en-US" i="0" dirty="0">
                        <a:latin typeface="Cambria Math" panose="02040503050406030204" pitchFamily="18" charset="0"/>
                        <a:cs typeface="Times New Roman" panose="02020603050405020304" pitchFamily="18" charset="0"/>
                      </a:rPr>
                      <m:t> </m:t>
                    </m:r>
                    <m:r>
                      <m:rPr>
                        <m:sty m:val="p"/>
                      </m:rPr>
                      <a:rPr lang="en-US" b="0" i="0" dirty="0" smtClean="0">
                        <a:latin typeface="Cambria Math" panose="02040503050406030204" pitchFamily="18" charset="0"/>
                        <a:cs typeface="Times New Roman" panose="02020603050405020304" pitchFamily="18" charset="0"/>
                      </a:rPr>
                      <m:t>sinx</m:t>
                    </m:r>
                    <m:r>
                      <a:rPr lang="en-US" b="0" i="0" dirty="0" smtClean="0">
                        <a:latin typeface="Cambria Math" panose="02040503050406030204" pitchFamily="18" charset="0"/>
                        <a:cs typeface="Times New Roman" panose="02020603050405020304" pitchFamily="18" charset="0"/>
                      </a:rPr>
                      <m:t>+</m:t>
                    </m:r>
                    <m:r>
                      <m:rPr>
                        <m:sty m:val="p"/>
                      </m:rPr>
                      <a:rPr lang="en-US" b="0" i="0" dirty="0" smtClean="0">
                        <a:latin typeface="Cambria Math" panose="02040503050406030204" pitchFamily="18" charset="0"/>
                        <a:cs typeface="Times New Roman" panose="02020603050405020304" pitchFamily="18" charset="0"/>
                      </a:rPr>
                      <m:t>x</m:t>
                    </m:r>
                    <m:r>
                      <a:rPr lang="en-US" b="0" i="0" dirty="0" smtClean="0">
                        <a:latin typeface="Cambria Math" panose="02040503050406030204" pitchFamily="18" charset="0"/>
                        <a:cs typeface="Times New Roman" panose="02020603050405020304" pitchFamily="18" charset="0"/>
                      </a:rPr>
                      <m:t> </m:t>
                    </m:r>
                    <m:r>
                      <m:rPr>
                        <m:sty m:val="p"/>
                      </m:rPr>
                      <a:rPr lang="en-US" b="0" i="0" dirty="0" smtClean="0">
                        <a:latin typeface="Cambria Math" panose="02040503050406030204" pitchFamily="18" charset="0"/>
                        <a:cs typeface="Times New Roman" panose="02020603050405020304" pitchFamily="18" charset="0"/>
                      </a:rPr>
                      <m:t>siny</m:t>
                    </m:r>
                    <m:r>
                      <a:rPr lang="en-US" b="0" i="0" dirty="0" smtClean="0">
                        <a:latin typeface="Cambria Math" panose="02040503050406030204" pitchFamily="18" charset="0"/>
                        <a:cs typeface="Times New Roman" panose="02020603050405020304" pitchFamily="18" charset="0"/>
                      </a:rPr>
                      <m:t>+</m:t>
                    </m:r>
                    <m:r>
                      <m:rPr>
                        <m:sty m:val="p"/>
                      </m:rPr>
                      <a:rPr lang="en-US" b="0" i="0" dirty="0" smtClean="0">
                        <a:latin typeface="Cambria Math" panose="02040503050406030204" pitchFamily="18" charset="0"/>
                        <a:cs typeface="Times New Roman" panose="02020603050405020304" pitchFamily="18" charset="0"/>
                      </a:rPr>
                      <m:t>xy</m:t>
                    </m:r>
                    <m:r>
                      <a:rPr lang="en-US" i="0" dirty="0">
                        <a:latin typeface="Cambria Math" panose="02040503050406030204" pitchFamily="18" charset="0"/>
                        <a:cs typeface="Times New Roman" panose="02020603050405020304" pitchFamily="18" charset="0"/>
                      </a:rPr>
                      <m:t>=</m:t>
                    </m:r>
                    <m:r>
                      <m:rPr>
                        <m:sty m:val="p"/>
                      </m:rPr>
                      <a:rPr lang="en-US" i="0" dirty="0">
                        <a:latin typeface="Cambria Math" panose="02040503050406030204" pitchFamily="18" charset="0"/>
                        <a:cs typeface="Times New Roman" panose="02020603050405020304" pitchFamily="18" charset="0"/>
                      </a:rPr>
                      <m:t>c</m:t>
                    </m:r>
                  </m:oMath>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Hence </a:t>
                </a:r>
                <a:r>
                  <a:rPr lang="en-US" dirty="0">
                    <a:latin typeface="Times New Roman" panose="02020603050405020304" pitchFamily="18" charset="0"/>
                    <a:cs typeface="Times New Roman" panose="02020603050405020304" pitchFamily="18" charset="0"/>
                  </a:rPr>
                  <a:t>this is our required general solution.</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IN" dirty="0"/>
              </a:p>
            </p:txBody>
          </p:sp>
        </mc:Choice>
        <mc:Fallback xmlns="">
          <p:sp>
            <p:nvSpPr>
              <p:cNvPr id="2" name="Rectangle 1"/>
              <p:cNvSpPr>
                <a:spLocks noRot="1" noChangeAspect="1" noMove="1" noResize="1" noEditPoints="1" noAdjustHandles="1" noChangeArrowheads="1" noChangeShapeType="1" noTextEdit="1"/>
              </p:cNvSpPr>
              <p:nvPr/>
            </p:nvSpPr>
            <p:spPr>
              <a:xfrm>
                <a:off x="1399309" y="1745674"/>
                <a:ext cx="10127673" cy="5329792"/>
              </a:xfrm>
              <a:prstGeom prst="rect">
                <a:avLst/>
              </a:prstGeom>
              <a:blipFill>
                <a:blip r:embed="rId3"/>
                <a:stretch>
                  <a:fillRect l="-542" t="-571"/>
                </a:stretch>
              </a:blipFill>
            </p:spPr>
            <p:txBody>
              <a:bodyPr/>
              <a:lstStyle/>
              <a:p>
                <a:r>
                  <a:rPr lang="en-IN">
                    <a:noFill/>
                  </a:rPr>
                  <a:t> </a:t>
                </a:r>
              </a:p>
            </p:txBody>
          </p:sp>
        </mc:Fallback>
      </mc:AlternateContent>
    </p:spTree>
    <p:extLst>
      <p:ext uri="{BB962C8B-B14F-4D97-AF65-F5344CB8AC3E}">
        <p14:creationId xmlns:p14="http://schemas.microsoft.com/office/powerpoint/2010/main" val="248580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IN" dirty="0"/>
          </a:p>
        </p:txBody>
      </p:sp>
      <mc:AlternateContent xmlns:mc="http://schemas.openxmlformats.org/markup-compatibility/2006" xmlns:a14="http://schemas.microsoft.com/office/drawing/2010/main">
        <mc:Choice Requires="a14">
          <p:sp>
            <p:nvSpPr>
              <p:cNvPr id="4" name="Rectangle 3"/>
              <p:cNvSpPr/>
              <p:nvPr/>
            </p:nvSpPr>
            <p:spPr>
              <a:xfrm>
                <a:off x="554182" y="207819"/>
                <a:ext cx="10799618" cy="6047746"/>
              </a:xfrm>
              <a:prstGeom prst="rect">
                <a:avLst/>
              </a:prstGeom>
            </p:spPr>
            <p:txBody>
              <a:bodyPr wrap="square">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11.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d>
                      <m:dPr>
                        <m:ctrlPr>
                          <a:rPr lang="en-US" sz="2000" b="1" i="1" smtClean="0">
                            <a:solidFill>
                              <a:srgbClr val="FF0000"/>
                            </a:solidFill>
                            <a:latin typeface="Cambria Math" panose="02040503050406030204" pitchFamily="18" charset="0"/>
                            <a:cs typeface="Times New Roman" panose="02020603050405020304" pitchFamily="18" charset="0"/>
                          </a:rPr>
                        </m:ctrlPr>
                      </m:dPr>
                      <m:e>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𝐱</m:t>
                        </m:r>
                      </m:e>
                    </m:d>
                    <m:r>
                      <a:rPr lang="en-US" sz="2000" b="1" i="0" smtClean="0">
                        <a:solidFill>
                          <a:srgbClr val="FF0000"/>
                        </a:solidFill>
                        <a:latin typeface="Cambria Math" panose="02040503050406030204" pitchFamily="18" charset="0"/>
                        <a:cs typeface="Times New Roman" panose="02020603050405020304" pitchFamily="18" charset="0"/>
                      </a:rPr>
                      <m:t>𝐝𝐲</m:t>
                    </m:r>
                    <m:r>
                      <a:rPr lang="en-US" sz="2000" b="1" i="0" smtClean="0">
                        <a:solidFill>
                          <a:srgbClr val="FF0000"/>
                        </a:solidFill>
                        <a:latin typeface="Cambria Math" panose="02040503050406030204" pitchFamily="18" charset="0"/>
                        <a:cs typeface="Times New Roman" panose="02020603050405020304" pitchFamily="18" charset="0"/>
                      </a:rPr>
                      <m:t>+</m:t>
                    </m:r>
                    <m:d>
                      <m:dPr>
                        <m:ctrlPr>
                          <a:rPr lang="en-US" sz="2000" b="1" i="1" smtClean="0">
                            <a:solidFill>
                              <a:srgbClr val="FF0000"/>
                            </a:solidFill>
                            <a:latin typeface="Cambria Math" panose="02040503050406030204" pitchFamily="18" charset="0"/>
                            <a:cs typeface="Times New Roman" panose="02020603050405020304" pitchFamily="18" charset="0"/>
                          </a:rPr>
                        </m:ctrlPr>
                      </m:dPr>
                      <m:e>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𝐱</m:t>
                        </m:r>
                      </m:e>
                    </m:d>
                    <m:r>
                      <a:rPr lang="en-US" sz="2000" b="1" i="0" smtClean="0">
                        <a:solidFill>
                          <a:srgbClr val="FF0000"/>
                        </a:solidFill>
                        <a:latin typeface="Cambria Math" panose="02040503050406030204" pitchFamily="18" charset="0"/>
                        <a:cs typeface="Times New Roman" panose="02020603050405020304" pitchFamily="18" charset="0"/>
                      </a:rPr>
                      <m:t>𝐝𝐱</m:t>
                    </m:r>
                    <m:r>
                      <a:rPr lang="en-US" sz="2000" b="1" i="1">
                        <a:solidFill>
                          <a:srgbClr val="FF0000"/>
                        </a:solidFill>
                        <a:latin typeface="Cambria Math" panose="02040503050406030204" pitchFamily="18" charset="0"/>
                        <a:cs typeface="Times New Roman" panose="02020603050405020304" pitchFamily="18" charset="0"/>
                      </a:rPr>
                      <m:t>=</m:t>
                    </m:r>
                    <m:r>
                      <a:rPr lang="en-US" sz="2000" b="1" i="1">
                        <a:solidFill>
                          <a:srgbClr val="FF0000"/>
                        </a:solidFill>
                        <a:latin typeface="Cambria Math" panose="02040503050406030204" pitchFamily="18" charset="0"/>
                        <a:cs typeface="Times New Roman" panose="02020603050405020304" pitchFamily="18" charset="0"/>
                      </a:rPr>
                      <m:t>𝟎</m:t>
                    </m:r>
                    <m:r>
                      <a:rPr lang="en-US" sz="2000" b="1" i="1">
                        <a:solidFill>
                          <a:srgbClr val="FF0000"/>
                        </a:solidFill>
                        <a:latin typeface="Cambria Math" panose="02040503050406030204" pitchFamily="18" charset="0"/>
                        <a:cs typeface="Times New Roman" panose="02020603050405020304" pitchFamily="18" charset="0"/>
                      </a:rPr>
                      <m:t>.</m:t>
                    </m:r>
                  </m:oMath>
                </a14:m>
                <a:endParaRPr lang="en-US" sz="2000" b="1" dirty="0" smtClean="0">
                  <a:solidFill>
                    <a:srgbClr val="FF0000"/>
                  </a:solidFill>
                  <a:latin typeface="Times New Roman" panose="02020603050405020304" pitchFamily="18" charset="0"/>
                  <a:cs typeface="Times New Roman" panose="02020603050405020304" pitchFamily="18" charset="0"/>
                </a:endParaRPr>
              </a:p>
              <a:p>
                <a:endParaRPr lang="en-US" sz="2000" b="1" dirty="0" smtClean="0">
                  <a:solidFill>
                    <a:srgbClr val="FF0000"/>
                  </a:solidFill>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a:t>
                </a:r>
                <a:r>
                  <a:rPr lang="en-US" sz="2000" dirty="0" smtClean="0">
                    <a:latin typeface="Times New Roman" panose="02020603050405020304" pitchFamily="18" charset="0"/>
                    <a:cs typeface="Times New Roman" panose="02020603050405020304" pitchFamily="18" charset="0"/>
                  </a:rPr>
                  <a:t>equation </a:t>
                </a:r>
                <a14:m>
                  <m:oMath xmlns:m="http://schemas.openxmlformats.org/officeDocument/2006/math">
                    <m:d>
                      <m:dPr>
                        <m:ctrlPr>
                          <a:rPr lang="en-US" sz="2000" i="1" smtClean="0">
                            <a:solidFill>
                              <a:schemeClr val="tx1"/>
                            </a:solidFill>
                            <a:latin typeface="Cambria Math" panose="02040503050406030204" pitchFamily="18" charset="0"/>
                            <a:cs typeface="Times New Roman" panose="02020603050405020304" pitchFamily="18" charset="0"/>
                          </a:rPr>
                        </m:ctrlPr>
                      </m:dPr>
                      <m:e>
                        <m:r>
                          <m:rPr>
                            <m:sty m:val="p"/>
                          </m:rPr>
                          <a:rPr lang="en-US" sz="2000" b="0" i="1">
                            <a:solidFill>
                              <a:schemeClr val="tx1"/>
                            </a:solidFill>
                            <a:latin typeface="Cambria Math" panose="02040503050406030204" pitchFamily="18" charset="0"/>
                            <a:cs typeface="Times New Roman" panose="02020603050405020304" pitchFamily="18" charset="0"/>
                          </a:rPr>
                          <m:t>y</m:t>
                        </m:r>
                        <m:r>
                          <a:rPr lang="en-US" sz="2000" b="0">
                            <a:solidFill>
                              <a:schemeClr val="tx1"/>
                            </a:solidFill>
                            <a:latin typeface="Cambria Math" panose="02040503050406030204" pitchFamily="18" charset="0"/>
                            <a:cs typeface="Times New Roman" panose="02020603050405020304" pitchFamily="18" charset="0"/>
                          </a:rPr>
                          <m:t>+</m:t>
                        </m:r>
                        <m:r>
                          <m:rPr>
                            <m:sty m:val="p"/>
                          </m:rPr>
                          <a:rPr lang="en-US" sz="2000" b="0" i="1">
                            <a:solidFill>
                              <a:schemeClr val="tx1"/>
                            </a:solidFill>
                            <a:latin typeface="Cambria Math" panose="02040503050406030204" pitchFamily="18" charset="0"/>
                            <a:cs typeface="Times New Roman" panose="02020603050405020304" pitchFamily="18" charset="0"/>
                          </a:rPr>
                          <m:t>x</m:t>
                        </m:r>
                      </m:e>
                    </m:d>
                    <m:r>
                      <m:rPr>
                        <m:sty m:val="p"/>
                      </m:rPr>
                      <a:rPr lang="en-US" sz="2000" b="0" i="1">
                        <a:solidFill>
                          <a:schemeClr val="tx1"/>
                        </a:solidFill>
                        <a:latin typeface="Cambria Math" panose="02040503050406030204" pitchFamily="18" charset="0"/>
                        <a:cs typeface="Times New Roman" panose="02020603050405020304" pitchFamily="18" charset="0"/>
                      </a:rPr>
                      <m:t>dy</m:t>
                    </m:r>
                    <m:r>
                      <a:rPr lang="en-US" sz="2000" b="0">
                        <a:solidFill>
                          <a:schemeClr val="tx1"/>
                        </a:solidFill>
                        <a:latin typeface="Cambria Math" panose="02040503050406030204" pitchFamily="18" charset="0"/>
                        <a:cs typeface="Times New Roman" panose="02020603050405020304" pitchFamily="18" charset="0"/>
                      </a:rPr>
                      <m:t>+</m:t>
                    </m:r>
                    <m:d>
                      <m:dPr>
                        <m:ctrlPr>
                          <a:rPr lang="en-US" sz="2000" i="1">
                            <a:solidFill>
                              <a:schemeClr val="tx1"/>
                            </a:solidFill>
                            <a:latin typeface="Cambria Math" panose="02040503050406030204" pitchFamily="18" charset="0"/>
                            <a:cs typeface="Times New Roman" panose="02020603050405020304" pitchFamily="18" charset="0"/>
                          </a:rPr>
                        </m:ctrlPr>
                      </m:dPr>
                      <m:e>
                        <m:r>
                          <m:rPr>
                            <m:sty m:val="p"/>
                          </m:rPr>
                          <a:rPr lang="en-US" sz="2000" b="0" i="1">
                            <a:solidFill>
                              <a:schemeClr val="tx1"/>
                            </a:solidFill>
                            <a:latin typeface="Cambria Math" panose="02040503050406030204" pitchFamily="18" charset="0"/>
                            <a:cs typeface="Times New Roman" panose="02020603050405020304" pitchFamily="18" charset="0"/>
                          </a:rPr>
                          <m:t>y</m:t>
                        </m:r>
                        <m:r>
                          <a:rPr lang="en-US" sz="2000" b="0">
                            <a:solidFill>
                              <a:schemeClr val="tx1"/>
                            </a:solidFill>
                            <a:latin typeface="Cambria Math" panose="02040503050406030204" pitchFamily="18" charset="0"/>
                            <a:cs typeface="Times New Roman" panose="02020603050405020304" pitchFamily="18" charset="0"/>
                          </a:rPr>
                          <m:t>−</m:t>
                        </m:r>
                        <m:r>
                          <m:rPr>
                            <m:sty m:val="p"/>
                          </m:rPr>
                          <a:rPr lang="en-US" sz="2000" b="0" i="1">
                            <a:solidFill>
                              <a:schemeClr val="tx1"/>
                            </a:solidFill>
                            <a:latin typeface="Cambria Math" panose="02040503050406030204" pitchFamily="18" charset="0"/>
                            <a:cs typeface="Times New Roman" panose="02020603050405020304" pitchFamily="18" charset="0"/>
                          </a:rPr>
                          <m:t>x</m:t>
                        </m:r>
                      </m:e>
                    </m:d>
                    <m:r>
                      <m:rPr>
                        <m:sty m:val="p"/>
                      </m:rPr>
                      <a:rPr lang="en-US" sz="2000" b="0" i="1">
                        <a:solidFill>
                          <a:schemeClr val="tx1"/>
                        </a:solidFill>
                        <a:latin typeface="Cambria Math" panose="02040503050406030204" pitchFamily="18" charset="0"/>
                        <a:cs typeface="Times New Roman" panose="02020603050405020304" pitchFamily="18" charset="0"/>
                      </a:rPr>
                      <m:t>dx</m:t>
                    </m:r>
                    <m:r>
                      <a:rPr lang="en-US" sz="2000" b="0" i="1">
                        <a:solidFill>
                          <a:schemeClr val="tx1"/>
                        </a:solidFill>
                        <a:latin typeface="Cambria Math" panose="02040503050406030204" pitchFamily="18" charset="0"/>
                        <a:cs typeface="Times New Roman" panose="02020603050405020304" pitchFamily="18" charset="0"/>
                      </a:rPr>
                      <m:t>=</m:t>
                    </m:r>
                    <m:r>
                      <a:rPr lang="en-US" sz="2000" b="0" i="1">
                        <a:solidFill>
                          <a:schemeClr val="tx1"/>
                        </a:solidFill>
                        <a:latin typeface="Cambria Math" panose="02040503050406030204" pitchFamily="18" charset="0"/>
                        <a:cs typeface="Times New Roman" panose="02020603050405020304" pitchFamily="18" charset="0"/>
                      </a:rPr>
                      <m:t>0</m:t>
                    </m:r>
                  </m:oMath>
                </a14:m>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Where </a:t>
                </a:r>
                <a14:m>
                  <m:oMath xmlns:m="http://schemas.openxmlformats.org/officeDocument/2006/math">
                    <m:r>
                      <m:rPr>
                        <m:sty m:val="p"/>
                      </m:rPr>
                      <a:rPr lang="en-US" sz="2000" b="0" i="0">
                        <a:latin typeface="Cambria Math" panose="02040503050406030204" pitchFamily="18" charset="0"/>
                        <a:cs typeface="Times New Roman" panose="02020603050405020304" pitchFamily="18" charset="0"/>
                      </a:rPr>
                      <m:t>M</m:t>
                    </m:r>
                    <m:r>
                      <a:rPr lang="en-US" sz="2000" i="1">
                        <a:latin typeface="Cambria Math" panose="02040503050406030204" pitchFamily="18" charset="0"/>
                        <a:cs typeface="Times New Roman" panose="02020603050405020304" pitchFamily="18" charset="0"/>
                      </a:rPr>
                      <m:t>=</m:t>
                    </m:r>
                    <m:r>
                      <m:rPr>
                        <m:sty m:val="p"/>
                      </m:rPr>
                      <a:rPr lang="en-US" sz="2000" b="0" i="1">
                        <a:latin typeface="Cambria Math" panose="02040503050406030204" pitchFamily="18" charset="0"/>
                        <a:cs typeface="Times New Roman" panose="02020603050405020304" pitchFamily="18" charset="0"/>
                      </a:rPr>
                      <m:t>y</m:t>
                    </m:r>
                    <m:r>
                      <a:rPr lang="en-US" sz="2000" b="0">
                        <a:latin typeface="Cambria Math" panose="02040503050406030204" pitchFamily="18" charset="0"/>
                        <a:cs typeface="Times New Roman" panose="02020603050405020304" pitchFamily="18" charset="0"/>
                      </a:rPr>
                      <m:t>−</m:t>
                    </m:r>
                    <m:r>
                      <m:rPr>
                        <m:sty m:val="p"/>
                      </m:rPr>
                      <a:rPr lang="en-US" sz="2000" b="0" i="1">
                        <a:latin typeface="Cambria Math" panose="02040503050406030204" pitchFamily="18" charset="0"/>
                        <a:cs typeface="Times New Roman" panose="02020603050405020304" pitchFamily="18" charset="0"/>
                      </a:rPr>
                      <m:t>x</m:t>
                    </m:r>
                    <m:r>
                      <a:rPr lang="en-US" sz="2000" b="0" i="1" smtClean="0">
                        <a:latin typeface="Cambria Math" panose="02040503050406030204" pitchFamily="18" charset="0"/>
                        <a:cs typeface="Times New Roman" panose="02020603050405020304" pitchFamily="18" charset="0"/>
                      </a:rPr>
                      <m:t>                                                                       </m:t>
                    </m:r>
                    <m:r>
                      <m:rPr>
                        <m:sty m:val="p"/>
                      </m:rPr>
                      <a:rPr lang="en-US" sz="2000" b="0" i="0">
                        <a:latin typeface="Cambria Math" panose="02040503050406030204" pitchFamily="18" charset="0"/>
                        <a:cs typeface="Times New Roman" panose="02020603050405020304" pitchFamily="18" charset="0"/>
                      </a:rPr>
                      <m:t>N</m:t>
                    </m:r>
                    <m:r>
                      <a:rPr lang="en-US" sz="2000" b="0" i="0">
                        <a:latin typeface="Cambria Math" panose="02040503050406030204" pitchFamily="18" charset="0"/>
                        <a:cs typeface="Times New Roman" panose="02020603050405020304" pitchFamily="18" charset="0"/>
                      </a:rPr>
                      <m:t>=</m:t>
                    </m:r>
                    <m:r>
                      <m:rPr>
                        <m:sty m:val="p"/>
                      </m:rPr>
                      <a:rPr lang="en-US" sz="2000" b="0" i="0">
                        <a:latin typeface="Cambria Math" panose="02040503050406030204" pitchFamily="18" charset="0"/>
                        <a:cs typeface="Times New Roman" panose="02020603050405020304" pitchFamily="18" charset="0"/>
                      </a:rPr>
                      <m:t>y</m:t>
                    </m:r>
                    <m:r>
                      <a:rPr lang="en-US" sz="2000" b="0" i="0">
                        <a:latin typeface="Cambria Math" panose="02040503050406030204" pitchFamily="18" charset="0"/>
                        <a:cs typeface="Times New Roman" panose="02020603050405020304" pitchFamily="18" charset="0"/>
                      </a:rPr>
                      <m:t>+</m:t>
                    </m:r>
                    <m:r>
                      <m:rPr>
                        <m:sty m:val="p"/>
                      </m:rPr>
                      <a:rPr lang="en-US" sz="2000" b="0" i="0">
                        <a:latin typeface="Cambria Math" panose="02040503050406030204" pitchFamily="18" charset="0"/>
                        <a:cs typeface="Times New Roman" panose="02020603050405020304" pitchFamily="18" charset="0"/>
                      </a:rPr>
                      <m:t>x</m:t>
                    </m:r>
                  </m:oMath>
                </a14:m>
                <a:endParaRPr lang="en-US"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d>
                      <m:dPr>
                        <m:ctrlPr>
                          <a:rPr lang="en-US" sz="2000" i="1">
                            <a:latin typeface="Cambria Math" panose="02040503050406030204" pitchFamily="18" charset="0"/>
                            <a:cs typeface="Times New Roman" panose="02020603050405020304" pitchFamily="18" charset="0"/>
                          </a:rPr>
                        </m:ctrlPr>
                      </m:dPr>
                      <m:e>
                        <m:r>
                          <m:rPr>
                            <m:sty m:val="p"/>
                          </m:rPr>
                          <a:rPr lang="en-US" sz="2000" b="0" i="1">
                            <a:latin typeface="Cambria Math" panose="02040503050406030204" pitchFamily="18" charset="0"/>
                            <a:cs typeface="Times New Roman" panose="02020603050405020304" pitchFamily="18" charset="0"/>
                          </a:rPr>
                          <m:t>y</m:t>
                        </m:r>
                        <m:r>
                          <a:rPr lang="en-US" sz="2000" b="0">
                            <a:latin typeface="Cambria Math" panose="02040503050406030204" pitchFamily="18" charset="0"/>
                            <a:cs typeface="Times New Roman" panose="02020603050405020304" pitchFamily="18" charset="0"/>
                          </a:rPr>
                          <m:t>−</m:t>
                        </m:r>
                        <m:r>
                          <m:rPr>
                            <m:sty m:val="p"/>
                          </m:rPr>
                          <a:rPr lang="en-US" sz="2000" b="0" i="1">
                            <a:latin typeface="Cambria Math" panose="02040503050406030204" pitchFamily="18" charset="0"/>
                            <a:cs typeface="Times New Roman" panose="02020603050405020304" pitchFamily="18" charset="0"/>
                          </a:rPr>
                          <m:t>x</m:t>
                        </m:r>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d>
                      <m:dPr>
                        <m:ctrlPr>
                          <a:rPr lang="en-US" sz="2000" i="1">
                            <a:latin typeface="Cambria Math" panose="02040503050406030204" pitchFamily="18" charset="0"/>
                            <a:cs typeface="Times New Roman" panose="02020603050405020304" pitchFamily="18" charset="0"/>
                          </a:rPr>
                        </m:ctrlPr>
                      </m:dPr>
                      <m:e>
                        <m:r>
                          <m:rPr>
                            <m:sty m:val="p"/>
                          </m:rPr>
                          <a:rPr lang="en-US" sz="2000" b="0" i="1">
                            <a:latin typeface="Cambria Math" panose="02040503050406030204" pitchFamily="18" charset="0"/>
                            <a:cs typeface="Times New Roman" panose="02020603050405020304" pitchFamily="18" charset="0"/>
                          </a:rPr>
                          <m:t>y</m:t>
                        </m:r>
                        <m:r>
                          <a:rPr lang="en-US" sz="2000" b="0">
                            <a:latin typeface="Cambria Math" panose="02040503050406030204" pitchFamily="18" charset="0"/>
                            <a:cs typeface="Times New Roman" panose="02020603050405020304" pitchFamily="18" charset="0"/>
                          </a:rPr>
                          <m:t>+</m:t>
                        </m:r>
                        <m:r>
                          <m:rPr>
                            <m:sty m:val="p"/>
                          </m:rPr>
                          <a:rPr lang="en-US" sz="2000" b="0" i="1">
                            <a:latin typeface="Cambria Math" panose="02040503050406030204" pitchFamily="18" charset="0"/>
                            <a:cs typeface="Times New Roman" panose="02020603050405020304" pitchFamily="18" charset="0"/>
                          </a:rPr>
                          <m:t>x</m:t>
                        </m:r>
                      </m:e>
                    </m:d>
                  </m:oMath>
                </a14:m>
                <a:endParaRPr lang="en-IN" sz="2000" dirty="0" smtClean="0">
                  <a:latin typeface="Times New Roman" panose="02020603050405020304" pitchFamily="18" charset="0"/>
                  <a:cs typeface="Times New Roman" panose="02020603050405020304" pitchFamily="18" charset="0"/>
                </a:endParaRPr>
              </a:p>
              <a:p>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1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Here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oMath>
                </a14:m>
                <a:endParaRPr lang="en-IN"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the given equation is Exact differential equation.</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General 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𝑐𝑜𝑛𝑠𝑡𝑎𝑛𝑡</m:t>
                        </m:r>
                        <m:r>
                          <a:rPr lang="en-US" sz="2000" i="1">
                            <a:latin typeface="Cambria Math" panose="02040503050406030204" pitchFamily="18" charset="0"/>
                            <a:cs typeface="Times New Roman" panose="02020603050405020304" pitchFamily="18" charset="0"/>
                          </a:rPr>
                          <m:t>)</m:t>
                        </m:r>
                      </m:sub>
                      <m:sup/>
                      <m:e>
                        <m:r>
                          <m:rPr>
                            <m:sty m:val="p"/>
                          </m:rPr>
                          <a:rPr lang="en-US" sz="2000" b="0" i="0">
                            <a:latin typeface="Cambria Math" panose="02040503050406030204" pitchFamily="18" charset="0"/>
                            <a:cs typeface="Times New Roman" panose="02020603050405020304" pitchFamily="18" charset="0"/>
                          </a:rPr>
                          <m:t>M</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𝑑𝑥</m:t>
                        </m:r>
                        <m:r>
                          <a:rPr lang="en-US" sz="2000" i="1">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terms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independent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e>
                            </m:d>
                            <m:r>
                              <m:rPr>
                                <m:sty m:val="p"/>
                              </m:rPr>
                              <a:rPr lang="en-US" sz="2000" i="0">
                                <a:latin typeface="Cambria Math" panose="02040503050406030204" pitchFamily="18" charset="0"/>
                                <a:cs typeface="Times New Roman" panose="02020603050405020304" pitchFamily="18" charset="0"/>
                              </a:rPr>
                              <m:t>dy</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𝑐</m:t>
                            </m:r>
                            <m:r>
                              <a:rPr lang="en-US" sz="2000" b="0" i="1" smtClean="0">
                                <a:latin typeface="Cambria Math" panose="02040503050406030204" pitchFamily="18" charset="0"/>
                                <a:cs typeface="Times New Roman" panose="02020603050405020304" pitchFamily="18" charset="0"/>
                              </a:rPr>
                              <m:t>  </m:t>
                            </m:r>
                          </m:e>
                        </m:nary>
                      </m:e>
                    </m:nary>
                  </m:oMath>
                </a14:m>
                <a:endParaRPr lang="en-I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r>
                      <a:rPr lang="en-US" sz="2000">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 </m:t>
                    </m:r>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𝑐𝑜𝑛𝑠𝑡𝑎𝑛𝑡</m:t>
                        </m:r>
                        <m:r>
                          <a:rPr lang="en-US" sz="2000" i="1">
                            <a:latin typeface="Cambria Math" panose="02040503050406030204" pitchFamily="18" charset="0"/>
                            <a:cs typeface="Times New Roman" panose="02020603050405020304" pitchFamily="18" charset="0"/>
                          </a:rPr>
                          <m:t>)</m:t>
                        </m:r>
                      </m:sub>
                      <m:sup/>
                      <m:e>
                        <m:r>
                          <a:rPr lang="en-US" sz="2000" b="0" i="1" smtClean="0">
                            <a:latin typeface="Cambria Math" panose="02040503050406030204" pitchFamily="18" charset="0"/>
                            <a:cs typeface="Times New Roman" panose="02020603050405020304" pitchFamily="18" charset="0"/>
                          </a:rPr>
                          <m:t>(</m:t>
                        </m:r>
                        <m:r>
                          <m:rPr>
                            <m:sty m:val="p"/>
                          </m:rPr>
                          <a:rPr lang="en-US" sz="2000" b="0" i="1">
                            <a:latin typeface="Cambria Math" panose="02040503050406030204" pitchFamily="18" charset="0"/>
                            <a:cs typeface="Times New Roman" panose="02020603050405020304" pitchFamily="18" charset="0"/>
                          </a:rPr>
                          <m:t>y</m:t>
                        </m:r>
                        <m:r>
                          <a:rPr lang="en-US" sz="2000" b="0">
                            <a:latin typeface="Cambria Math" panose="02040503050406030204" pitchFamily="18" charset="0"/>
                            <a:cs typeface="Times New Roman" panose="02020603050405020304" pitchFamily="18" charset="0"/>
                          </a:rPr>
                          <m:t>−</m:t>
                        </m:r>
                        <m:r>
                          <m:rPr>
                            <m:sty m:val="p"/>
                          </m:rPr>
                          <a:rPr lang="en-US" sz="2000" b="0" i="1">
                            <a:latin typeface="Cambria Math" panose="02040503050406030204" pitchFamily="18" charset="0"/>
                            <a:cs typeface="Times New Roman" panose="02020603050405020304" pitchFamily="18" charset="0"/>
                          </a:rPr>
                          <m:t>x</m:t>
                        </m:r>
                        <m:r>
                          <a:rPr lang="en-US" sz="2000" b="1" i="0"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𝑑𝑥</m:t>
                        </m:r>
                        <m:r>
                          <a:rPr lang="en-US" sz="2000" i="1">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 </m:t>
                                </m:r>
                              </m:e>
                            </m:d>
                            <m:r>
                              <a:rPr lang="en-US" sz="2000" i="1">
                                <a:latin typeface="Cambria Math" panose="02040503050406030204" pitchFamily="18" charset="0"/>
                                <a:cs typeface="Times New Roman" panose="02020603050405020304" pitchFamily="18" charset="0"/>
                              </a:rPr>
                              <m:t>𝑑𝑦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𝑐</m:t>
                            </m:r>
                            <m:r>
                              <a:rPr lang="en-US" sz="2000" i="1">
                                <a:latin typeface="Cambria Math" panose="02040503050406030204" pitchFamily="18" charset="0"/>
                                <a:cs typeface="Times New Roman" panose="02020603050405020304" pitchFamily="18" charset="0"/>
                              </a:rPr>
                              <m:t>  </m:t>
                            </m:r>
                          </m:e>
                        </m:nary>
                      </m:e>
                    </m:nary>
                  </m:oMath>
                </a14:m>
                <a:endParaRPr lang="en-IN"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r>
                      <a:rPr lang="en-US" sz="2000">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1" dirty="0" smtClean="0">
                        <a:latin typeface="Cambria Math" panose="02040503050406030204" pitchFamily="18" charset="0"/>
                        <a:cs typeface="Times New Roman" panose="02020603050405020304" pitchFamily="18" charset="0"/>
                      </a:rPr>
                      <m:t>𝑦𝑥</m:t>
                    </m:r>
                    <m:r>
                      <a:rPr lang="en-US" sz="2000" b="0" i="1" dirty="0" smtClean="0">
                        <a:latin typeface="Cambria Math" panose="02040503050406030204" pitchFamily="18" charset="0"/>
                        <a:cs typeface="Times New Roman" panose="02020603050405020304" pitchFamily="18" charset="0"/>
                      </a:rPr>
                      <m:t> − </m:t>
                    </m:r>
                    <m:f>
                      <m:fPr>
                        <m:ctrlPr>
                          <a:rPr lang="en-US" sz="2000" b="0" i="1" dirty="0" smtClean="0">
                            <a:latin typeface="Cambria Math" panose="02040503050406030204" pitchFamily="18" charset="0"/>
                            <a:cs typeface="Times New Roman" panose="02020603050405020304" pitchFamily="18" charset="0"/>
                          </a:rPr>
                        </m:ctrlPr>
                      </m:fPr>
                      <m:num>
                        <m:sSup>
                          <m:sSupPr>
                            <m:ctrlPr>
                              <a:rPr lang="en-US" sz="2000" b="0" i="1" dirty="0" smtClean="0">
                                <a:latin typeface="Cambria Math" panose="02040503050406030204" pitchFamily="18" charset="0"/>
                                <a:cs typeface="Times New Roman" panose="02020603050405020304" pitchFamily="18" charset="0"/>
                              </a:rPr>
                            </m:ctrlPr>
                          </m:sSupPr>
                          <m:e>
                            <m:r>
                              <a:rPr lang="en-US" sz="2000" b="0" i="1" dirty="0" smtClean="0">
                                <a:latin typeface="Cambria Math" panose="02040503050406030204" pitchFamily="18" charset="0"/>
                                <a:cs typeface="Times New Roman" panose="02020603050405020304" pitchFamily="18" charset="0"/>
                              </a:rPr>
                              <m:t>𝑥</m:t>
                            </m:r>
                          </m:e>
                          <m:sup>
                            <m:r>
                              <a:rPr lang="en-US" sz="2000" b="0" i="1" dirty="0" smtClean="0">
                                <a:latin typeface="Cambria Math" panose="02040503050406030204" pitchFamily="18" charset="0"/>
                                <a:cs typeface="Times New Roman" panose="02020603050405020304" pitchFamily="18" charset="0"/>
                              </a:rPr>
                              <m:t>2</m:t>
                            </m:r>
                          </m:sup>
                        </m:sSup>
                      </m:num>
                      <m:den>
                        <m:r>
                          <a:rPr lang="en-US" sz="2000" b="0" i="1" dirty="0" smtClean="0">
                            <a:latin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dirty="0">
                            <a:latin typeface="Cambria Math" panose="02040503050406030204" pitchFamily="18" charset="0"/>
                            <a:cs typeface="Times New Roman" panose="02020603050405020304" pitchFamily="18" charset="0"/>
                          </a:rPr>
                        </m:ctrlPr>
                      </m:fPr>
                      <m:num>
                        <m:sSup>
                          <m:sSupPr>
                            <m:ctrlPr>
                              <a:rPr lang="en-US" sz="2000" i="1" dirty="0">
                                <a:latin typeface="Cambria Math" panose="02040503050406030204" pitchFamily="18" charset="0"/>
                                <a:cs typeface="Times New Roman" panose="02020603050405020304" pitchFamily="18" charset="0"/>
                              </a:rPr>
                            </m:ctrlPr>
                          </m:sSupPr>
                          <m:e>
                            <m:r>
                              <a:rPr lang="en-US" sz="2000" b="0" i="1" dirty="0" smtClean="0">
                                <a:latin typeface="Cambria Math" panose="02040503050406030204" pitchFamily="18" charset="0"/>
                                <a:cs typeface="Times New Roman" panose="02020603050405020304" pitchFamily="18" charset="0"/>
                              </a:rPr>
                              <m:t>𝑦</m:t>
                            </m:r>
                          </m:e>
                          <m:sup>
                            <m:r>
                              <a:rPr lang="en-US" sz="2000" i="1" dirty="0">
                                <a:latin typeface="Cambria Math" panose="02040503050406030204" pitchFamily="18" charset="0"/>
                                <a:cs typeface="Times New Roman" panose="02020603050405020304" pitchFamily="18" charset="0"/>
                              </a:rPr>
                              <m:t>2</m:t>
                            </m:r>
                          </m:sup>
                        </m:sSup>
                      </m:num>
                      <m:den>
                        <m:r>
                          <a:rPr lang="en-US" sz="2000" i="1" dirty="0">
                            <a:latin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 = c</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Hence </a:t>
                </a:r>
                <a:r>
                  <a:rPr lang="en-US" sz="2000" dirty="0">
                    <a:latin typeface="Times New Roman" panose="02020603050405020304" pitchFamily="18" charset="0"/>
                    <a:cs typeface="Times New Roman" panose="02020603050405020304" pitchFamily="18" charset="0"/>
                  </a:rPr>
                  <a:t>this is our required general solution</a:t>
                </a:r>
                <a:endParaRPr lang="en-IN"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r>
                  <a:rPr lang="en-US" dirty="0" smtClean="0"/>
                  <a:t>                                                                                                    ---</a:t>
                </a:r>
                <a:endParaRPr lang="en-IN" dirty="0"/>
              </a:p>
            </p:txBody>
          </p:sp>
        </mc:Choice>
        <mc:Fallback xmlns="">
          <p:sp>
            <p:nvSpPr>
              <p:cNvPr id="4" name="Rectangle 3"/>
              <p:cNvSpPr>
                <a:spLocks noRot="1" noChangeAspect="1" noMove="1" noResize="1" noEditPoints="1" noAdjustHandles="1" noChangeArrowheads="1" noChangeShapeType="1" noTextEdit="1"/>
              </p:cNvSpPr>
              <p:nvPr/>
            </p:nvSpPr>
            <p:spPr>
              <a:xfrm>
                <a:off x="554182" y="207819"/>
                <a:ext cx="10799618" cy="6047746"/>
              </a:xfrm>
              <a:prstGeom prst="rect">
                <a:avLst/>
              </a:prstGeom>
              <a:blipFill>
                <a:blip r:embed="rId2"/>
                <a:stretch>
                  <a:fillRect l="-621" t="-504" b="-706"/>
                </a:stretch>
              </a:blipFill>
            </p:spPr>
            <p:txBody>
              <a:bodyPr/>
              <a:lstStyle/>
              <a:p>
                <a:r>
                  <a:rPr lang="en-IN">
                    <a:noFill/>
                  </a:rPr>
                  <a:t> </a:t>
                </a:r>
              </a:p>
            </p:txBody>
          </p:sp>
        </mc:Fallback>
      </mc:AlternateContent>
    </p:spTree>
    <p:extLst>
      <p:ext uri="{BB962C8B-B14F-4D97-AF65-F5344CB8AC3E}">
        <p14:creationId xmlns:p14="http://schemas.microsoft.com/office/powerpoint/2010/main" val="273366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4291" y="360218"/>
                <a:ext cx="10619509" cy="5816745"/>
              </a:xfrm>
            </p:spPr>
            <p:txBody>
              <a:bodyPr>
                <a:normAutofit fontScale="77500" lnSpcReduction="20000"/>
              </a:bodyPr>
              <a:lstStyle/>
              <a:p>
                <a:pPr marL="0" indent="0">
                  <a:buNone/>
                </a:pPr>
                <a:r>
                  <a:rPr lang="en-US" sz="2200" b="1" dirty="0" smtClean="0">
                    <a:solidFill>
                      <a:srgbClr val="FF0000"/>
                    </a:solidFill>
                    <a:latin typeface="Times New Roman" panose="02020603050405020304" pitchFamily="18" charset="0"/>
                    <a:cs typeface="Times New Roman" panose="02020603050405020304" pitchFamily="18" charset="0"/>
                  </a:rPr>
                  <a:t>12. </a:t>
                </a:r>
                <a:r>
                  <a:rPr lang="en-US" sz="22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d>
                      <m:dPr>
                        <m:ctrlPr>
                          <a:rPr lang="en-US" sz="2200" b="1" i="1" smtClean="0">
                            <a:solidFill>
                              <a:srgbClr val="FF0000"/>
                            </a:solidFill>
                            <a:latin typeface="Cambria Math" panose="02040503050406030204" pitchFamily="18" charset="0"/>
                            <a:cs typeface="Times New Roman" panose="02020603050405020304" pitchFamily="18" charset="0"/>
                          </a:rPr>
                        </m:ctrlPr>
                      </m:dPr>
                      <m:e>
                        <m:r>
                          <a:rPr lang="en-US" sz="2200" b="1" smtClean="0">
                            <a:solidFill>
                              <a:srgbClr val="FF0000"/>
                            </a:solidFill>
                            <a:latin typeface="Cambria Math" panose="02040503050406030204" pitchFamily="18" charset="0"/>
                            <a:cs typeface="Times New Roman" panose="02020603050405020304" pitchFamily="18" charset="0"/>
                          </a:rPr>
                          <m:t>𝟓</m:t>
                        </m:r>
                        <m:sSup>
                          <m:sSupPr>
                            <m:ctrlPr>
                              <a:rPr lang="en-IN" sz="2200" b="1" i="1" dirty="0" smtClean="0">
                                <a:solidFill>
                                  <a:srgbClr val="FF0000"/>
                                </a:solidFill>
                                <a:latin typeface="Cambria Math" panose="02040503050406030204" pitchFamily="18" charset="0"/>
                                <a:cs typeface="Times New Roman" panose="02020603050405020304" pitchFamily="18" charset="0"/>
                              </a:rPr>
                            </m:ctrlPr>
                          </m:sSupPr>
                          <m:e>
                            <m:r>
                              <a:rPr lang="en-US" sz="2200" b="1" i="1" dirty="0" smtClean="0">
                                <a:solidFill>
                                  <a:srgbClr val="FF0000"/>
                                </a:solidFill>
                                <a:latin typeface="Cambria Math" panose="02040503050406030204" pitchFamily="18" charset="0"/>
                                <a:cs typeface="Times New Roman" panose="02020603050405020304" pitchFamily="18" charset="0"/>
                              </a:rPr>
                              <m:t>𝐱</m:t>
                            </m:r>
                          </m:e>
                          <m:sup>
                            <m:r>
                              <a:rPr lang="en-US" sz="2200" b="1" dirty="0" smtClean="0">
                                <a:solidFill>
                                  <a:srgbClr val="FF0000"/>
                                </a:solidFill>
                                <a:latin typeface="Cambria Math" panose="02040503050406030204" pitchFamily="18" charset="0"/>
                                <a:cs typeface="Times New Roman" panose="02020603050405020304" pitchFamily="18" charset="0"/>
                              </a:rPr>
                              <m:t>𝟒</m:t>
                            </m:r>
                          </m:sup>
                        </m:sSup>
                        <m:r>
                          <a:rPr lang="en-US" sz="2200" b="1" dirty="0" smtClean="0">
                            <a:solidFill>
                              <a:srgbClr val="FF0000"/>
                            </a:solidFill>
                            <a:latin typeface="Cambria Math" panose="02040503050406030204" pitchFamily="18" charset="0"/>
                            <a:cs typeface="Times New Roman" panose="02020603050405020304" pitchFamily="18" charset="0"/>
                          </a:rPr>
                          <m:t>+</m:t>
                        </m:r>
                        <m:r>
                          <a:rPr lang="en-US" sz="2200" b="1" dirty="0" smtClean="0">
                            <a:solidFill>
                              <a:srgbClr val="FF0000"/>
                            </a:solidFill>
                            <a:latin typeface="Cambria Math" panose="02040503050406030204" pitchFamily="18" charset="0"/>
                            <a:cs typeface="Times New Roman" panose="02020603050405020304" pitchFamily="18" charset="0"/>
                          </a:rPr>
                          <m:t>𝟑</m:t>
                        </m:r>
                        <m:sSup>
                          <m:sSupPr>
                            <m:ctrlPr>
                              <a:rPr lang="en-IN" sz="2200" b="1" i="1" dirty="0">
                                <a:solidFill>
                                  <a:srgbClr val="FF0000"/>
                                </a:solidFill>
                                <a:latin typeface="Cambria Math" panose="02040503050406030204" pitchFamily="18" charset="0"/>
                                <a:cs typeface="Times New Roman" panose="02020603050405020304" pitchFamily="18" charset="0"/>
                              </a:rPr>
                            </m:ctrlPr>
                          </m:sSupPr>
                          <m:e>
                            <m:r>
                              <a:rPr lang="en-US" sz="2200" b="1" i="1" dirty="0" smtClean="0">
                                <a:solidFill>
                                  <a:srgbClr val="FF0000"/>
                                </a:solidFill>
                                <a:latin typeface="Cambria Math" panose="02040503050406030204" pitchFamily="18" charset="0"/>
                                <a:cs typeface="Times New Roman" panose="02020603050405020304" pitchFamily="18" charset="0"/>
                              </a:rPr>
                              <m:t>𝐱</m:t>
                            </m:r>
                          </m:e>
                          <m:sup>
                            <m:r>
                              <a:rPr lang="en-US" sz="2200" b="1" dirty="0" smtClean="0">
                                <a:solidFill>
                                  <a:srgbClr val="FF0000"/>
                                </a:solidFill>
                                <a:latin typeface="Cambria Math" panose="02040503050406030204" pitchFamily="18" charset="0"/>
                                <a:cs typeface="Times New Roman" panose="02020603050405020304" pitchFamily="18" charset="0"/>
                              </a:rPr>
                              <m:t>𝟐</m:t>
                            </m:r>
                          </m:sup>
                        </m:sSup>
                        <m:sSup>
                          <m:sSupPr>
                            <m:ctrlPr>
                              <a:rPr lang="en-IN" sz="2200" b="1" i="1" dirty="0">
                                <a:solidFill>
                                  <a:srgbClr val="FF0000"/>
                                </a:solidFill>
                                <a:latin typeface="Cambria Math" panose="02040503050406030204" pitchFamily="18" charset="0"/>
                                <a:cs typeface="Times New Roman" panose="02020603050405020304" pitchFamily="18" charset="0"/>
                              </a:rPr>
                            </m:ctrlPr>
                          </m:sSupPr>
                          <m:e>
                            <m:r>
                              <a:rPr lang="en-US" sz="2200" b="1" i="1" dirty="0" smtClean="0">
                                <a:solidFill>
                                  <a:srgbClr val="FF0000"/>
                                </a:solidFill>
                                <a:latin typeface="Cambria Math" panose="02040503050406030204" pitchFamily="18" charset="0"/>
                                <a:cs typeface="Times New Roman" panose="02020603050405020304" pitchFamily="18" charset="0"/>
                              </a:rPr>
                              <m:t>𝐲</m:t>
                            </m:r>
                          </m:e>
                          <m:sup>
                            <m:r>
                              <a:rPr lang="en-US" sz="2200" b="1" dirty="0" smtClean="0">
                                <a:solidFill>
                                  <a:srgbClr val="FF0000"/>
                                </a:solidFill>
                                <a:latin typeface="Cambria Math" panose="02040503050406030204" pitchFamily="18" charset="0"/>
                                <a:cs typeface="Times New Roman" panose="02020603050405020304" pitchFamily="18" charset="0"/>
                              </a:rPr>
                              <m:t>𝟐</m:t>
                            </m:r>
                          </m:sup>
                        </m:sSup>
                        <m:r>
                          <a:rPr lang="en-US" sz="2200" b="1" i="1" dirty="0" smtClean="0">
                            <a:solidFill>
                              <a:srgbClr val="FF0000"/>
                            </a:solidFill>
                            <a:latin typeface="Cambria Math" panose="02040503050406030204" pitchFamily="18" charset="0"/>
                            <a:cs typeface="Times New Roman" panose="02020603050405020304" pitchFamily="18" charset="0"/>
                          </a:rPr>
                          <m:t>−</m:t>
                        </m:r>
                        <m:r>
                          <a:rPr lang="en-US" sz="2200" b="1" i="1" dirty="0" smtClean="0">
                            <a:solidFill>
                              <a:srgbClr val="FF0000"/>
                            </a:solidFill>
                            <a:latin typeface="Cambria Math" panose="02040503050406030204" pitchFamily="18" charset="0"/>
                            <a:cs typeface="Times New Roman" panose="02020603050405020304" pitchFamily="18" charset="0"/>
                          </a:rPr>
                          <m:t>𝟐𝐱</m:t>
                        </m:r>
                        <m:sSup>
                          <m:sSupPr>
                            <m:ctrlPr>
                              <a:rPr lang="en-IN" sz="2200" b="1" i="1" dirty="0">
                                <a:solidFill>
                                  <a:srgbClr val="FF0000"/>
                                </a:solidFill>
                                <a:latin typeface="Cambria Math" panose="02040503050406030204" pitchFamily="18" charset="0"/>
                                <a:cs typeface="Times New Roman" panose="02020603050405020304" pitchFamily="18" charset="0"/>
                              </a:rPr>
                            </m:ctrlPr>
                          </m:sSupPr>
                          <m:e>
                            <m:r>
                              <a:rPr lang="en-US" sz="2200" b="1" i="1" dirty="0" smtClean="0">
                                <a:solidFill>
                                  <a:srgbClr val="FF0000"/>
                                </a:solidFill>
                                <a:latin typeface="Cambria Math" panose="02040503050406030204" pitchFamily="18" charset="0"/>
                                <a:cs typeface="Times New Roman" panose="02020603050405020304" pitchFamily="18" charset="0"/>
                              </a:rPr>
                              <m:t>𝐲</m:t>
                            </m:r>
                          </m:e>
                          <m:sup>
                            <m:r>
                              <a:rPr lang="en-US" sz="2200" b="1" dirty="0" smtClean="0">
                                <a:solidFill>
                                  <a:srgbClr val="FF0000"/>
                                </a:solidFill>
                                <a:latin typeface="Cambria Math" panose="02040503050406030204" pitchFamily="18" charset="0"/>
                                <a:cs typeface="Times New Roman" panose="02020603050405020304" pitchFamily="18" charset="0"/>
                              </a:rPr>
                              <m:t>𝟑</m:t>
                            </m:r>
                          </m:sup>
                        </m:sSup>
                      </m:e>
                    </m:d>
                    <m:r>
                      <a:rPr lang="en-US" sz="2200" b="1" i="1" dirty="0" smtClean="0">
                        <a:solidFill>
                          <a:srgbClr val="FF0000"/>
                        </a:solidFill>
                        <a:latin typeface="Cambria Math" panose="02040503050406030204" pitchFamily="18" charset="0"/>
                        <a:cs typeface="Times New Roman" panose="02020603050405020304" pitchFamily="18" charset="0"/>
                      </a:rPr>
                      <m:t>𝐝𝐱</m:t>
                    </m:r>
                    <m:r>
                      <a:rPr lang="en-US" sz="2200" b="1" i="1" dirty="0" smtClean="0">
                        <a:solidFill>
                          <a:srgbClr val="FF0000"/>
                        </a:solidFill>
                        <a:latin typeface="Cambria Math" panose="02040503050406030204" pitchFamily="18" charset="0"/>
                        <a:cs typeface="Times New Roman" panose="02020603050405020304" pitchFamily="18" charset="0"/>
                      </a:rPr>
                      <m:t>+</m:t>
                    </m:r>
                    <m:d>
                      <m:dPr>
                        <m:ctrlPr>
                          <a:rPr lang="en-US" sz="2200" b="1" i="1">
                            <a:solidFill>
                              <a:srgbClr val="FF0000"/>
                            </a:solidFill>
                            <a:latin typeface="Cambria Math" panose="02040503050406030204" pitchFamily="18" charset="0"/>
                            <a:cs typeface="Times New Roman" panose="02020603050405020304" pitchFamily="18" charset="0"/>
                          </a:rPr>
                        </m:ctrlPr>
                      </m:dPr>
                      <m:e>
                        <m:r>
                          <a:rPr lang="en-US" sz="2200" b="1" dirty="0" smtClean="0">
                            <a:solidFill>
                              <a:srgbClr val="FF0000"/>
                            </a:solidFill>
                            <a:latin typeface="Cambria Math" panose="02040503050406030204" pitchFamily="18" charset="0"/>
                            <a:cs typeface="Times New Roman" panose="02020603050405020304" pitchFamily="18" charset="0"/>
                          </a:rPr>
                          <m:t>𝟐</m:t>
                        </m:r>
                        <m:r>
                          <a:rPr lang="en-US" sz="2200" b="1" i="1" dirty="0" smtClean="0">
                            <a:solidFill>
                              <a:srgbClr val="FF0000"/>
                            </a:solidFill>
                            <a:latin typeface="Cambria Math" panose="02040503050406030204" pitchFamily="18" charset="0"/>
                            <a:cs typeface="Times New Roman" panose="02020603050405020304" pitchFamily="18" charset="0"/>
                          </a:rPr>
                          <m:t>𝐲</m:t>
                        </m:r>
                        <m:sSup>
                          <m:sSupPr>
                            <m:ctrlPr>
                              <a:rPr lang="en-IN" sz="2200" b="1" i="1" dirty="0">
                                <a:solidFill>
                                  <a:srgbClr val="FF0000"/>
                                </a:solidFill>
                                <a:latin typeface="Cambria Math" panose="02040503050406030204" pitchFamily="18" charset="0"/>
                                <a:cs typeface="Times New Roman" panose="02020603050405020304" pitchFamily="18" charset="0"/>
                              </a:rPr>
                            </m:ctrlPr>
                          </m:sSupPr>
                          <m:e>
                            <m:r>
                              <a:rPr lang="en-US" sz="2200" b="1" i="1" dirty="0" smtClean="0">
                                <a:solidFill>
                                  <a:srgbClr val="FF0000"/>
                                </a:solidFill>
                                <a:latin typeface="Cambria Math" panose="02040503050406030204" pitchFamily="18" charset="0"/>
                                <a:cs typeface="Times New Roman" panose="02020603050405020304" pitchFamily="18" charset="0"/>
                              </a:rPr>
                              <m:t>𝐱</m:t>
                            </m:r>
                          </m:e>
                          <m:sup>
                            <m:r>
                              <a:rPr lang="en-US" sz="2200" b="1" dirty="0" smtClean="0">
                                <a:solidFill>
                                  <a:srgbClr val="FF0000"/>
                                </a:solidFill>
                                <a:latin typeface="Cambria Math" panose="02040503050406030204" pitchFamily="18" charset="0"/>
                                <a:cs typeface="Times New Roman" panose="02020603050405020304" pitchFamily="18" charset="0"/>
                              </a:rPr>
                              <m:t>𝟑</m:t>
                            </m:r>
                          </m:sup>
                        </m:sSup>
                        <m:r>
                          <a:rPr lang="en-US" sz="2200" b="1" dirty="0" smtClean="0">
                            <a:solidFill>
                              <a:srgbClr val="FF0000"/>
                            </a:solidFill>
                            <a:latin typeface="Cambria Math" panose="02040503050406030204" pitchFamily="18" charset="0"/>
                            <a:cs typeface="Times New Roman" panose="02020603050405020304" pitchFamily="18" charset="0"/>
                          </a:rPr>
                          <m:t>−</m:t>
                        </m:r>
                        <m:r>
                          <a:rPr lang="en-US" sz="2200" b="1" dirty="0" smtClean="0">
                            <a:solidFill>
                              <a:srgbClr val="FF0000"/>
                            </a:solidFill>
                            <a:latin typeface="Cambria Math" panose="02040503050406030204" pitchFamily="18" charset="0"/>
                            <a:cs typeface="Times New Roman" panose="02020603050405020304" pitchFamily="18" charset="0"/>
                          </a:rPr>
                          <m:t>𝟑</m:t>
                        </m:r>
                        <m:sSup>
                          <m:sSupPr>
                            <m:ctrlPr>
                              <a:rPr lang="en-IN" sz="2200" b="1" i="1" dirty="0">
                                <a:solidFill>
                                  <a:srgbClr val="FF0000"/>
                                </a:solidFill>
                                <a:latin typeface="Cambria Math" panose="02040503050406030204" pitchFamily="18" charset="0"/>
                                <a:cs typeface="Times New Roman" panose="02020603050405020304" pitchFamily="18" charset="0"/>
                              </a:rPr>
                            </m:ctrlPr>
                          </m:sSupPr>
                          <m:e>
                            <m:r>
                              <a:rPr lang="en-US" sz="2200" b="1" i="1" dirty="0" smtClean="0">
                                <a:solidFill>
                                  <a:srgbClr val="FF0000"/>
                                </a:solidFill>
                                <a:latin typeface="Cambria Math" panose="02040503050406030204" pitchFamily="18" charset="0"/>
                                <a:cs typeface="Times New Roman" panose="02020603050405020304" pitchFamily="18" charset="0"/>
                              </a:rPr>
                              <m:t>𝐱</m:t>
                            </m:r>
                          </m:e>
                          <m:sup>
                            <m:r>
                              <a:rPr lang="en-US" sz="2200" b="1" dirty="0" smtClean="0">
                                <a:solidFill>
                                  <a:srgbClr val="FF0000"/>
                                </a:solidFill>
                                <a:latin typeface="Cambria Math" panose="02040503050406030204" pitchFamily="18" charset="0"/>
                                <a:cs typeface="Times New Roman" panose="02020603050405020304" pitchFamily="18" charset="0"/>
                              </a:rPr>
                              <m:t>𝟐</m:t>
                            </m:r>
                          </m:sup>
                        </m:sSup>
                        <m:sSup>
                          <m:sSupPr>
                            <m:ctrlPr>
                              <a:rPr lang="en-IN" sz="2200" b="1" i="1" dirty="0">
                                <a:solidFill>
                                  <a:srgbClr val="FF0000"/>
                                </a:solidFill>
                                <a:latin typeface="Cambria Math" panose="02040503050406030204" pitchFamily="18" charset="0"/>
                                <a:cs typeface="Times New Roman" panose="02020603050405020304" pitchFamily="18" charset="0"/>
                              </a:rPr>
                            </m:ctrlPr>
                          </m:sSupPr>
                          <m:e>
                            <m:r>
                              <a:rPr lang="en-US" sz="2200" b="1" i="1" dirty="0" smtClean="0">
                                <a:solidFill>
                                  <a:srgbClr val="FF0000"/>
                                </a:solidFill>
                                <a:latin typeface="Cambria Math" panose="02040503050406030204" pitchFamily="18" charset="0"/>
                                <a:cs typeface="Times New Roman" panose="02020603050405020304" pitchFamily="18" charset="0"/>
                              </a:rPr>
                              <m:t>𝐲</m:t>
                            </m:r>
                          </m:e>
                          <m:sup>
                            <m:r>
                              <a:rPr lang="en-US" sz="2200" b="1" dirty="0" smtClean="0">
                                <a:solidFill>
                                  <a:srgbClr val="FF0000"/>
                                </a:solidFill>
                                <a:latin typeface="Cambria Math" panose="02040503050406030204" pitchFamily="18" charset="0"/>
                                <a:cs typeface="Times New Roman" panose="02020603050405020304" pitchFamily="18" charset="0"/>
                              </a:rPr>
                              <m:t>𝟐</m:t>
                            </m:r>
                          </m:sup>
                        </m:sSup>
                        <m:r>
                          <a:rPr lang="en-US" sz="2200" b="1" dirty="0" smtClean="0">
                            <a:solidFill>
                              <a:srgbClr val="FF0000"/>
                            </a:solidFill>
                            <a:latin typeface="Cambria Math" panose="02040503050406030204" pitchFamily="18" charset="0"/>
                            <a:cs typeface="Times New Roman" panose="02020603050405020304" pitchFamily="18" charset="0"/>
                          </a:rPr>
                          <m:t>−</m:t>
                        </m:r>
                        <m:r>
                          <a:rPr lang="en-US" sz="2200" b="1" dirty="0" smtClean="0">
                            <a:solidFill>
                              <a:srgbClr val="FF0000"/>
                            </a:solidFill>
                            <a:latin typeface="Cambria Math" panose="02040503050406030204" pitchFamily="18" charset="0"/>
                            <a:cs typeface="Times New Roman" panose="02020603050405020304" pitchFamily="18" charset="0"/>
                          </a:rPr>
                          <m:t>𝟓</m:t>
                        </m:r>
                        <m:sSup>
                          <m:sSupPr>
                            <m:ctrlPr>
                              <a:rPr lang="en-IN" sz="2200" b="1" i="1" dirty="0">
                                <a:solidFill>
                                  <a:srgbClr val="FF0000"/>
                                </a:solidFill>
                                <a:latin typeface="Cambria Math" panose="02040503050406030204" pitchFamily="18" charset="0"/>
                                <a:cs typeface="Times New Roman" panose="02020603050405020304" pitchFamily="18" charset="0"/>
                              </a:rPr>
                            </m:ctrlPr>
                          </m:sSupPr>
                          <m:e>
                            <m:r>
                              <a:rPr lang="en-US" sz="2200" b="1" i="1" dirty="0" smtClean="0">
                                <a:solidFill>
                                  <a:srgbClr val="FF0000"/>
                                </a:solidFill>
                                <a:latin typeface="Cambria Math" panose="02040503050406030204" pitchFamily="18" charset="0"/>
                                <a:cs typeface="Times New Roman" panose="02020603050405020304" pitchFamily="18" charset="0"/>
                              </a:rPr>
                              <m:t>𝐲</m:t>
                            </m:r>
                          </m:e>
                          <m:sup>
                            <m:r>
                              <a:rPr lang="en-US" sz="2200" b="1" dirty="0" smtClean="0">
                                <a:solidFill>
                                  <a:srgbClr val="FF0000"/>
                                </a:solidFill>
                                <a:latin typeface="Cambria Math" panose="02040503050406030204" pitchFamily="18" charset="0"/>
                                <a:cs typeface="Times New Roman" panose="02020603050405020304" pitchFamily="18" charset="0"/>
                              </a:rPr>
                              <m:t>𝟒</m:t>
                            </m:r>
                          </m:sup>
                        </m:sSup>
                      </m:e>
                    </m:d>
                    <m:r>
                      <a:rPr lang="en-US" sz="2200" b="1" i="1" dirty="0" smtClean="0">
                        <a:solidFill>
                          <a:srgbClr val="FF0000"/>
                        </a:solidFill>
                        <a:latin typeface="Cambria Math" panose="02040503050406030204" pitchFamily="18" charset="0"/>
                        <a:cs typeface="Times New Roman" panose="02020603050405020304" pitchFamily="18" charset="0"/>
                      </a:rPr>
                      <m:t>𝐝𝐲</m:t>
                    </m:r>
                    <m:r>
                      <a:rPr lang="en-US" sz="2200" b="1" i="1" dirty="0" smtClean="0">
                        <a:solidFill>
                          <a:srgbClr val="FF0000"/>
                        </a:solidFill>
                        <a:latin typeface="Cambria Math" panose="02040503050406030204" pitchFamily="18" charset="0"/>
                        <a:cs typeface="Times New Roman" panose="02020603050405020304" pitchFamily="18" charset="0"/>
                      </a:rPr>
                      <m:t>=</m:t>
                    </m:r>
                    <m:r>
                      <a:rPr lang="en-US" sz="2200" b="1" smtClean="0">
                        <a:solidFill>
                          <a:srgbClr val="FF0000"/>
                        </a:solidFill>
                        <a:latin typeface="Cambria Math" panose="02040503050406030204" pitchFamily="18" charset="0"/>
                        <a:cs typeface="Times New Roman" panose="02020603050405020304" pitchFamily="18" charset="0"/>
                      </a:rPr>
                      <m:t>𝟎</m:t>
                    </m:r>
                    <m:r>
                      <a:rPr lang="en-US" sz="2200" b="1" smtClean="0">
                        <a:solidFill>
                          <a:srgbClr val="FF0000"/>
                        </a:solidFill>
                        <a:latin typeface="Cambria Math" panose="02040503050406030204" pitchFamily="18" charset="0"/>
                        <a:cs typeface="Times New Roman" panose="02020603050405020304" pitchFamily="18" charset="0"/>
                      </a:rPr>
                      <m:t>.</m:t>
                    </m:r>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Sol. Given  the  differential </a:t>
                </a:r>
                <a:r>
                  <a:rPr lang="en-US" sz="2200" dirty="0" smtClean="0">
                    <a:latin typeface="Times New Roman" panose="02020603050405020304" pitchFamily="18" charset="0"/>
                    <a:cs typeface="Times New Roman" panose="02020603050405020304" pitchFamily="18" charset="0"/>
                  </a:rPr>
                  <a:t>equation </a:t>
                </a:r>
                <a14:m>
                  <m:oMath xmlns:m="http://schemas.openxmlformats.org/officeDocument/2006/math">
                    <m:d>
                      <m:dPr>
                        <m:ctrlPr>
                          <a:rPr lang="en-US" sz="2200" i="1" smtClean="0">
                            <a:solidFill>
                              <a:schemeClr val="tx1"/>
                            </a:solidFill>
                            <a:latin typeface="Cambria Math" panose="02040503050406030204" pitchFamily="18" charset="0"/>
                            <a:cs typeface="Times New Roman" panose="02020603050405020304" pitchFamily="18" charset="0"/>
                          </a:rPr>
                        </m:ctrlPr>
                      </m:dPr>
                      <m:e>
                        <m:r>
                          <a:rPr lang="en-US" sz="2200" b="0" smtClean="0">
                            <a:solidFill>
                              <a:schemeClr val="tx1"/>
                            </a:solidFill>
                            <a:latin typeface="Cambria Math" panose="02040503050406030204" pitchFamily="18" charset="0"/>
                            <a:cs typeface="Times New Roman" panose="02020603050405020304" pitchFamily="18" charset="0"/>
                          </a:rPr>
                          <m:t>5</m:t>
                        </m:r>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x</m:t>
                            </m:r>
                          </m:e>
                          <m:sup>
                            <m:r>
                              <a:rPr lang="en-US" sz="2200" b="0" dirty="0" smtClean="0">
                                <a:solidFill>
                                  <a:schemeClr val="tx1"/>
                                </a:solidFill>
                                <a:latin typeface="Cambria Math" panose="02040503050406030204" pitchFamily="18" charset="0"/>
                                <a:cs typeface="Times New Roman" panose="02020603050405020304" pitchFamily="18" charset="0"/>
                              </a:rPr>
                              <m:t>4</m:t>
                            </m:r>
                          </m:sup>
                        </m:sSup>
                        <m:r>
                          <a:rPr lang="en-US" sz="2200" b="0" dirty="0" smtClean="0">
                            <a:solidFill>
                              <a:schemeClr val="tx1"/>
                            </a:solidFill>
                            <a:latin typeface="Cambria Math" panose="02040503050406030204" pitchFamily="18" charset="0"/>
                            <a:cs typeface="Times New Roman" panose="02020603050405020304" pitchFamily="18" charset="0"/>
                          </a:rPr>
                          <m:t>+</m:t>
                        </m:r>
                        <m:r>
                          <a:rPr lang="en-US" sz="2200" b="0" dirty="0" smtClean="0">
                            <a:solidFill>
                              <a:schemeClr val="tx1"/>
                            </a:solidFill>
                            <a:latin typeface="Cambria Math" panose="02040503050406030204" pitchFamily="18" charset="0"/>
                            <a:cs typeface="Times New Roman" panose="02020603050405020304" pitchFamily="18" charset="0"/>
                          </a:rPr>
                          <m:t>3</m:t>
                        </m:r>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x</m:t>
                            </m:r>
                          </m:e>
                          <m:sup>
                            <m:r>
                              <a:rPr lang="en-US" sz="2200" b="0" dirty="0" smtClean="0">
                                <a:solidFill>
                                  <a:schemeClr val="tx1"/>
                                </a:solidFill>
                                <a:latin typeface="Cambria Math" panose="02040503050406030204" pitchFamily="18" charset="0"/>
                                <a:cs typeface="Times New Roman" panose="02020603050405020304" pitchFamily="18" charset="0"/>
                              </a:rPr>
                              <m:t>2</m:t>
                            </m:r>
                          </m:sup>
                        </m:sSup>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y</m:t>
                            </m:r>
                          </m:e>
                          <m:sup>
                            <m:r>
                              <a:rPr lang="en-US" sz="2200" b="0" dirty="0" smtClean="0">
                                <a:solidFill>
                                  <a:schemeClr val="tx1"/>
                                </a:solidFill>
                                <a:latin typeface="Cambria Math" panose="02040503050406030204" pitchFamily="18" charset="0"/>
                                <a:cs typeface="Times New Roman" panose="02020603050405020304" pitchFamily="18" charset="0"/>
                              </a:rPr>
                              <m:t>2</m:t>
                            </m:r>
                          </m:sup>
                        </m:sSup>
                        <m:r>
                          <a:rPr lang="en-US" sz="2200" b="0" i="1" dirty="0" smtClean="0">
                            <a:solidFill>
                              <a:schemeClr val="tx1"/>
                            </a:solidFill>
                            <a:latin typeface="Cambria Math" panose="02040503050406030204" pitchFamily="18" charset="0"/>
                            <a:cs typeface="Times New Roman" panose="02020603050405020304" pitchFamily="18" charset="0"/>
                          </a:rPr>
                          <m:t>−</m:t>
                        </m:r>
                        <m:r>
                          <a:rPr lang="en-US" sz="2200" b="0" i="1" dirty="0" smtClean="0">
                            <a:solidFill>
                              <a:schemeClr val="tx1"/>
                            </a:solidFill>
                            <a:latin typeface="Cambria Math" panose="02040503050406030204" pitchFamily="18" charset="0"/>
                            <a:cs typeface="Times New Roman" panose="02020603050405020304" pitchFamily="18" charset="0"/>
                          </a:rPr>
                          <m:t>2</m:t>
                        </m:r>
                        <m:r>
                          <m:rPr>
                            <m:sty m:val="p"/>
                          </m:rPr>
                          <a:rPr lang="en-US" sz="2200" b="0" i="1" dirty="0" smtClean="0">
                            <a:solidFill>
                              <a:schemeClr val="tx1"/>
                            </a:solidFill>
                            <a:latin typeface="Cambria Math" panose="02040503050406030204" pitchFamily="18" charset="0"/>
                            <a:cs typeface="Times New Roman" panose="02020603050405020304" pitchFamily="18" charset="0"/>
                          </a:rPr>
                          <m:t>x</m:t>
                        </m:r>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y</m:t>
                            </m:r>
                          </m:e>
                          <m:sup>
                            <m:r>
                              <a:rPr lang="en-US" sz="2200" b="0" dirty="0" smtClean="0">
                                <a:solidFill>
                                  <a:schemeClr val="tx1"/>
                                </a:solidFill>
                                <a:latin typeface="Cambria Math" panose="02040503050406030204" pitchFamily="18" charset="0"/>
                                <a:cs typeface="Times New Roman" panose="02020603050405020304" pitchFamily="18" charset="0"/>
                              </a:rPr>
                              <m:t>3</m:t>
                            </m:r>
                          </m:sup>
                        </m:sSup>
                      </m:e>
                    </m:d>
                    <m:r>
                      <m:rPr>
                        <m:sty m:val="p"/>
                      </m:rPr>
                      <a:rPr lang="en-US" sz="2200" b="0" i="1" dirty="0" smtClean="0">
                        <a:solidFill>
                          <a:schemeClr val="tx1"/>
                        </a:solidFill>
                        <a:latin typeface="Cambria Math" panose="02040503050406030204" pitchFamily="18" charset="0"/>
                        <a:cs typeface="Times New Roman" panose="02020603050405020304" pitchFamily="18" charset="0"/>
                      </a:rPr>
                      <m:t>dx</m:t>
                    </m:r>
                    <m:r>
                      <a:rPr lang="en-US" sz="2200" b="0" i="1" dirty="0" smtClean="0">
                        <a:solidFill>
                          <a:schemeClr val="tx1"/>
                        </a:solidFill>
                        <a:latin typeface="Cambria Math" panose="02040503050406030204" pitchFamily="18" charset="0"/>
                        <a:cs typeface="Times New Roman" panose="02020603050405020304" pitchFamily="18" charset="0"/>
                      </a:rPr>
                      <m:t>+</m:t>
                    </m:r>
                    <m:d>
                      <m:dPr>
                        <m:ctrlPr>
                          <a:rPr lang="en-US" sz="2200" i="1">
                            <a:solidFill>
                              <a:schemeClr val="tx1"/>
                            </a:solidFill>
                            <a:latin typeface="Cambria Math" panose="02040503050406030204" pitchFamily="18" charset="0"/>
                            <a:cs typeface="Times New Roman" panose="02020603050405020304" pitchFamily="18" charset="0"/>
                          </a:rPr>
                        </m:ctrlPr>
                      </m:dPr>
                      <m:e>
                        <m:r>
                          <a:rPr lang="en-US" sz="2200" b="0" i="1" dirty="0" smtClean="0">
                            <a:solidFill>
                              <a:schemeClr val="tx1"/>
                            </a:solidFill>
                            <a:latin typeface="Cambria Math" panose="02040503050406030204" pitchFamily="18" charset="0"/>
                            <a:cs typeface="Times New Roman" panose="02020603050405020304" pitchFamily="18" charset="0"/>
                          </a:rPr>
                          <m:t>2</m:t>
                        </m:r>
                        <m:r>
                          <m:rPr>
                            <m:sty m:val="p"/>
                          </m:rPr>
                          <a:rPr lang="en-US" sz="2200" b="0" i="1" dirty="0" smtClean="0">
                            <a:solidFill>
                              <a:schemeClr val="tx1"/>
                            </a:solidFill>
                            <a:latin typeface="Cambria Math" panose="02040503050406030204" pitchFamily="18" charset="0"/>
                            <a:cs typeface="Times New Roman" panose="02020603050405020304" pitchFamily="18" charset="0"/>
                          </a:rPr>
                          <m:t>y</m:t>
                        </m:r>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x</m:t>
                            </m:r>
                          </m:e>
                          <m:sup>
                            <m:r>
                              <a:rPr lang="en-US" sz="2200" b="0" dirty="0" smtClean="0">
                                <a:solidFill>
                                  <a:schemeClr val="tx1"/>
                                </a:solidFill>
                                <a:latin typeface="Cambria Math" panose="02040503050406030204" pitchFamily="18" charset="0"/>
                                <a:cs typeface="Times New Roman" panose="02020603050405020304" pitchFamily="18" charset="0"/>
                              </a:rPr>
                              <m:t>3</m:t>
                            </m:r>
                          </m:sup>
                        </m:sSup>
                        <m:r>
                          <a:rPr lang="en-US" sz="2200" b="0" dirty="0" smtClean="0">
                            <a:solidFill>
                              <a:schemeClr val="tx1"/>
                            </a:solidFill>
                            <a:latin typeface="Cambria Math" panose="02040503050406030204" pitchFamily="18" charset="0"/>
                            <a:cs typeface="Times New Roman" panose="02020603050405020304" pitchFamily="18" charset="0"/>
                          </a:rPr>
                          <m:t>−</m:t>
                        </m:r>
                        <m:r>
                          <a:rPr lang="en-US" sz="2200" b="0" dirty="0" smtClean="0">
                            <a:solidFill>
                              <a:schemeClr val="tx1"/>
                            </a:solidFill>
                            <a:latin typeface="Cambria Math" panose="02040503050406030204" pitchFamily="18" charset="0"/>
                            <a:cs typeface="Times New Roman" panose="02020603050405020304" pitchFamily="18" charset="0"/>
                          </a:rPr>
                          <m:t>3</m:t>
                        </m:r>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x</m:t>
                            </m:r>
                          </m:e>
                          <m:sup>
                            <m:r>
                              <a:rPr lang="en-US" sz="2200" b="0" dirty="0" smtClean="0">
                                <a:solidFill>
                                  <a:schemeClr val="tx1"/>
                                </a:solidFill>
                                <a:latin typeface="Cambria Math" panose="02040503050406030204" pitchFamily="18" charset="0"/>
                                <a:cs typeface="Times New Roman" panose="02020603050405020304" pitchFamily="18" charset="0"/>
                              </a:rPr>
                              <m:t>2</m:t>
                            </m:r>
                          </m:sup>
                        </m:sSup>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y</m:t>
                            </m:r>
                          </m:e>
                          <m:sup>
                            <m:r>
                              <a:rPr lang="en-US" sz="2200" b="0" dirty="0" smtClean="0">
                                <a:solidFill>
                                  <a:schemeClr val="tx1"/>
                                </a:solidFill>
                                <a:latin typeface="Cambria Math" panose="02040503050406030204" pitchFamily="18" charset="0"/>
                                <a:cs typeface="Times New Roman" panose="02020603050405020304" pitchFamily="18" charset="0"/>
                              </a:rPr>
                              <m:t>2</m:t>
                            </m:r>
                          </m:sup>
                        </m:sSup>
                        <m:r>
                          <a:rPr lang="en-US" sz="2200" b="0" dirty="0" smtClean="0">
                            <a:solidFill>
                              <a:schemeClr val="tx1"/>
                            </a:solidFill>
                            <a:latin typeface="Cambria Math" panose="02040503050406030204" pitchFamily="18" charset="0"/>
                            <a:cs typeface="Times New Roman" panose="02020603050405020304" pitchFamily="18" charset="0"/>
                          </a:rPr>
                          <m:t>−</m:t>
                        </m:r>
                        <m:r>
                          <a:rPr lang="en-US" sz="2200" b="0" dirty="0" smtClean="0">
                            <a:solidFill>
                              <a:schemeClr val="tx1"/>
                            </a:solidFill>
                            <a:latin typeface="Cambria Math" panose="02040503050406030204" pitchFamily="18" charset="0"/>
                            <a:cs typeface="Times New Roman" panose="02020603050405020304" pitchFamily="18" charset="0"/>
                          </a:rPr>
                          <m:t>5</m:t>
                        </m:r>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y</m:t>
                            </m:r>
                          </m:e>
                          <m:sup>
                            <m:r>
                              <a:rPr lang="en-US" sz="2200" b="0" dirty="0" smtClean="0">
                                <a:solidFill>
                                  <a:schemeClr val="tx1"/>
                                </a:solidFill>
                                <a:latin typeface="Cambria Math" panose="02040503050406030204" pitchFamily="18" charset="0"/>
                                <a:cs typeface="Times New Roman" panose="02020603050405020304" pitchFamily="18" charset="0"/>
                              </a:rPr>
                              <m:t>4</m:t>
                            </m:r>
                          </m:sup>
                        </m:sSup>
                      </m:e>
                    </m:d>
                    <m:r>
                      <m:rPr>
                        <m:sty m:val="p"/>
                      </m:rPr>
                      <a:rPr lang="en-US" sz="2200" b="0" i="1" dirty="0" smtClean="0">
                        <a:solidFill>
                          <a:schemeClr val="tx1"/>
                        </a:solidFill>
                        <a:latin typeface="Cambria Math" panose="02040503050406030204" pitchFamily="18" charset="0"/>
                        <a:cs typeface="Times New Roman" panose="02020603050405020304" pitchFamily="18" charset="0"/>
                      </a:rPr>
                      <m:t>dy</m:t>
                    </m:r>
                    <m:r>
                      <a:rPr lang="en-US" sz="2200" b="0" i="1" dirty="0" smtClean="0">
                        <a:solidFill>
                          <a:schemeClr val="tx1"/>
                        </a:solidFill>
                        <a:latin typeface="Cambria Math" panose="02040503050406030204" pitchFamily="18" charset="0"/>
                        <a:cs typeface="Times New Roman" panose="02020603050405020304" pitchFamily="18" charset="0"/>
                      </a:rPr>
                      <m:t>=</m:t>
                    </m:r>
                    <m:r>
                      <a:rPr lang="en-US" sz="2200" b="0" i="1" dirty="0" smtClean="0">
                        <a:solidFill>
                          <a:schemeClr val="tx1"/>
                        </a:solidFill>
                        <a:latin typeface="Cambria Math" panose="02040503050406030204" pitchFamily="18" charset="0"/>
                        <a:cs typeface="Times New Roman" panose="02020603050405020304" pitchFamily="18" charset="0"/>
                      </a:rPr>
                      <m:t>0</m:t>
                    </m:r>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It </a:t>
                </a:r>
                <a:r>
                  <a:rPr lang="en-US" sz="2200" dirty="0">
                    <a:latin typeface="Times New Roman" panose="02020603050405020304" pitchFamily="18" charset="0"/>
                    <a:cs typeface="Times New Roman" panose="02020603050405020304" pitchFamily="18" charset="0"/>
                  </a:rPr>
                  <a:t>is in the form of </a:t>
                </a:r>
                <a14:m>
                  <m:oMath xmlns:m="http://schemas.openxmlformats.org/officeDocument/2006/math">
                    <m:r>
                      <m:rPr>
                        <m:sty m:val="p"/>
                      </m:rPr>
                      <a:rPr lang="en-US" sz="2200" i="1" smtClean="0">
                        <a:latin typeface="Cambria Math" panose="02040503050406030204" pitchFamily="18" charset="0"/>
                        <a:cs typeface="Times New Roman" panose="02020603050405020304" pitchFamily="18" charset="0"/>
                      </a:rPr>
                      <m:t>M</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dx</m:t>
                    </m:r>
                    <m:r>
                      <a:rPr lang="en-US" sz="2200" i="1" smtClean="0">
                        <a:latin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cs typeface="Times New Roman" panose="02020603050405020304" pitchFamily="18" charset="0"/>
                      </a:rPr>
                      <m:t>N</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dy</m:t>
                    </m:r>
                    <m:r>
                      <a:rPr lang="en-US" sz="2200" i="1" smtClean="0">
                        <a:latin typeface="Cambria Math" panose="02040503050406030204" pitchFamily="18" charset="0"/>
                        <a:cs typeface="Times New Roman" panose="02020603050405020304" pitchFamily="18" charset="0"/>
                      </a:rPr>
                      <m:t>=</m:t>
                    </m:r>
                    <m:r>
                      <a:rPr lang="en-US" sz="2200" i="1" smtClean="0">
                        <a:latin typeface="Cambria Math" panose="02040503050406030204" pitchFamily="18" charset="0"/>
                        <a:cs typeface="Times New Roman" panose="02020603050405020304" pitchFamily="18" charset="0"/>
                      </a:rPr>
                      <m:t>0</m:t>
                    </m:r>
                    <m:r>
                      <a:rPr lang="en-US" sz="2200" i="1" smtClean="0">
                        <a:latin typeface="Cambria Math" panose="02040503050406030204" pitchFamily="18" charset="0"/>
                        <a:cs typeface="Times New Roman" panose="02020603050405020304" pitchFamily="18" charset="0"/>
                      </a:rPr>
                      <m:t>.</m:t>
                    </m:r>
                  </m:oMath>
                </a14:m>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200" i="1" smtClean="0">
                        <a:latin typeface="Cambria Math" panose="02040503050406030204" pitchFamily="18" charset="0"/>
                        <a:cs typeface="Times New Roman" panose="02020603050405020304" pitchFamily="18" charset="0"/>
                      </a:rPr>
                      <m:t>M</m:t>
                    </m:r>
                    <m:r>
                      <a:rPr lang="en-US" sz="2200" i="1" smtClean="0">
                        <a:latin typeface="Cambria Math" panose="02040503050406030204" pitchFamily="18" charset="0"/>
                        <a:cs typeface="Times New Roman" panose="02020603050405020304" pitchFamily="18" charset="0"/>
                      </a:rPr>
                      <m:t>=</m:t>
                    </m:r>
                    <m:r>
                      <a:rPr lang="en-US" sz="2200" i="1" smtClean="0">
                        <a:latin typeface="Cambria Math" panose="02040503050406030204" pitchFamily="18" charset="0"/>
                        <a:cs typeface="Times New Roman" panose="02020603050405020304" pitchFamily="18" charset="0"/>
                      </a:rPr>
                      <m:t>5</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b="0" dirty="0" smtClean="0">
                            <a:latin typeface="Cambria Math" panose="02040503050406030204" pitchFamily="18" charset="0"/>
                            <a:cs typeface="Times New Roman" panose="02020603050405020304" pitchFamily="18" charset="0"/>
                          </a:rPr>
                          <m:t>4</m:t>
                        </m:r>
                      </m:sup>
                    </m:sSup>
                    <m:r>
                      <a:rPr lang="en-US" sz="2200" dirty="0" smtClean="0">
                        <a:latin typeface="Cambria Math" panose="02040503050406030204" pitchFamily="18" charset="0"/>
                        <a:cs typeface="Times New Roman" panose="02020603050405020304" pitchFamily="18" charset="0"/>
                      </a:rPr>
                      <m:t>+</m:t>
                    </m:r>
                    <m:r>
                      <a:rPr lang="en-US" sz="2200" dirty="0" smtClean="0">
                        <a:latin typeface="Cambria Math" panose="02040503050406030204" pitchFamily="18" charset="0"/>
                        <a:cs typeface="Times New Roman" panose="02020603050405020304" pitchFamily="18" charset="0"/>
                      </a:rPr>
                      <m:t>3</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dirty="0" smtClean="0">
                            <a:latin typeface="Cambria Math" panose="02040503050406030204" pitchFamily="18" charset="0"/>
                            <a:cs typeface="Times New Roman" panose="02020603050405020304" pitchFamily="18" charset="0"/>
                          </a:rPr>
                          <m:t>2</m:t>
                        </m:r>
                      </m:sup>
                    </m:sSup>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2</m:t>
                        </m:r>
                      </m:sup>
                    </m:sSup>
                    <m:r>
                      <a:rPr lang="en-US" sz="2200" i="1" dirty="0" smtClean="0">
                        <a:latin typeface="Cambria Math" panose="02040503050406030204" pitchFamily="18" charset="0"/>
                        <a:cs typeface="Times New Roman" panose="02020603050405020304" pitchFamily="18" charset="0"/>
                      </a:rPr>
                      <m:t>−</m:t>
                    </m:r>
                    <m:r>
                      <a:rPr lang="en-US" sz="2200" i="1" dirty="0" smtClean="0">
                        <a:latin typeface="Cambria Math" panose="02040503050406030204" pitchFamily="18" charset="0"/>
                        <a:cs typeface="Times New Roman" panose="02020603050405020304" pitchFamily="18" charset="0"/>
                      </a:rPr>
                      <m:t>2</m:t>
                    </m:r>
                    <m:r>
                      <m:rPr>
                        <m:sty m:val="p"/>
                      </m:rPr>
                      <a:rPr lang="en-US" sz="2200" i="1" dirty="0" smtClean="0">
                        <a:latin typeface="Cambria Math" panose="02040503050406030204" pitchFamily="18" charset="0"/>
                        <a:cs typeface="Times New Roman" panose="02020603050405020304" pitchFamily="18" charset="0"/>
                      </a:rPr>
                      <m:t>x</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3</m:t>
                        </m:r>
                      </m:sup>
                    </m:sSup>
                    <m:r>
                      <a:rPr lang="en-US" sz="2200" b="0" dirty="0"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N</m:t>
                    </m:r>
                    <m:r>
                      <a:rPr lang="en-US" sz="2200" i="1" smtClean="0">
                        <a:latin typeface="Cambria Math" panose="02040503050406030204" pitchFamily="18" charset="0"/>
                        <a:cs typeface="Times New Roman" panose="02020603050405020304" pitchFamily="18" charset="0"/>
                      </a:rPr>
                      <m:t>=</m:t>
                    </m:r>
                    <m:r>
                      <a:rPr lang="en-US" sz="2200" i="1" smtClean="0">
                        <a:latin typeface="Cambria Math" panose="02040503050406030204" pitchFamily="18" charset="0"/>
                        <a:cs typeface="Times New Roman" panose="02020603050405020304" pitchFamily="18" charset="0"/>
                      </a:rPr>
                      <m:t>2</m:t>
                    </m:r>
                    <m:r>
                      <m:rPr>
                        <m:sty m:val="p"/>
                      </m:rPr>
                      <a:rPr lang="en-US" sz="2200" b="0" i="1" dirty="0" smtClean="0">
                        <a:solidFill>
                          <a:schemeClr val="tx1"/>
                        </a:solidFill>
                        <a:latin typeface="Cambria Math" panose="02040503050406030204" pitchFamily="18" charset="0"/>
                        <a:cs typeface="Times New Roman" panose="02020603050405020304" pitchFamily="18" charset="0"/>
                      </a:rPr>
                      <m:t>y</m:t>
                    </m:r>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x</m:t>
                        </m:r>
                      </m:e>
                      <m:sup>
                        <m:r>
                          <a:rPr lang="en-US" sz="2200" b="0" dirty="0" smtClean="0">
                            <a:solidFill>
                              <a:schemeClr val="tx1"/>
                            </a:solidFill>
                            <a:latin typeface="Cambria Math" panose="02040503050406030204" pitchFamily="18" charset="0"/>
                            <a:cs typeface="Times New Roman" panose="02020603050405020304" pitchFamily="18" charset="0"/>
                          </a:rPr>
                          <m:t>3</m:t>
                        </m:r>
                      </m:sup>
                    </m:sSup>
                    <m:r>
                      <a:rPr lang="en-US" sz="2200" b="0" dirty="0" smtClean="0">
                        <a:solidFill>
                          <a:schemeClr val="tx1"/>
                        </a:solidFill>
                        <a:latin typeface="Cambria Math" panose="02040503050406030204" pitchFamily="18" charset="0"/>
                        <a:cs typeface="Times New Roman" panose="02020603050405020304" pitchFamily="18" charset="0"/>
                      </a:rPr>
                      <m:t>−</m:t>
                    </m:r>
                    <m:r>
                      <a:rPr lang="en-US" sz="2200" b="0" dirty="0" smtClean="0">
                        <a:solidFill>
                          <a:schemeClr val="tx1"/>
                        </a:solidFill>
                        <a:latin typeface="Cambria Math" panose="02040503050406030204" pitchFamily="18" charset="0"/>
                        <a:cs typeface="Times New Roman" panose="02020603050405020304" pitchFamily="18" charset="0"/>
                      </a:rPr>
                      <m:t>3</m:t>
                    </m:r>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x</m:t>
                        </m:r>
                      </m:e>
                      <m:sup>
                        <m:r>
                          <a:rPr lang="en-US" sz="2200" b="0" dirty="0" smtClean="0">
                            <a:solidFill>
                              <a:schemeClr val="tx1"/>
                            </a:solidFill>
                            <a:latin typeface="Cambria Math" panose="02040503050406030204" pitchFamily="18" charset="0"/>
                            <a:cs typeface="Times New Roman" panose="02020603050405020304" pitchFamily="18" charset="0"/>
                          </a:rPr>
                          <m:t>2</m:t>
                        </m:r>
                      </m:sup>
                    </m:sSup>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y</m:t>
                        </m:r>
                      </m:e>
                      <m:sup>
                        <m:r>
                          <a:rPr lang="en-US" sz="2200" b="0" dirty="0" smtClean="0">
                            <a:solidFill>
                              <a:schemeClr val="tx1"/>
                            </a:solidFill>
                            <a:latin typeface="Cambria Math" panose="02040503050406030204" pitchFamily="18" charset="0"/>
                            <a:cs typeface="Times New Roman" panose="02020603050405020304" pitchFamily="18" charset="0"/>
                          </a:rPr>
                          <m:t>2</m:t>
                        </m:r>
                      </m:sup>
                    </m:sSup>
                    <m:r>
                      <a:rPr lang="en-US" sz="2200" b="0" dirty="0" smtClean="0">
                        <a:solidFill>
                          <a:schemeClr val="tx1"/>
                        </a:solidFill>
                        <a:latin typeface="Cambria Math" panose="02040503050406030204" pitchFamily="18" charset="0"/>
                        <a:cs typeface="Times New Roman" panose="02020603050405020304" pitchFamily="18" charset="0"/>
                      </a:rPr>
                      <m:t>−</m:t>
                    </m:r>
                    <m:r>
                      <a:rPr lang="en-US" sz="2200" b="0" dirty="0" smtClean="0">
                        <a:solidFill>
                          <a:schemeClr val="tx1"/>
                        </a:solidFill>
                        <a:latin typeface="Cambria Math" panose="02040503050406030204" pitchFamily="18" charset="0"/>
                        <a:cs typeface="Times New Roman" panose="02020603050405020304" pitchFamily="18" charset="0"/>
                      </a:rPr>
                      <m:t>5</m:t>
                    </m:r>
                    <m:sSup>
                      <m:sSupPr>
                        <m:ctrlPr>
                          <a:rPr lang="en-IN" sz="2200" i="1" dirty="0">
                            <a:solidFill>
                              <a:schemeClr val="tx1"/>
                            </a:solidFill>
                            <a:latin typeface="Cambria Math" panose="02040503050406030204" pitchFamily="18" charset="0"/>
                            <a:cs typeface="Times New Roman" panose="02020603050405020304" pitchFamily="18" charset="0"/>
                          </a:rPr>
                        </m:ctrlPr>
                      </m:sSupPr>
                      <m:e>
                        <m:r>
                          <m:rPr>
                            <m:sty m:val="p"/>
                          </m:rPr>
                          <a:rPr lang="en-US" sz="2200" b="0" i="1" dirty="0" smtClean="0">
                            <a:solidFill>
                              <a:schemeClr val="tx1"/>
                            </a:solidFill>
                            <a:latin typeface="Cambria Math" panose="02040503050406030204" pitchFamily="18" charset="0"/>
                            <a:cs typeface="Times New Roman" panose="02020603050405020304" pitchFamily="18" charset="0"/>
                          </a:rPr>
                          <m:t>y</m:t>
                        </m:r>
                      </m:e>
                      <m:sup>
                        <m:r>
                          <a:rPr lang="en-US" sz="2200" b="0" dirty="0" smtClean="0">
                            <a:solidFill>
                              <a:schemeClr val="tx1"/>
                            </a:solidFill>
                            <a:latin typeface="Cambria Math" panose="02040503050406030204" pitchFamily="18" charset="0"/>
                            <a:cs typeface="Times New Roman" panose="02020603050405020304" pitchFamily="18" charset="0"/>
                          </a:rPr>
                          <m:t>4</m:t>
                        </m:r>
                      </m:sup>
                    </m:sSup>
                  </m:oMath>
                </a14:m>
                <a:endParaRPr lang="en-US" sz="2200" dirty="0">
                  <a:latin typeface="Times New Roman" panose="02020603050405020304" pitchFamily="18" charset="0"/>
                  <a:cs typeface="Times New Roman" panose="02020603050405020304" pitchFamily="18" charset="0"/>
                </a:endParaRPr>
              </a:p>
              <a:p>
                <a:pPr marL="0" indent="0">
                  <a:buNone/>
                </a:pPr>
                <a:r>
                  <a:rPr lang="en-I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M</m:t>
                        </m:r>
                      </m:num>
                      <m:den>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200" i="1">
                            <a:latin typeface="Cambria Math" panose="02040503050406030204" pitchFamily="18" charset="0"/>
                            <a:cs typeface="Times New Roman" panose="02020603050405020304" pitchFamily="18" charset="0"/>
                          </a:rPr>
                        </m:ctrlPr>
                      </m:dPr>
                      <m:e>
                        <m:r>
                          <a:rPr lang="en-US" sz="2200" smtClean="0">
                            <a:latin typeface="Cambria Math" panose="02040503050406030204" pitchFamily="18" charset="0"/>
                            <a:cs typeface="Times New Roman" panose="02020603050405020304" pitchFamily="18" charset="0"/>
                          </a:rPr>
                          <m:t>5</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b="0" dirty="0" smtClean="0">
                                <a:latin typeface="Cambria Math" panose="02040503050406030204" pitchFamily="18" charset="0"/>
                                <a:cs typeface="Times New Roman" panose="02020603050405020304" pitchFamily="18" charset="0"/>
                              </a:rPr>
                              <m:t>4</m:t>
                            </m:r>
                          </m:sup>
                        </m:sSup>
                        <m:r>
                          <a:rPr lang="en-US" sz="2200" dirty="0" smtClean="0">
                            <a:latin typeface="Cambria Math" panose="02040503050406030204" pitchFamily="18" charset="0"/>
                            <a:cs typeface="Times New Roman" panose="02020603050405020304" pitchFamily="18" charset="0"/>
                          </a:rPr>
                          <m:t>+</m:t>
                        </m:r>
                        <m:r>
                          <a:rPr lang="en-US" sz="2200" dirty="0" smtClean="0">
                            <a:latin typeface="Cambria Math" panose="02040503050406030204" pitchFamily="18" charset="0"/>
                            <a:cs typeface="Times New Roman" panose="02020603050405020304" pitchFamily="18" charset="0"/>
                          </a:rPr>
                          <m:t>3</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dirty="0" smtClean="0">
                                <a:latin typeface="Cambria Math" panose="02040503050406030204" pitchFamily="18" charset="0"/>
                                <a:cs typeface="Times New Roman" panose="02020603050405020304" pitchFamily="18" charset="0"/>
                              </a:rPr>
                              <m:t>2</m:t>
                            </m:r>
                          </m:sup>
                        </m:sSup>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2</m:t>
                            </m:r>
                          </m:sup>
                        </m:sSup>
                        <m:r>
                          <a:rPr lang="en-US" sz="2200" i="1" dirty="0" smtClean="0">
                            <a:latin typeface="Cambria Math" panose="02040503050406030204" pitchFamily="18" charset="0"/>
                            <a:cs typeface="Times New Roman" panose="02020603050405020304" pitchFamily="18" charset="0"/>
                          </a:rPr>
                          <m:t>−</m:t>
                        </m:r>
                        <m:r>
                          <a:rPr lang="en-US" sz="2200" i="1" dirty="0" smtClean="0">
                            <a:latin typeface="Cambria Math" panose="02040503050406030204" pitchFamily="18" charset="0"/>
                            <a:cs typeface="Times New Roman" panose="02020603050405020304" pitchFamily="18" charset="0"/>
                          </a:rPr>
                          <m:t>2</m:t>
                        </m:r>
                        <m:r>
                          <m:rPr>
                            <m:sty m:val="p"/>
                          </m:rPr>
                          <a:rPr lang="en-US" sz="2200" i="1" dirty="0" smtClean="0">
                            <a:latin typeface="Cambria Math" panose="02040503050406030204" pitchFamily="18" charset="0"/>
                            <a:cs typeface="Times New Roman" panose="02020603050405020304" pitchFamily="18" charset="0"/>
                          </a:rPr>
                          <m:t>x</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3</m:t>
                            </m:r>
                          </m:sup>
                        </m:sSup>
                      </m:e>
                    </m:d>
                  </m:oMath>
                </a14:m>
                <a:r>
                  <a:rPr lang="en-I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N</m:t>
                        </m:r>
                      </m:num>
                      <m:den>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x</m:t>
                        </m:r>
                      </m:den>
                    </m:f>
                    <m:d>
                      <m:dPr>
                        <m:ctrlPr>
                          <a:rPr lang="en-US" sz="2200" i="1">
                            <a:latin typeface="Cambria Math" panose="02040503050406030204" pitchFamily="18" charset="0"/>
                            <a:cs typeface="Times New Roman" panose="02020603050405020304" pitchFamily="18" charset="0"/>
                          </a:rPr>
                        </m:ctrlPr>
                      </m:dPr>
                      <m:e>
                        <m:r>
                          <a:rPr lang="en-US" sz="2200" i="1" dirty="0" smtClean="0">
                            <a:latin typeface="Cambria Math" panose="02040503050406030204" pitchFamily="18" charset="0"/>
                            <a:cs typeface="Times New Roman" panose="02020603050405020304" pitchFamily="18" charset="0"/>
                          </a:rPr>
                          <m:t>2</m:t>
                        </m:r>
                        <m:r>
                          <m:rPr>
                            <m:sty m:val="p"/>
                          </m:rPr>
                          <a:rPr lang="en-US" sz="2200" i="1" dirty="0" smtClean="0">
                            <a:latin typeface="Cambria Math" panose="02040503050406030204" pitchFamily="18" charset="0"/>
                            <a:cs typeface="Times New Roman" panose="02020603050405020304" pitchFamily="18" charset="0"/>
                          </a:rPr>
                          <m:t>y</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dirty="0" smtClean="0">
                                <a:latin typeface="Cambria Math" panose="02040503050406030204" pitchFamily="18" charset="0"/>
                                <a:cs typeface="Times New Roman" panose="02020603050405020304" pitchFamily="18" charset="0"/>
                              </a:rPr>
                              <m:t>3</m:t>
                            </m:r>
                          </m:sup>
                        </m:sSup>
                        <m:r>
                          <a:rPr lang="en-US" sz="2200" dirty="0" smtClean="0">
                            <a:latin typeface="Cambria Math" panose="02040503050406030204" pitchFamily="18" charset="0"/>
                            <a:cs typeface="Times New Roman" panose="02020603050405020304" pitchFamily="18" charset="0"/>
                          </a:rPr>
                          <m:t>−</m:t>
                        </m:r>
                        <m:r>
                          <a:rPr lang="en-US" sz="2200" dirty="0" smtClean="0">
                            <a:latin typeface="Cambria Math" panose="02040503050406030204" pitchFamily="18" charset="0"/>
                            <a:cs typeface="Times New Roman" panose="02020603050405020304" pitchFamily="18" charset="0"/>
                          </a:rPr>
                          <m:t>3</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dirty="0" smtClean="0">
                                <a:latin typeface="Cambria Math" panose="02040503050406030204" pitchFamily="18" charset="0"/>
                                <a:cs typeface="Times New Roman" panose="02020603050405020304" pitchFamily="18" charset="0"/>
                              </a:rPr>
                              <m:t>2</m:t>
                            </m:r>
                          </m:sup>
                        </m:sSup>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2</m:t>
                            </m:r>
                          </m:sup>
                        </m:sSup>
                        <m:r>
                          <a:rPr lang="en-US" sz="2200" dirty="0" smtClean="0">
                            <a:latin typeface="Cambria Math" panose="02040503050406030204" pitchFamily="18" charset="0"/>
                            <a:cs typeface="Times New Roman" panose="02020603050405020304" pitchFamily="18" charset="0"/>
                          </a:rPr>
                          <m:t>−</m:t>
                        </m:r>
                        <m:r>
                          <a:rPr lang="en-US" sz="2200" dirty="0" smtClean="0">
                            <a:latin typeface="Cambria Math" panose="02040503050406030204" pitchFamily="18" charset="0"/>
                            <a:cs typeface="Times New Roman" panose="02020603050405020304" pitchFamily="18" charset="0"/>
                          </a:rPr>
                          <m:t>5</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4</m:t>
                            </m:r>
                          </m:sup>
                        </m:sSup>
                      </m:e>
                    </m:d>
                  </m:oMath>
                </a14:m>
                <a:r>
                  <a:rPr lang="en-IN" sz="2200" dirty="0">
                    <a:latin typeface="Times New Roman" panose="02020603050405020304" pitchFamily="18" charset="0"/>
                    <a:cs typeface="Times New Roman" panose="02020603050405020304" pitchFamily="18" charset="0"/>
                  </a:rPr>
                  <a:t> </a:t>
                </a:r>
              </a:p>
              <a:p>
                <a:pPr marL="0" indent="0">
                  <a:buNone/>
                </a:pPr>
                <a:r>
                  <a:rPr lang="en-I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M</m:t>
                        </m:r>
                      </m:num>
                      <m:den>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y</m:t>
                        </m:r>
                      </m:den>
                    </m:f>
                    <m:r>
                      <a:rPr lang="en-US" sz="2200" smtClean="0">
                        <a:latin typeface="Cambria Math" panose="02040503050406030204" pitchFamily="18" charset="0"/>
                        <a:ea typeface="Cambria Math" panose="02040503050406030204" pitchFamily="18" charset="0"/>
                        <a:cs typeface="Times New Roman" panose="02020603050405020304" pitchFamily="18" charset="0"/>
                      </a:rPr>
                      <m:t>=</m:t>
                    </m:r>
                    <m:r>
                      <a:rPr lang="en-US" sz="2200" b="0" smtClean="0">
                        <a:latin typeface="Cambria Math" panose="02040503050406030204" pitchFamily="18" charset="0"/>
                        <a:ea typeface="Cambria Math" panose="02040503050406030204" pitchFamily="18" charset="0"/>
                        <a:cs typeface="Times New Roman" panose="02020603050405020304" pitchFamily="18" charset="0"/>
                      </a:rPr>
                      <m:t>6</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dirty="0" smtClean="0">
                            <a:latin typeface="Cambria Math" panose="02040503050406030204" pitchFamily="18" charset="0"/>
                            <a:cs typeface="Times New Roman" panose="02020603050405020304" pitchFamily="18" charset="0"/>
                          </a:rPr>
                          <m:t>2</m:t>
                        </m:r>
                      </m:sup>
                    </m:sSup>
                    <m:r>
                      <m:rPr>
                        <m:sty m:val="p"/>
                      </m:rPr>
                      <a:rPr lang="en-US" sz="2200" b="0" i="1" dirty="0" smtClean="0">
                        <a:latin typeface="Cambria Math" panose="02040503050406030204" pitchFamily="18" charset="0"/>
                        <a:cs typeface="Times New Roman" panose="02020603050405020304" pitchFamily="18" charset="0"/>
                      </a:rPr>
                      <m:t>y</m:t>
                    </m:r>
                    <m:r>
                      <a:rPr lang="en-US" sz="2200" b="0" i="1" dirty="0" smtClean="0">
                        <a:latin typeface="Cambria Math" panose="02040503050406030204" pitchFamily="18" charset="0"/>
                        <a:cs typeface="Times New Roman" panose="02020603050405020304" pitchFamily="18" charset="0"/>
                      </a:rPr>
                      <m:t>−</m:t>
                    </m:r>
                    <m:r>
                      <a:rPr lang="en-US" sz="2200" b="0" i="1" dirty="0" smtClean="0">
                        <a:latin typeface="Cambria Math" panose="02040503050406030204" pitchFamily="18" charset="0"/>
                        <a:cs typeface="Times New Roman" panose="02020603050405020304" pitchFamily="18" charset="0"/>
                      </a:rPr>
                      <m:t>6</m:t>
                    </m:r>
                    <m:r>
                      <m:rPr>
                        <m:sty m:val="p"/>
                      </m:rPr>
                      <a:rPr lang="en-US" sz="2200" b="0" i="1" dirty="0" smtClean="0">
                        <a:latin typeface="Cambria Math" panose="02040503050406030204" pitchFamily="18" charset="0"/>
                        <a:cs typeface="Times New Roman" panose="02020603050405020304" pitchFamily="18" charset="0"/>
                      </a:rPr>
                      <m:t>x</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b="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2</m:t>
                        </m:r>
                      </m:sup>
                    </m:sSup>
                    <m:r>
                      <a:rPr lang="en-US" sz="2200" b="0" dirty="0" smtClean="0">
                        <a:latin typeface="Cambria Math" panose="02040503050406030204" pitchFamily="18" charset="0"/>
                        <a:cs typeface="Times New Roman" panose="02020603050405020304" pitchFamily="18" charset="0"/>
                      </a:rPr>
                      <m:t>                                                     </m:t>
                    </m:r>
                    <m:f>
                      <m:fPr>
                        <m:ctrlPr>
                          <a:rPr lang="en-IN" sz="2200" i="1">
                            <a:latin typeface="Cambria Math" panose="02040503050406030204" pitchFamily="18" charset="0"/>
                            <a:cs typeface="Times New Roman" panose="02020603050405020304" pitchFamily="18" charset="0"/>
                          </a:rPr>
                        </m:ctrlPr>
                      </m:fPr>
                      <m:num>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N</m:t>
                        </m:r>
                      </m:num>
                      <m:den>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x</m:t>
                        </m:r>
                      </m:den>
                    </m:f>
                    <m:r>
                      <a:rPr lang="en-US" sz="2200" smtClean="0">
                        <a:latin typeface="Cambria Math" panose="02040503050406030204" pitchFamily="18" charset="0"/>
                        <a:ea typeface="Cambria Math" panose="02040503050406030204" pitchFamily="18" charset="0"/>
                        <a:cs typeface="Times New Roman" panose="02020603050405020304" pitchFamily="18" charset="0"/>
                      </a:rPr>
                      <m:t>=</m:t>
                    </m:r>
                    <m:r>
                      <a:rPr lang="en-US" sz="2200" smtClean="0">
                        <a:latin typeface="Cambria Math" panose="02040503050406030204" pitchFamily="18" charset="0"/>
                        <a:ea typeface="Cambria Math" panose="02040503050406030204" pitchFamily="18" charset="0"/>
                        <a:cs typeface="Times New Roman" panose="02020603050405020304" pitchFamily="18" charset="0"/>
                      </a:rPr>
                      <m:t>6</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dirty="0" smtClean="0">
                            <a:latin typeface="Cambria Math" panose="02040503050406030204" pitchFamily="18" charset="0"/>
                            <a:cs typeface="Times New Roman" panose="02020603050405020304" pitchFamily="18" charset="0"/>
                          </a:rPr>
                          <m:t>2</m:t>
                        </m:r>
                      </m:sup>
                    </m:sSup>
                    <m:r>
                      <m:rPr>
                        <m:sty m:val="p"/>
                      </m:rPr>
                      <a:rPr lang="en-US" sz="2200" i="1" dirty="0" smtClean="0">
                        <a:latin typeface="Cambria Math" panose="02040503050406030204" pitchFamily="18" charset="0"/>
                        <a:cs typeface="Times New Roman" panose="02020603050405020304" pitchFamily="18" charset="0"/>
                      </a:rPr>
                      <m:t>y</m:t>
                    </m:r>
                    <m:r>
                      <a:rPr lang="en-US" sz="2200" i="1" dirty="0" smtClean="0">
                        <a:latin typeface="Cambria Math" panose="02040503050406030204" pitchFamily="18" charset="0"/>
                        <a:cs typeface="Times New Roman" panose="02020603050405020304" pitchFamily="18" charset="0"/>
                      </a:rPr>
                      <m:t>−</m:t>
                    </m:r>
                    <m:r>
                      <a:rPr lang="en-US" sz="2200" i="1" dirty="0" smtClean="0">
                        <a:latin typeface="Cambria Math" panose="02040503050406030204" pitchFamily="18" charset="0"/>
                        <a:cs typeface="Times New Roman" panose="02020603050405020304" pitchFamily="18" charset="0"/>
                      </a:rPr>
                      <m:t>6</m:t>
                    </m:r>
                    <m:r>
                      <m:rPr>
                        <m:sty m:val="p"/>
                      </m:rPr>
                      <a:rPr lang="en-US" sz="2200" i="1" dirty="0" smtClean="0">
                        <a:latin typeface="Cambria Math" panose="02040503050406030204" pitchFamily="18" charset="0"/>
                        <a:cs typeface="Times New Roman" panose="02020603050405020304" pitchFamily="18" charset="0"/>
                      </a:rPr>
                      <m:t>x</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2</m:t>
                        </m:r>
                      </m:sup>
                    </m:sSup>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Here </a:t>
                </a:r>
                <a:r>
                  <a:rPr lang="en-IN" sz="2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M</m:t>
                        </m:r>
                      </m:num>
                      <m:den>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y</m:t>
                        </m:r>
                      </m:den>
                    </m:f>
                    <m:r>
                      <a:rPr lang="en-US" sz="220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IN" sz="2200" i="1">
                            <a:latin typeface="Cambria Math" panose="02040503050406030204" pitchFamily="18" charset="0"/>
                            <a:cs typeface="Times New Roman" panose="02020603050405020304" pitchFamily="18" charset="0"/>
                          </a:rPr>
                        </m:ctrlPr>
                      </m:fPr>
                      <m:num>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N</m:t>
                        </m:r>
                      </m:num>
                      <m:den>
                        <m:r>
                          <a:rPr lang="en-IN" sz="22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US" sz="2200"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Therefore the given equation is Exact differential equation.</a:t>
                </a:r>
              </a:p>
              <a:p>
                <a:pPr marL="0" indent="0">
                  <a:buNone/>
                </a:pPr>
                <a:r>
                  <a:rPr lang="en-US" sz="2200" dirty="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2200" i="1">
                            <a:latin typeface="Cambria Math" panose="02040503050406030204" pitchFamily="18" charset="0"/>
                            <a:cs typeface="Times New Roman" panose="02020603050405020304" pitchFamily="18" charset="0"/>
                          </a:rPr>
                        </m:ctrlPr>
                      </m:naryPr>
                      <m:sub>
                        <m:r>
                          <m:rPr>
                            <m:brk m:alnAt="24"/>
                          </m:rPr>
                          <a:rPr lang="en-US" sz="2200" smtClean="0">
                            <a:latin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cs typeface="Times New Roman" panose="02020603050405020304" pitchFamily="18" charset="0"/>
                          </a:rPr>
                          <m:t>y</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constant</m:t>
                        </m:r>
                        <m:r>
                          <a:rPr lang="en-US" sz="2200" i="1" smtClean="0">
                            <a:latin typeface="Cambria Math" panose="02040503050406030204" pitchFamily="18" charset="0"/>
                            <a:cs typeface="Times New Roman" panose="02020603050405020304" pitchFamily="18" charset="0"/>
                          </a:rPr>
                          <m:t>)</m:t>
                        </m:r>
                      </m:sub>
                      <m:sup/>
                      <m:e>
                        <m:r>
                          <m:rPr>
                            <m:sty m:val="p"/>
                            <m:brk/>
                          </m:rPr>
                          <a:rPr lang="en-US" sz="2200" i="1" smtClean="0">
                            <a:latin typeface="Cambria Math" panose="02040503050406030204" pitchFamily="18" charset="0"/>
                            <a:cs typeface="Times New Roman" panose="02020603050405020304" pitchFamily="18" charset="0"/>
                          </a:rPr>
                          <m:t>M</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dx</m:t>
                        </m:r>
                        <m:r>
                          <a:rPr lang="en-US" sz="2200" i="1" smtClean="0">
                            <a:latin typeface="Cambria Math" panose="02040503050406030204" pitchFamily="18" charset="0"/>
                            <a:cs typeface="Times New Roman" panose="02020603050405020304" pitchFamily="18" charset="0"/>
                          </a:rPr>
                          <m:t>+ </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d>
                              <m:dPr>
                                <m:ctrlPr>
                                  <a:rPr lang="en-US" sz="2200" i="1">
                                    <a:latin typeface="Cambria Math" panose="02040503050406030204" pitchFamily="18" charset="0"/>
                                    <a:cs typeface="Times New Roman" panose="02020603050405020304" pitchFamily="18" charset="0"/>
                                  </a:rPr>
                                </m:ctrlPr>
                              </m:dPr>
                              <m:e>
                                <m:r>
                                  <m:rPr>
                                    <m:sty m:val="p"/>
                                  </m:rPr>
                                  <a:rPr lang="en-US" sz="2200" i="1" smtClean="0">
                                    <a:latin typeface="Cambria Math" panose="02040503050406030204" pitchFamily="18" charset="0"/>
                                    <a:cs typeface="Times New Roman" panose="02020603050405020304" pitchFamily="18" charset="0"/>
                                  </a:rPr>
                                  <m:t>terms</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independent</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of</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x</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in</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N</m:t>
                                </m:r>
                              </m:e>
                            </m:d>
                            <m:r>
                              <m:rPr>
                                <m:sty m:val="p"/>
                              </m:rPr>
                              <a:rPr lang="en-US" sz="2200" i="1" smtClean="0">
                                <a:latin typeface="Cambria Math" panose="02040503050406030204" pitchFamily="18" charset="0"/>
                                <a:cs typeface="Times New Roman" panose="02020603050405020304" pitchFamily="18" charset="0"/>
                              </a:rPr>
                              <m:t>dy</m:t>
                            </m:r>
                            <m:r>
                              <a:rPr lang="en-US" sz="2200" i="1" smtClean="0">
                                <a:latin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cs typeface="Times New Roman" panose="02020603050405020304" pitchFamily="18" charset="0"/>
                              </a:rPr>
                              <m:t>c</m:t>
                            </m:r>
                          </m:e>
                        </m:nary>
                      </m:e>
                    </m:nary>
                  </m:oMath>
                </a14:m>
                <a:r>
                  <a:rPr lang="en-IN"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smtClean="0">
                        <a:latin typeface="Cambria Math" panose="02040503050406030204" pitchFamily="18" charset="0"/>
                        <a:cs typeface="Times New Roman" panose="02020603050405020304" pitchFamily="18" charset="0"/>
                      </a:rPr>
                      <m:t>                                     ⇒</m:t>
                    </m:r>
                  </m:oMath>
                </a14:m>
                <a:r>
                  <a:rPr lang="en-IN" sz="22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200" i="1">
                            <a:latin typeface="Cambria Math" panose="02040503050406030204" pitchFamily="18" charset="0"/>
                            <a:cs typeface="Times New Roman" panose="02020603050405020304" pitchFamily="18" charset="0"/>
                          </a:rPr>
                        </m:ctrlPr>
                      </m:naryPr>
                      <m:sub>
                        <m:r>
                          <m:rPr>
                            <m:brk m:alnAt="24"/>
                          </m:rPr>
                          <a:rPr lang="en-US" sz="2200" smtClean="0">
                            <a:latin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cs typeface="Times New Roman" panose="02020603050405020304" pitchFamily="18" charset="0"/>
                          </a:rPr>
                          <m:t>y</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constant</m:t>
                        </m:r>
                        <m:r>
                          <a:rPr lang="en-US" sz="2200" i="1" smtClean="0">
                            <a:latin typeface="Cambria Math" panose="02040503050406030204" pitchFamily="18" charset="0"/>
                            <a:cs typeface="Times New Roman" panose="02020603050405020304" pitchFamily="18" charset="0"/>
                          </a:rPr>
                          <m:t>)</m:t>
                        </m:r>
                      </m:sub>
                      <m:sup/>
                      <m:e>
                        <m:r>
                          <a:rPr lang="en-US" sz="2200" smtClean="0">
                            <a:latin typeface="Cambria Math" panose="02040503050406030204" pitchFamily="18" charset="0"/>
                            <a:cs typeface="Times New Roman" panose="02020603050405020304" pitchFamily="18" charset="0"/>
                          </a:rPr>
                          <m:t>(</m:t>
                        </m:r>
                        <m:r>
                          <a:rPr lang="en-US" sz="2200" smtClean="0">
                            <a:latin typeface="Cambria Math" panose="02040503050406030204" pitchFamily="18" charset="0"/>
                            <a:cs typeface="Times New Roman" panose="02020603050405020304" pitchFamily="18" charset="0"/>
                          </a:rPr>
                          <m:t>5</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b="0" dirty="0" smtClean="0">
                                <a:latin typeface="Cambria Math" panose="02040503050406030204" pitchFamily="18" charset="0"/>
                                <a:cs typeface="Times New Roman" panose="02020603050405020304" pitchFamily="18" charset="0"/>
                              </a:rPr>
                              <m:t>4</m:t>
                            </m:r>
                          </m:sup>
                        </m:sSup>
                        <m:r>
                          <a:rPr lang="en-US" sz="2200" dirty="0" smtClean="0">
                            <a:latin typeface="Cambria Math" panose="02040503050406030204" pitchFamily="18" charset="0"/>
                            <a:cs typeface="Times New Roman" panose="02020603050405020304" pitchFamily="18" charset="0"/>
                          </a:rPr>
                          <m:t>+</m:t>
                        </m:r>
                        <m:r>
                          <a:rPr lang="en-US" sz="2200" dirty="0" smtClean="0">
                            <a:latin typeface="Cambria Math" panose="02040503050406030204" pitchFamily="18" charset="0"/>
                            <a:cs typeface="Times New Roman" panose="02020603050405020304" pitchFamily="18" charset="0"/>
                          </a:rPr>
                          <m:t>3</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dirty="0" smtClean="0">
                                <a:latin typeface="Cambria Math" panose="02040503050406030204" pitchFamily="18" charset="0"/>
                                <a:cs typeface="Times New Roman" panose="02020603050405020304" pitchFamily="18" charset="0"/>
                              </a:rPr>
                              <m:t>2</m:t>
                            </m:r>
                          </m:sup>
                        </m:sSup>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2</m:t>
                            </m:r>
                          </m:sup>
                        </m:sSup>
                        <m:r>
                          <a:rPr lang="en-US" sz="2200" i="1" dirty="0" smtClean="0">
                            <a:latin typeface="Cambria Math" panose="02040503050406030204" pitchFamily="18" charset="0"/>
                            <a:cs typeface="Times New Roman" panose="02020603050405020304" pitchFamily="18" charset="0"/>
                          </a:rPr>
                          <m:t>−</m:t>
                        </m:r>
                        <m:r>
                          <a:rPr lang="en-US" sz="2200" i="1" dirty="0" smtClean="0">
                            <a:latin typeface="Cambria Math" panose="02040503050406030204" pitchFamily="18" charset="0"/>
                            <a:cs typeface="Times New Roman" panose="02020603050405020304" pitchFamily="18" charset="0"/>
                          </a:rPr>
                          <m:t>2</m:t>
                        </m:r>
                        <m:r>
                          <m:rPr>
                            <m:sty m:val="p"/>
                          </m:rPr>
                          <a:rPr lang="en-US" sz="2200" i="1" dirty="0" smtClean="0">
                            <a:latin typeface="Cambria Math" panose="02040503050406030204" pitchFamily="18" charset="0"/>
                            <a:cs typeface="Times New Roman" panose="02020603050405020304" pitchFamily="18" charset="0"/>
                          </a:rPr>
                          <m:t>x</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3</m:t>
                            </m:r>
                          </m:sup>
                        </m:sSup>
                        <m:r>
                          <m:rPr>
                            <m:brk/>
                          </m:rPr>
                          <a:rPr lang="en-US" sz="2200" i="1" smtClean="0">
                            <a:latin typeface="Cambria Math" panose="02040503050406030204" pitchFamily="18" charset="0"/>
                            <a:cs typeface="Times New Roman" panose="02020603050405020304" pitchFamily="18" charset="0"/>
                          </a:rPr>
                          <m:t>)</m:t>
                        </m:r>
                        <m:r>
                          <a:rPr lang="en-US" sz="2200" i="1" smtClean="0">
                            <a:latin typeface="Cambria Math" panose="02040503050406030204" pitchFamily="18" charset="0"/>
                            <a:cs typeface="Times New Roman" panose="02020603050405020304" pitchFamily="18" charset="0"/>
                          </a:rPr>
                          <m:t> </m:t>
                        </m:r>
                        <m:r>
                          <m:rPr>
                            <m:sty m:val="p"/>
                          </m:rPr>
                          <a:rPr lang="en-US" sz="2200" i="1" smtClean="0">
                            <a:latin typeface="Cambria Math" panose="02040503050406030204" pitchFamily="18" charset="0"/>
                            <a:cs typeface="Times New Roman" panose="02020603050405020304" pitchFamily="18" charset="0"/>
                          </a:rPr>
                          <m:t>dx</m:t>
                        </m:r>
                        <m:r>
                          <a:rPr lang="en-US" sz="2200" i="1" smtClean="0">
                            <a:latin typeface="Cambria Math" panose="02040503050406030204" pitchFamily="18" charset="0"/>
                            <a:cs typeface="Times New Roman" panose="02020603050405020304" pitchFamily="18" charset="0"/>
                          </a:rPr>
                          <m:t>+ </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a:rPr lang="en-US" sz="2200" dirty="0" smtClean="0">
                                <a:latin typeface="Cambria Math" panose="02040503050406030204" pitchFamily="18" charset="0"/>
                                <a:cs typeface="Times New Roman" panose="02020603050405020304" pitchFamily="18" charset="0"/>
                              </a:rPr>
                              <m:t>−</m:t>
                            </m:r>
                            <m:r>
                              <a:rPr lang="en-US" sz="2200" dirty="0" smtClean="0">
                                <a:latin typeface="Cambria Math" panose="02040503050406030204" pitchFamily="18" charset="0"/>
                                <a:cs typeface="Times New Roman" panose="02020603050405020304" pitchFamily="18" charset="0"/>
                              </a:rPr>
                              <m:t>5</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4</m:t>
                                </m:r>
                              </m:sup>
                            </m:sSup>
                            <m:r>
                              <m:rPr>
                                <m:sty m:val="p"/>
                              </m:rPr>
                              <a:rPr lang="en-US" sz="2200" i="1" smtClean="0">
                                <a:latin typeface="Cambria Math" panose="02040503050406030204" pitchFamily="18" charset="0"/>
                                <a:cs typeface="Times New Roman" panose="02020603050405020304" pitchFamily="18" charset="0"/>
                              </a:rPr>
                              <m:t>dy</m:t>
                            </m:r>
                            <m:r>
                              <a:rPr lang="en-US" sz="2200" i="1" smtClean="0">
                                <a:latin typeface="Cambria Math" panose="02040503050406030204" pitchFamily="18" charset="0"/>
                                <a:cs typeface="Times New Roman" panose="02020603050405020304" pitchFamily="18" charset="0"/>
                              </a:rPr>
                              <m:t>=</m:t>
                            </m:r>
                            <m:r>
                              <m:rPr>
                                <m:sty m:val="p"/>
                              </m:rPr>
                              <a:rPr lang="en-US" sz="2200" i="1" smtClean="0">
                                <a:latin typeface="Cambria Math" panose="02040503050406030204" pitchFamily="18" charset="0"/>
                                <a:cs typeface="Times New Roman" panose="02020603050405020304" pitchFamily="18" charset="0"/>
                              </a:rPr>
                              <m:t>c</m:t>
                            </m:r>
                          </m:e>
                        </m:nary>
                      </m:e>
                    </m:nary>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200" smtClean="0">
                        <a:latin typeface="Cambria Math" panose="02040503050406030204" pitchFamily="18" charset="0"/>
                        <a:cs typeface="Times New Roman" panose="02020603050405020304" pitchFamily="18" charset="0"/>
                      </a:rPr>
                      <m:t> ⇒</m:t>
                    </m:r>
                  </m:oMath>
                </a14:m>
                <a:r>
                  <a:rPr lang="en-IN" sz="22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200" b="0" dirty="0" smtClean="0">
                        <a:latin typeface="Cambria Math" panose="02040503050406030204" pitchFamily="18" charset="0"/>
                        <a:cs typeface="Times New Roman" panose="02020603050405020304" pitchFamily="18" charset="0"/>
                      </a:rPr>
                      <m:t>5</m:t>
                    </m:r>
                    <m:f>
                      <m:fPr>
                        <m:ctrlPr>
                          <a:rPr lang="en-IN" sz="2200" i="1" dirty="0" smtClean="0">
                            <a:latin typeface="Cambria Math" panose="02040503050406030204" pitchFamily="18" charset="0"/>
                            <a:cs typeface="Times New Roman" panose="02020603050405020304" pitchFamily="18" charset="0"/>
                          </a:rPr>
                        </m:ctrlPr>
                      </m:fPr>
                      <m:num>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b="0" dirty="0" smtClean="0">
                                <a:latin typeface="Cambria Math" panose="02040503050406030204" pitchFamily="18" charset="0"/>
                                <a:cs typeface="Times New Roman" panose="02020603050405020304" pitchFamily="18" charset="0"/>
                              </a:rPr>
                              <m:t>5</m:t>
                            </m:r>
                          </m:sup>
                        </m:sSup>
                      </m:num>
                      <m:den>
                        <m:r>
                          <a:rPr lang="en-US" sz="2200" b="0" dirty="0" smtClean="0">
                            <a:latin typeface="Cambria Math" panose="02040503050406030204" pitchFamily="18" charset="0"/>
                            <a:cs typeface="Times New Roman" panose="02020603050405020304" pitchFamily="18" charset="0"/>
                          </a:rPr>
                          <m:t>5</m:t>
                        </m:r>
                      </m:den>
                    </m:f>
                    <m:r>
                      <a:rPr lang="en-US" sz="2200" dirty="0" smtClean="0">
                        <a:latin typeface="Cambria Math" panose="02040503050406030204" pitchFamily="18" charset="0"/>
                        <a:cs typeface="Times New Roman" panose="02020603050405020304" pitchFamily="18" charset="0"/>
                      </a:rPr>
                      <m:t>+</m:t>
                    </m:r>
                    <m:r>
                      <a:rPr lang="en-US" sz="2200" dirty="0" smtClean="0">
                        <a:latin typeface="Cambria Math" panose="02040503050406030204" pitchFamily="18" charset="0"/>
                        <a:cs typeface="Times New Roman" panose="02020603050405020304" pitchFamily="18" charset="0"/>
                      </a:rPr>
                      <m:t>3</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2</m:t>
                        </m:r>
                      </m:sup>
                    </m:sSup>
                    <m:f>
                      <m:fPr>
                        <m:ctrlPr>
                          <a:rPr lang="en-IN" sz="2200" i="1" dirty="0">
                            <a:latin typeface="Cambria Math" panose="02040503050406030204" pitchFamily="18" charset="0"/>
                            <a:cs typeface="Times New Roman" panose="02020603050405020304" pitchFamily="18" charset="0"/>
                          </a:rPr>
                        </m:ctrlPr>
                      </m:fPr>
                      <m:num>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b="0" dirty="0" smtClean="0">
                                <a:latin typeface="Cambria Math" panose="02040503050406030204" pitchFamily="18" charset="0"/>
                                <a:cs typeface="Times New Roman" panose="02020603050405020304" pitchFamily="18" charset="0"/>
                              </a:rPr>
                              <m:t>3</m:t>
                            </m:r>
                          </m:sup>
                        </m:sSup>
                      </m:num>
                      <m:den>
                        <m:r>
                          <a:rPr lang="en-US" sz="2200" b="0" dirty="0" smtClean="0">
                            <a:latin typeface="Cambria Math" panose="02040503050406030204" pitchFamily="18" charset="0"/>
                            <a:cs typeface="Times New Roman" panose="02020603050405020304" pitchFamily="18" charset="0"/>
                          </a:rPr>
                          <m:t>3</m:t>
                        </m:r>
                      </m:den>
                    </m:f>
                    <m:r>
                      <a:rPr lang="en-US" sz="2200" dirty="0" smtClean="0">
                        <a:latin typeface="Cambria Math" panose="02040503050406030204" pitchFamily="18" charset="0"/>
                        <a:cs typeface="Times New Roman" panose="02020603050405020304" pitchFamily="18" charset="0"/>
                      </a:rPr>
                      <m:t>−</m:t>
                    </m:r>
                    <m:r>
                      <a:rPr lang="en-US" sz="2200" dirty="0" smtClean="0">
                        <a:latin typeface="Cambria Math" panose="02040503050406030204" pitchFamily="18" charset="0"/>
                        <a:cs typeface="Times New Roman" panose="02020603050405020304" pitchFamily="18" charset="0"/>
                      </a:rPr>
                      <m:t>2</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3</m:t>
                        </m:r>
                      </m:sup>
                    </m:sSup>
                    <m:f>
                      <m:fPr>
                        <m:ctrlPr>
                          <a:rPr lang="en-IN" sz="2200" i="1" dirty="0">
                            <a:latin typeface="Cambria Math" panose="02040503050406030204" pitchFamily="18" charset="0"/>
                            <a:cs typeface="Times New Roman" panose="02020603050405020304" pitchFamily="18" charset="0"/>
                          </a:rPr>
                        </m:ctrlPr>
                      </m:fPr>
                      <m:num>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b="0" dirty="0" smtClean="0">
                                <a:latin typeface="Cambria Math" panose="02040503050406030204" pitchFamily="18" charset="0"/>
                                <a:cs typeface="Times New Roman" panose="02020603050405020304" pitchFamily="18" charset="0"/>
                              </a:rPr>
                              <m:t>2</m:t>
                            </m:r>
                          </m:sup>
                        </m:sSup>
                      </m:num>
                      <m:den>
                        <m:r>
                          <a:rPr lang="en-US" sz="2200" b="0" dirty="0" smtClean="0">
                            <a:latin typeface="Cambria Math" panose="02040503050406030204" pitchFamily="18" charset="0"/>
                            <a:cs typeface="Times New Roman" panose="02020603050405020304" pitchFamily="18" charset="0"/>
                          </a:rPr>
                          <m:t>2</m:t>
                        </m:r>
                      </m:den>
                    </m:f>
                    <m:r>
                      <a:rPr lang="en-US" sz="2200" b="0" dirty="0" smtClean="0">
                        <a:latin typeface="Cambria Math" panose="02040503050406030204" pitchFamily="18" charset="0"/>
                        <a:cs typeface="Times New Roman" panose="02020603050405020304" pitchFamily="18" charset="0"/>
                      </a:rPr>
                      <m:t>−</m:t>
                    </m:r>
                    <m:r>
                      <a:rPr lang="en-US" sz="2200" b="0" dirty="0" smtClean="0">
                        <a:latin typeface="Cambria Math" panose="02040503050406030204" pitchFamily="18" charset="0"/>
                        <a:cs typeface="Times New Roman" panose="02020603050405020304" pitchFamily="18" charset="0"/>
                      </a:rPr>
                      <m:t>5</m:t>
                    </m:r>
                    <m:f>
                      <m:fPr>
                        <m:ctrlPr>
                          <a:rPr lang="en-IN" sz="2200" i="1" dirty="0">
                            <a:latin typeface="Cambria Math" panose="02040503050406030204" pitchFamily="18" charset="0"/>
                            <a:cs typeface="Times New Roman" panose="02020603050405020304" pitchFamily="18" charset="0"/>
                          </a:rPr>
                        </m:ctrlPr>
                      </m:fPr>
                      <m:num>
                        <m:sSup>
                          <m:sSupPr>
                            <m:ctrlPr>
                              <a:rPr lang="en-IN" sz="2200" i="1" dirty="0">
                                <a:latin typeface="Cambria Math" panose="02040503050406030204" pitchFamily="18" charset="0"/>
                                <a:cs typeface="Times New Roman" panose="02020603050405020304" pitchFamily="18" charset="0"/>
                              </a:rPr>
                            </m:ctrlPr>
                          </m:sSupPr>
                          <m:e>
                            <m:r>
                              <m:rPr>
                                <m:sty m:val="p"/>
                              </m:rPr>
                              <a:rPr lang="en-US" sz="2200" b="0" i="1" dirty="0" smtClean="0">
                                <a:latin typeface="Cambria Math" panose="02040503050406030204" pitchFamily="18" charset="0"/>
                                <a:cs typeface="Times New Roman" panose="02020603050405020304" pitchFamily="18" charset="0"/>
                              </a:rPr>
                              <m:t>y</m:t>
                            </m:r>
                          </m:e>
                          <m:sup>
                            <m:r>
                              <a:rPr lang="en-US" sz="2200" b="0" dirty="0" smtClean="0">
                                <a:latin typeface="Cambria Math" panose="02040503050406030204" pitchFamily="18" charset="0"/>
                                <a:cs typeface="Times New Roman" panose="02020603050405020304" pitchFamily="18" charset="0"/>
                              </a:rPr>
                              <m:t>5</m:t>
                            </m:r>
                          </m:sup>
                        </m:sSup>
                      </m:num>
                      <m:den>
                        <m:r>
                          <a:rPr lang="en-US" sz="2200" b="0" dirty="0" smtClean="0">
                            <a:latin typeface="Cambria Math" panose="02040503050406030204" pitchFamily="18" charset="0"/>
                            <a:cs typeface="Times New Roman" panose="02020603050405020304" pitchFamily="18" charset="0"/>
                          </a:rPr>
                          <m:t>5</m:t>
                        </m:r>
                      </m:den>
                    </m:f>
                    <m:r>
                      <a:rPr lang="en-US" sz="2200" b="0" i="1" dirty="0" smtClean="0">
                        <a:latin typeface="Cambria Math" panose="02040503050406030204" pitchFamily="18" charset="0"/>
                        <a:cs typeface="Times New Roman" panose="02020603050405020304" pitchFamily="18" charset="0"/>
                      </a:rPr>
                      <m:t>=</m:t>
                    </m:r>
                    <m:r>
                      <m:rPr>
                        <m:sty m:val="p"/>
                      </m:rPr>
                      <a:rPr lang="en-US" sz="2200" b="0" i="1" dirty="0" smtClean="0">
                        <a:latin typeface="Cambria Math" panose="02040503050406030204" pitchFamily="18" charset="0"/>
                        <a:cs typeface="Times New Roman" panose="02020603050405020304" pitchFamily="18" charset="0"/>
                      </a:rPr>
                      <m:t>c</m:t>
                    </m:r>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200" smtClean="0">
                        <a:latin typeface="Cambria Math" panose="02040503050406030204" pitchFamily="18" charset="0"/>
                        <a:cs typeface="Times New Roman" panose="02020603050405020304" pitchFamily="18" charset="0"/>
                      </a:rPr>
                      <m:t>⇒</m:t>
                    </m:r>
                  </m:oMath>
                </a14:m>
                <a:r>
                  <a:rPr lang="en-IN" sz="2200" dirty="0">
                    <a:latin typeface="Times New Roman" panose="02020603050405020304" pitchFamily="18" charset="0"/>
                    <a:cs typeface="Times New Roman" panose="02020603050405020304" pitchFamily="18" charset="0"/>
                  </a:rPr>
                  <a:t> </a:t>
                </a:r>
                <a:r>
                  <a:rPr lang="en-IN" sz="22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dirty="0" smtClean="0">
                            <a:latin typeface="Cambria Math" panose="02040503050406030204" pitchFamily="18" charset="0"/>
                            <a:cs typeface="Times New Roman" panose="02020603050405020304" pitchFamily="18" charset="0"/>
                          </a:rPr>
                          <m:t>5</m:t>
                        </m:r>
                      </m:sup>
                    </m:sSup>
                    <m:r>
                      <a:rPr lang="en-US" sz="2200" b="0" dirty="0" smtClean="0">
                        <a:latin typeface="Cambria Math" panose="02040503050406030204" pitchFamily="18" charset="0"/>
                        <a:cs typeface="Times New Roman" panose="02020603050405020304" pitchFamily="18" charset="0"/>
                      </a:rPr>
                      <m:t>+</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b="0" dirty="0" smtClean="0">
                            <a:latin typeface="Cambria Math" panose="02040503050406030204" pitchFamily="18" charset="0"/>
                            <a:cs typeface="Times New Roman" panose="02020603050405020304" pitchFamily="18" charset="0"/>
                          </a:rPr>
                          <m:t>3</m:t>
                        </m:r>
                      </m:sup>
                    </m:sSup>
                    <m:sSup>
                      <m:sSupPr>
                        <m:ctrlPr>
                          <a:rPr lang="en-IN" sz="2200" i="1" dirty="0">
                            <a:latin typeface="Cambria Math" panose="02040503050406030204" pitchFamily="18" charset="0"/>
                            <a:cs typeface="Times New Roman" panose="02020603050405020304" pitchFamily="18" charset="0"/>
                          </a:rPr>
                        </m:ctrlPr>
                      </m:sSupPr>
                      <m:e>
                        <m:r>
                          <m:rPr>
                            <m:sty m:val="p"/>
                          </m:rPr>
                          <a:rPr lang="en-US" sz="2200" b="0" i="1" dirty="0" smtClean="0">
                            <a:latin typeface="Cambria Math" panose="02040503050406030204" pitchFamily="18" charset="0"/>
                            <a:cs typeface="Times New Roman" panose="02020603050405020304" pitchFamily="18" charset="0"/>
                          </a:rPr>
                          <m:t>y</m:t>
                        </m:r>
                      </m:e>
                      <m:sup>
                        <m:r>
                          <a:rPr lang="en-US" sz="2200" b="0" dirty="0" smtClean="0">
                            <a:latin typeface="Cambria Math" panose="02040503050406030204" pitchFamily="18" charset="0"/>
                            <a:cs typeface="Times New Roman" panose="02020603050405020304" pitchFamily="18" charset="0"/>
                          </a:rPr>
                          <m:t>2</m:t>
                        </m:r>
                      </m:sup>
                    </m:sSup>
                    <m:r>
                      <a:rPr lang="en-US" sz="2200" b="0" dirty="0" smtClean="0">
                        <a:latin typeface="Cambria Math" panose="02040503050406030204" pitchFamily="18" charset="0"/>
                        <a:cs typeface="Times New Roman" panose="02020603050405020304" pitchFamily="18" charset="0"/>
                      </a:rPr>
                      <m:t> −</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1" dirty="0" smtClean="0">
                            <a:latin typeface="Cambria Math" panose="02040503050406030204" pitchFamily="18" charset="0"/>
                            <a:cs typeface="Times New Roman" panose="02020603050405020304" pitchFamily="18" charset="0"/>
                          </a:rPr>
                          <m:t>x</m:t>
                        </m:r>
                      </m:e>
                      <m:sup>
                        <m:r>
                          <a:rPr lang="en-US" sz="2200" b="0" dirty="0" smtClean="0">
                            <a:latin typeface="Cambria Math" panose="02040503050406030204" pitchFamily="18" charset="0"/>
                            <a:cs typeface="Times New Roman" panose="02020603050405020304" pitchFamily="18" charset="0"/>
                          </a:rPr>
                          <m:t>2</m:t>
                        </m:r>
                      </m:sup>
                    </m:sSup>
                    <m:sSup>
                      <m:sSupPr>
                        <m:ctrlPr>
                          <a:rPr lang="en-IN" sz="2200" i="1" dirty="0">
                            <a:latin typeface="Cambria Math" panose="02040503050406030204" pitchFamily="18" charset="0"/>
                            <a:cs typeface="Times New Roman" panose="02020603050405020304" pitchFamily="18" charset="0"/>
                          </a:rPr>
                        </m:ctrlPr>
                      </m:sSupPr>
                      <m:e>
                        <m:r>
                          <m:rPr>
                            <m:sty m:val="p"/>
                          </m:rPr>
                          <a:rPr lang="en-US" sz="2200" b="0" i="1" dirty="0" smtClean="0">
                            <a:latin typeface="Cambria Math" panose="02040503050406030204" pitchFamily="18" charset="0"/>
                            <a:cs typeface="Times New Roman" panose="02020603050405020304" pitchFamily="18" charset="0"/>
                          </a:rPr>
                          <m:t>y</m:t>
                        </m:r>
                      </m:e>
                      <m:sup>
                        <m:r>
                          <a:rPr lang="en-US" sz="2200" b="0" dirty="0" smtClean="0">
                            <a:latin typeface="Cambria Math" panose="02040503050406030204" pitchFamily="18" charset="0"/>
                            <a:cs typeface="Times New Roman" panose="02020603050405020304" pitchFamily="18" charset="0"/>
                          </a:rPr>
                          <m:t>3</m:t>
                        </m:r>
                      </m:sup>
                    </m:sSup>
                    <m:r>
                      <a:rPr lang="en-US" sz="2200" b="0" dirty="0" smtClean="0">
                        <a:latin typeface="Cambria Math" panose="02040503050406030204" pitchFamily="18" charset="0"/>
                        <a:cs typeface="Times New Roman" panose="02020603050405020304" pitchFamily="18" charset="0"/>
                      </a:rPr>
                      <m:t>−</m:t>
                    </m:r>
                    <m:sSup>
                      <m:sSupPr>
                        <m:ctrlPr>
                          <a:rPr lang="en-IN" sz="2200" i="1" dirty="0">
                            <a:latin typeface="Cambria Math" panose="02040503050406030204" pitchFamily="18" charset="0"/>
                            <a:cs typeface="Times New Roman" panose="02020603050405020304" pitchFamily="18" charset="0"/>
                          </a:rPr>
                        </m:ctrlPr>
                      </m:sSupPr>
                      <m:e>
                        <m:r>
                          <m:rPr>
                            <m:sty m:val="p"/>
                          </m:rPr>
                          <a:rPr lang="en-US" sz="2200" b="0" i="1" dirty="0" smtClean="0">
                            <a:latin typeface="Cambria Math" panose="02040503050406030204" pitchFamily="18" charset="0"/>
                            <a:cs typeface="Times New Roman" panose="02020603050405020304" pitchFamily="18" charset="0"/>
                          </a:rPr>
                          <m:t>y</m:t>
                        </m:r>
                      </m:e>
                      <m:sup>
                        <m:r>
                          <a:rPr lang="en-US" sz="2200" dirty="0" smtClean="0">
                            <a:latin typeface="Cambria Math" panose="02040503050406030204" pitchFamily="18" charset="0"/>
                            <a:cs typeface="Times New Roman" panose="02020603050405020304" pitchFamily="18" charset="0"/>
                          </a:rPr>
                          <m:t>5</m:t>
                        </m:r>
                      </m:sup>
                    </m:sSup>
                    <m:r>
                      <a:rPr lang="en-US" sz="2200" b="0" i="1" dirty="0" smtClean="0">
                        <a:latin typeface="Cambria Math" panose="02040503050406030204" pitchFamily="18" charset="0"/>
                        <a:cs typeface="Times New Roman" panose="02020603050405020304" pitchFamily="18" charset="0"/>
                      </a:rPr>
                      <m:t>=</m:t>
                    </m:r>
                    <m:r>
                      <m:rPr>
                        <m:sty m:val="p"/>
                      </m:rPr>
                      <a:rPr lang="en-US" sz="2200" b="0" i="1" dirty="0" smtClean="0">
                        <a:latin typeface="Cambria Math" panose="02040503050406030204" pitchFamily="18" charset="0"/>
                        <a:cs typeface="Times New Roman" panose="02020603050405020304" pitchFamily="18" charset="0"/>
                      </a:rPr>
                      <m:t>c</m:t>
                    </m:r>
                  </m:oMath>
                </a14:m>
                <a:endParaRPr lang="en-US" sz="2200" b="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Hence this is our required </a:t>
                </a:r>
                <a:r>
                  <a:rPr lang="en-US" sz="2200" dirty="0">
                    <a:latin typeface="Times New Roman" panose="02020603050405020304" pitchFamily="18" charset="0"/>
                    <a:cs typeface="Times New Roman" panose="02020603050405020304" pitchFamily="18" charset="0"/>
                  </a:rPr>
                  <a:t>solution.</a:t>
                </a:r>
                <a:endParaRPr lang="en-IN" sz="2200" dirty="0">
                  <a:latin typeface="Times New Roman" panose="02020603050405020304" pitchFamily="18" charset="0"/>
                  <a:cs typeface="Times New Roman" panose="02020603050405020304" pitchFamily="18" charset="0"/>
                </a:endParaRPr>
              </a:p>
              <a:p>
                <a:pPr marL="0" indent="0">
                  <a:buNone/>
                </a:pPr>
                <a:r>
                  <a:rPr lang="en-IN" sz="2200" dirty="0">
                    <a:latin typeface="Times New Roman" panose="02020603050405020304" pitchFamily="18" charset="0"/>
                    <a:cs typeface="Times New Roman" panose="02020603050405020304" pitchFamily="18" charset="0"/>
                  </a:rPr>
                  <a:t>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4291" y="360218"/>
                <a:ext cx="10619509" cy="5816745"/>
              </a:xfrm>
              <a:blipFill>
                <a:blip r:embed="rId2"/>
                <a:stretch>
                  <a:fillRect l="-344" t="-734"/>
                </a:stretch>
              </a:blipFill>
            </p:spPr>
            <p:txBody>
              <a:bodyPr/>
              <a:lstStyle/>
              <a:p>
                <a:r>
                  <a:rPr lang="en-US">
                    <a:noFill/>
                  </a:rPr>
                  <a:t> </a:t>
                </a:r>
              </a:p>
            </p:txBody>
          </p:sp>
        </mc:Fallback>
      </mc:AlternateContent>
    </p:spTree>
    <p:extLst>
      <p:ext uri="{BB962C8B-B14F-4D97-AF65-F5344CB8AC3E}">
        <p14:creationId xmlns:p14="http://schemas.microsoft.com/office/powerpoint/2010/main" val="141494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87926"/>
                <a:ext cx="10515600" cy="5957455"/>
              </a:xfrm>
            </p:spPr>
            <p:txBody>
              <a:bodyPr>
                <a:normAutofit fontScale="92500" lnSpcReduction="20000"/>
              </a:bodyPr>
              <a:lstStyle/>
              <a:p>
                <a:pPr marL="0" indent="0" algn="just">
                  <a:lnSpc>
                    <a:spcPct val="100000"/>
                  </a:lnSpc>
                  <a:buNone/>
                </a:pPr>
                <a:r>
                  <a:rPr lang="en-US" sz="2400" dirty="0" smtClean="0">
                    <a:solidFill>
                      <a:srgbClr val="FF0000"/>
                    </a:solidFill>
                    <a:latin typeface="Times New Roman" panose="02020603050405020304" pitchFamily="18" charset="0"/>
                    <a:cs typeface="Times New Roman" panose="02020603050405020304" pitchFamily="18" charset="0"/>
                  </a:rPr>
                  <a:t>Non – Exact Differential Equations</a:t>
                </a:r>
                <a:r>
                  <a:rPr lang="en-US" sz="2400" dirty="0" smtClean="0">
                    <a:latin typeface="Times New Roman" panose="02020603050405020304" pitchFamily="18" charset="0"/>
                    <a:cs typeface="Times New Roman" panose="02020603050405020304" pitchFamily="18" charset="0"/>
                  </a:rPr>
                  <a:t>:</a:t>
                </a:r>
              </a:p>
              <a:p>
                <a:pPr marL="0" indent="0" algn="just">
                  <a:lnSpc>
                    <a:spcPct val="150000"/>
                  </a:lnSpc>
                  <a:buNone/>
                </a:pPr>
                <a:r>
                  <a:rPr lang="en-US" sz="2200" dirty="0" smtClean="0">
                    <a:latin typeface="Times New Roman" panose="02020603050405020304" pitchFamily="18" charset="0"/>
                    <a:cs typeface="Times New Roman" panose="02020603050405020304" pitchFamily="18" charset="0"/>
                  </a:rPr>
                  <a:t>A differential equation is of the form </a:t>
                </a:r>
                <a14:m>
                  <m:oMath xmlns:m="http://schemas.openxmlformats.org/officeDocument/2006/math">
                    <m:r>
                      <a:rPr lang="en-US" sz="2200" i="1">
                        <a:latin typeface="Cambria Math" panose="02040503050406030204" pitchFamily="18" charset="0"/>
                      </a:rPr>
                      <m:t>𝑀</m:t>
                    </m:r>
                    <m:r>
                      <a:rPr lang="en-US" sz="2200" i="1">
                        <a:latin typeface="Cambria Math" panose="02040503050406030204" pitchFamily="18" charset="0"/>
                      </a:rPr>
                      <m:t> </m:t>
                    </m:r>
                    <m:r>
                      <a:rPr lang="en-US" sz="2200" i="1">
                        <a:latin typeface="Cambria Math" panose="02040503050406030204" pitchFamily="18" charset="0"/>
                      </a:rPr>
                      <m:t>𝑑𝑥</m:t>
                    </m:r>
                    <m:r>
                      <a:rPr lang="en-US" sz="2200" i="1">
                        <a:latin typeface="Cambria Math" panose="02040503050406030204" pitchFamily="18" charset="0"/>
                      </a:rPr>
                      <m:t>+</m:t>
                    </m:r>
                    <m:r>
                      <a:rPr lang="en-US" sz="2200" i="1">
                        <a:latin typeface="Cambria Math" panose="02040503050406030204" pitchFamily="18" charset="0"/>
                      </a:rPr>
                      <m:t>𝑁</m:t>
                    </m:r>
                    <m:r>
                      <a:rPr lang="en-US" sz="2200" i="1">
                        <a:latin typeface="Cambria Math" panose="02040503050406030204" pitchFamily="18" charset="0"/>
                      </a:rPr>
                      <m:t> </m:t>
                    </m:r>
                    <m:r>
                      <a:rPr lang="en-US" sz="2200" i="1">
                        <a:latin typeface="Cambria Math" panose="02040503050406030204" pitchFamily="18" charset="0"/>
                      </a:rPr>
                      <m:t>𝑑𝑦</m:t>
                    </m:r>
                    <m:r>
                      <a:rPr lang="en-US" sz="2200" i="1">
                        <a:latin typeface="Cambria Math" panose="02040503050406030204" pitchFamily="18" charset="0"/>
                      </a:rPr>
                      <m:t>=</m:t>
                    </m:r>
                    <m:r>
                      <a:rPr lang="en-US" sz="2200" i="1">
                        <a:latin typeface="Cambria Math" panose="02040503050406030204" pitchFamily="18" charset="0"/>
                      </a:rPr>
                      <m:t>0</m:t>
                    </m:r>
                  </m:oMath>
                </a14:m>
                <a:r>
                  <a:rPr lang="en-IN" sz="2200" dirty="0" smtClean="0">
                    <a:latin typeface="Times New Roman" panose="02020603050405020304" pitchFamily="18" charset="0"/>
                    <a:cs typeface="Times New Roman" panose="02020603050405020304" pitchFamily="18" charset="0"/>
                  </a:rPr>
                  <a:t> is said to be non-exact differential equation if </a:t>
                </a:r>
                <a:r>
                  <a:rPr lang="en-I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200" i="1">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m:t>
                        </m:r>
                        <m:r>
                          <a:rPr lang="en-IN" sz="2200" i="1">
                            <a:latin typeface="Cambria Math" panose="02040503050406030204" pitchFamily="18" charset="0"/>
                            <a:ea typeface="Cambria Math" panose="02040503050406030204" pitchFamily="18" charset="0"/>
                            <a:cs typeface="Times New Roman" panose="02020603050405020304" pitchFamily="18" charset="0"/>
                          </a:rPr>
                          <m:t>𝜕</m:t>
                        </m:r>
                        <m:r>
                          <a:rPr lang="en-US" sz="22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200" i="1">
                            <a:latin typeface="Cambria Math" panose="02040503050406030204" pitchFamily="18" charset="0"/>
                            <a:ea typeface="Cambria Math" panose="02040503050406030204" pitchFamily="18" charset="0"/>
                            <a:cs typeface="Times New Roman" panose="02020603050405020304" pitchFamily="18" charset="0"/>
                          </a:rPr>
                          <m:t>𝜕</m:t>
                        </m:r>
                        <m:r>
                          <a:rPr lang="en-US" sz="2200" i="1">
                            <a:latin typeface="Cambria Math" panose="02040503050406030204" pitchFamily="18" charset="0"/>
                            <a:ea typeface="Cambria Math" panose="02040503050406030204" pitchFamily="18" charset="0"/>
                            <a:cs typeface="Times New Roman" panose="02020603050405020304" pitchFamily="18" charset="0"/>
                          </a:rPr>
                          <m:t>𝑦</m:t>
                        </m:r>
                      </m:den>
                    </m:f>
                    <m:r>
                      <a:rPr lang="en-US" sz="2200" i="1">
                        <a:latin typeface="Cambria Math" panose="02040503050406030204" pitchFamily="18" charset="0"/>
                        <a:ea typeface="Cambria Math" panose="02040503050406030204" pitchFamily="18" charset="0"/>
                        <a:cs typeface="Times New Roman" panose="02020603050405020304" pitchFamily="18" charset="0"/>
                      </a:rPr>
                      <m:t>≠</m:t>
                    </m:r>
                    <m:f>
                      <m:fPr>
                        <m:ctrlPr>
                          <a:rPr lang="en-IN" sz="2200" i="1">
                            <a:latin typeface="Cambria Math" panose="02040503050406030204" pitchFamily="18" charset="0"/>
                            <a:cs typeface="Times New Roman" panose="02020603050405020304" pitchFamily="18" charset="0"/>
                          </a:rPr>
                        </m:ctrlPr>
                      </m:fPr>
                      <m:num>
                        <m:r>
                          <a:rPr lang="en-IN" sz="2200" i="1">
                            <a:latin typeface="Cambria Math" panose="02040503050406030204" pitchFamily="18" charset="0"/>
                            <a:ea typeface="Cambria Math" panose="02040503050406030204" pitchFamily="18" charset="0"/>
                            <a:cs typeface="Times New Roman" panose="02020603050405020304" pitchFamily="18" charset="0"/>
                          </a:rPr>
                          <m:t>𝜕</m:t>
                        </m:r>
                        <m:r>
                          <a:rPr lang="en-US" sz="22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200" i="1">
                            <a:latin typeface="Cambria Math" panose="02040503050406030204" pitchFamily="18" charset="0"/>
                            <a:ea typeface="Cambria Math" panose="02040503050406030204" pitchFamily="18" charset="0"/>
                            <a:cs typeface="Times New Roman" panose="02020603050405020304" pitchFamily="18" charset="0"/>
                          </a:rPr>
                          <m:t>𝜕</m:t>
                        </m:r>
                        <m:r>
                          <a:rPr lang="en-US" sz="2200" i="1">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IN" sz="2200" dirty="0" smtClean="0">
                    <a:latin typeface="Times New Roman" panose="02020603050405020304" pitchFamily="18" charset="0"/>
                    <a:cs typeface="Times New Roman" panose="02020603050405020304" pitchFamily="18" charset="0"/>
                  </a:rPr>
                  <a:t>. There is no any direct method to solve a non-exact differential equation other than by </a:t>
                </a:r>
                <a:r>
                  <a:rPr lang="en-IN" sz="2200" dirty="0">
                    <a:latin typeface="Times New Roman" panose="02020603050405020304" pitchFamily="18" charset="0"/>
                    <a:cs typeface="Times New Roman" panose="02020603050405020304" pitchFamily="18" charset="0"/>
                  </a:rPr>
                  <a:t>c</a:t>
                </a:r>
                <a:r>
                  <a:rPr lang="en-IN" sz="2200" dirty="0" smtClean="0">
                    <a:latin typeface="Times New Roman" panose="02020603050405020304" pitchFamily="18" charset="0"/>
                    <a:cs typeface="Times New Roman" panose="02020603050405020304" pitchFamily="18" charset="0"/>
                  </a:rPr>
                  <a:t>onverting into exact differential equation. Here, the question how we can covert a non-exact differential equation into exact differential equation. There is an integrating factor in the topic differential equations which is use to convert non exact differential equation into exact differential equation. There is a procedure to find an integrating factor of a non exact differential equation. In this procedure we can find the I.F based on the nature of a non-exact differential equation. Generally non exact differential equations are classified into five types. </a:t>
                </a:r>
              </a:p>
              <a:p>
                <a:pPr marL="0" indent="0" algn="just">
                  <a:lnSpc>
                    <a:spcPct val="150000"/>
                  </a:lnSpc>
                  <a:buNone/>
                </a:pPr>
                <a:r>
                  <a:rPr lang="en-US" sz="2200" dirty="0">
                    <a:solidFill>
                      <a:srgbClr val="FF0000"/>
                    </a:solidFill>
                    <a:latin typeface="Times New Roman" panose="02020603050405020304" pitchFamily="18" charset="0"/>
                    <a:cs typeface="Times New Roman" panose="02020603050405020304" pitchFamily="18" charset="0"/>
                  </a:rPr>
                  <a:t>Type – </a:t>
                </a:r>
                <a:r>
                  <a:rPr lang="en-US" sz="2200" dirty="0" smtClean="0">
                    <a:solidFill>
                      <a:srgbClr val="FF0000"/>
                    </a:solidFill>
                    <a:latin typeface="Times New Roman" panose="02020603050405020304" pitchFamily="18" charset="0"/>
                    <a:cs typeface="Times New Roman" panose="02020603050405020304" pitchFamily="18" charset="0"/>
                  </a:rPr>
                  <a:t>I: </a:t>
                </a:r>
                <a:r>
                  <a:rPr lang="en-US" sz="2200" dirty="0" smtClean="0">
                    <a:latin typeface="Times New Roman" panose="02020603050405020304" pitchFamily="18" charset="0"/>
                    <a:cs typeface="Times New Roman" panose="02020603050405020304" pitchFamily="18" charset="0"/>
                  </a:rPr>
                  <a:t>In this type we can find the general solution of a given non-Exact differential equation simply by rearranging the elements without finding I.F.  In this method we make use of following formulae:</a:t>
                </a:r>
              </a:p>
              <a:p>
                <a:pPr marL="0" indent="0" algn="just">
                  <a:lnSpc>
                    <a:spcPct val="100000"/>
                  </a:lnSpc>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endParaRPr lang="en-IN" sz="2000" dirty="0">
                  <a:solidFill>
                    <a:srgbClr val="FF0000"/>
                  </a:solidFill>
                  <a:latin typeface="Times New Roman" panose="02020603050405020304" pitchFamily="18" charset="0"/>
                  <a:cs typeface="Times New Roman" panose="02020603050405020304" pitchFamily="18" charset="0"/>
                </a:endParaRPr>
              </a:p>
              <a:p>
                <a:pPr marL="0" indent="0" algn="just">
                  <a:lnSpc>
                    <a:spcPct val="100000"/>
                  </a:lnSpc>
                  <a:buNone/>
                </a:pPr>
                <a:endParaRPr lang="en-IN" sz="2000" dirty="0" smtClean="0">
                  <a:latin typeface="Times New Roman" panose="02020603050405020304" pitchFamily="18" charset="0"/>
                  <a:cs typeface="Times New Roman" panose="02020603050405020304" pitchFamily="18" charset="0"/>
                </a:endParaRPr>
              </a:p>
              <a:p>
                <a:pPr marL="0" indent="0" algn="just">
                  <a:lnSpc>
                    <a:spcPct val="100000"/>
                  </a:lnSpc>
                  <a:buNone/>
                </a:pPr>
                <a:endParaRPr lang="en-US" sz="2400"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87926"/>
                <a:ext cx="10515600" cy="5957455"/>
              </a:xfrm>
              <a:blipFill>
                <a:blip r:embed="rId2"/>
                <a:stretch>
                  <a:fillRect l="-754" t="-1842" r="-580"/>
                </a:stretch>
              </a:blipFill>
            </p:spPr>
            <p:txBody>
              <a:bodyPr/>
              <a:lstStyle/>
              <a:p>
                <a:r>
                  <a:rPr lang="en-IN">
                    <a:noFill/>
                  </a:rPr>
                  <a:t> </a:t>
                </a:r>
              </a:p>
            </p:txBody>
          </p:sp>
        </mc:Fallback>
      </mc:AlternateContent>
    </p:spTree>
    <p:extLst>
      <p:ext uri="{BB962C8B-B14F-4D97-AF65-F5344CB8AC3E}">
        <p14:creationId xmlns:p14="http://schemas.microsoft.com/office/powerpoint/2010/main" val="220244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29491"/>
                <a:ext cx="10515600" cy="5747472"/>
              </a:xfrm>
            </p:spPr>
            <p:txBody>
              <a:bodyPr/>
              <a:lstStyle/>
              <a:p>
                <a:pPr marL="0" indent="0">
                  <a:buNone/>
                </a:pPr>
                <a:r>
                  <a:rPr lang="en-US" dirty="0" smtClean="0"/>
                  <a:t>    </a:t>
                </a:r>
                <a:r>
                  <a:rPr lang="en-US" dirty="0" err="1" smtClean="0"/>
                  <a:t>i</a:t>
                </a:r>
                <a:r>
                  <a:rPr lang="en-US" dirty="0" smtClean="0"/>
                  <a:t>)  </a:t>
                </a:r>
                <a14:m>
                  <m:oMath xmlns:m="http://schemas.openxmlformats.org/officeDocument/2006/math">
                    <m:r>
                      <m:rPr>
                        <m:sty m:val="p"/>
                      </m:rPr>
                      <a:rPr lang="en-US" b="0" i="0" smtClean="0">
                        <a:latin typeface="Cambria Math" panose="02040503050406030204" pitchFamily="18" charset="0"/>
                      </a:rPr>
                      <m:t>d</m:t>
                    </m:r>
                    <m:d>
                      <m:dPr>
                        <m:begChr m:val="["/>
                        <m:endChr m:val="]"/>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𝑦</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𝑑𝑥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𝑑𝑦</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den>
                    </m:f>
                    <m:r>
                      <a:rPr lang="en-US" b="0" i="1" smtClean="0">
                        <a:latin typeface="Cambria Math" panose="02040503050406030204" pitchFamily="18" charset="0"/>
                      </a:rPr>
                      <m:t>  </m:t>
                    </m:r>
                  </m:oMath>
                </a14:m>
                <a:endParaRPr lang="en-US" dirty="0" smtClean="0"/>
              </a:p>
              <a:p>
                <a:pPr marL="0" indent="0">
                  <a:buNone/>
                </a:pPr>
                <a:r>
                  <a:rPr lang="en-US" b="0" i="1" dirty="0" smtClean="0">
                    <a:latin typeface="Cambria Math" panose="02040503050406030204" pitchFamily="18" charset="0"/>
                  </a:rPr>
                  <a:t>   </a:t>
                </a:r>
                <a:r>
                  <a:rPr lang="en-US" b="0" dirty="0" smtClean="0">
                    <a:latin typeface="Cambria Math" panose="02040503050406030204" pitchFamily="18" charset="0"/>
                  </a:rPr>
                  <a:t>ii) </a:t>
                </a:r>
                <a14:m>
                  <m:oMath xmlns:m="http://schemas.openxmlformats.org/officeDocument/2006/math">
                    <m:r>
                      <m:rPr>
                        <m:sty m:val="p"/>
                      </m:rPr>
                      <a:rPr lang="en-US">
                        <a:latin typeface="Cambria Math" panose="02040503050406030204" pitchFamily="18" charset="0"/>
                      </a:rPr>
                      <m:t>d</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𝑦</m:t>
                            </m:r>
                          </m:num>
                          <m:den>
                            <m:r>
                              <a:rPr lang="en-US" b="0" i="1" smtClean="0">
                                <a:latin typeface="Cambria Math" panose="02040503050406030204" pitchFamily="18" charset="0"/>
                              </a:rPr>
                              <m:t>𝑥</m:t>
                            </m:r>
                          </m:den>
                        </m:f>
                      </m:e>
                    </m:d>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𝑑𝑦</m:t>
                        </m:r>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 </m:t>
                        </m:r>
                        <m:r>
                          <a:rPr lang="en-US" i="1">
                            <a:latin typeface="Cambria Math" panose="02040503050406030204" pitchFamily="18" charset="0"/>
                          </a:rPr>
                          <m:t>𝑑𝑥</m:t>
                        </m:r>
                      </m:num>
                      <m:den>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rPr>
                              <m:t>2</m:t>
                            </m:r>
                          </m:sup>
                        </m:sSup>
                      </m:den>
                    </m:f>
                  </m:oMath>
                </a14:m>
                <a:endParaRPr lang="en-IN" dirty="0" smtClean="0"/>
              </a:p>
              <a:p>
                <a:pPr marL="0" indent="0">
                  <a:buNone/>
                </a:pPr>
                <a:r>
                  <a:rPr lang="en-US" dirty="0"/>
                  <a:t> </a:t>
                </a:r>
                <a:r>
                  <a:rPr lang="en-US" dirty="0" smtClean="0"/>
                  <a:t> iii) </a:t>
                </a:r>
                <a14:m>
                  <m:oMath xmlns:m="http://schemas.openxmlformats.org/officeDocument/2006/math">
                    <m:r>
                      <m:rPr>
                        <m:sty m:val="p"/>
                      </m:rPr>
                      <a:rPr lang="en-US">
                        <a:latin typeface="Cambria Math" panose="02040503050406030204" pitchFamily="18" charset="0"/>
                      </a:rPr>
                      <m:t>d</m:t>
                    </m:r>
                    <m:r>
                      <a:rPr lang="en-US" b="0" i="0" smtClean="0">
                        <a:latin typeface="Cambria Math" panose="02040503050406030204" pitchFamily="18" charset="0"/>
                      </a:rPr>
                      <m:t> [</m:t>
                    </m:r>
                    <m:r>
                      <m:rPr>
                        <m:sty m:val="p"/>
                      </m:rPr>
                      <a:rPr lang="en-US" b="0" i="0" smtClean="0">
                        <a:latin typeface="Cambria Math" panose="02040503050406030204" pitchFamily="18" charset="0"/>
                      </a:rPr>
                      <m:t>log</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xy</m:t>
                        </m:r>
                      </m:e>
                    </m:d>
                    <m:r>
                      <a:rPr lang="en-US" b="0" i="0" smtClean="0">
                        <a:latin typeface="Cambria Math" panose="02040503050406030204" pitchFamily="18" charset="0"/>
                      </a:rPr>
                      <m:t>]</m:t>
                    </m:r>
                    <m:r>
                      <a:rPr lang="en-US" i="1" smtClean="0">
                        <a:latin typeface="Cambria Math" panose="02040503050406030204" pitchFamily="18" charset="0"/>
                      </a:rPr>
                      <m:t> </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𝑑𝑦</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 </m:t>
                        </m:r>
                        <m:r>
                          <a:rPr lang="en-US" i="1">
                            <a:latin typeface="Cambria Math" panose="02040503050406030204" pitchFamily="18" charset="0"/>
                          </a:rPr>
                          <m:t>𝑑𝑥</m:t>
                        </m:r>
                      </m:num>
                      <m:den>
                        <m:r>
                          <a:rPr lang="en-US" b="0" i="1" smtClean="0">
                            <a:latin typeface="Cambria Math" panose="02040503050406030204" pitchFamily="18" charset="0"/>
                          </a:rPr>
                          <m:t>𝑥𝑦</m:t>
                        </m:r>
                      </m:den>
                    </m:f>
                  </m:oMath>
                </a14:m>
                <a:endParaRPr lang="en-US" dirty="0" smtClean="0"/>
              </a:p>
              <a:p>
                <a:pPr marL="0" indent="0">
                  <a:buNone/>
                </a:pPr>
                <a:r>
                  <a:rPr lang="en-US" b="0" i="1" dirty="0" smtClean="0">
                    <a:latin typeface="Cambria Math" panose="02040503050406030204" pitchFamily="18" charset="0"/>
                  </a:rPr>
                  <a:t>  </a:t>
                </a:r>
                <a:r>
                  <a:rPr lang="en-US" b="0" dirty="0" smtClean="0">
                    <a:latin typeface="Cambria Math" panose="02040503050406030204" pitchFamily="18" charset="0"/>
                  </a:rPr>
                  <a:t>iv) </a:t>
                </a:r>
                <a14:m>
                  <m:oMath xmlns:m="http://schemas.openxmlformats.org/officeDocument/2006/math">
                    <m:r>
                      <m:rPr>
                        <m:sty m:val="p"/>
                      </m:rPr>
                      <a:rPr lang="en-US">
                        <a:latin typeface="Cambria Math" panose="02040503050406030204" pitchFamily="18" charset="0"/>
                      </a:rPr>
                      <m:t>d</m:t>
                    </m:r>
                    <m:r>
                      <a:rPr lang="en-US">
                        <a:latin typeface="Cambria Math" panose="02040503050406030204" pitchFamily="18" charset="0"/>
                      </a:rPr>
                      <m:t> </m:t>
                    </m:r>
                    <m:d>
                      <m:dPr>
                        <m:ctrlPr>
                          <a:rPr lang="en-US" i="1">
                            <a:latin typeface="Cambria Math" panose="02040503050406030204" pitchFamily="18" charset="0"/>
                          </a:rPr>
                        </m:ctrlPr>
                      </m:dPr>
                      <m:e>
                        <m:r>
                          <m:rPr>
                            <m:sty m:val="p"/>
                          </m:rPr>
                          <a:rPr lang="en-US">
                            <a:latin typeface="Cambria Math" panose="02040503050406030204" pitchFamily="18" charset="0"/>
                          </a:rPr>
                          <m:t>xy</m:t>
                        </m:r>
                      </m:e>
                    </m:d>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𝑑𝑦</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 </m:t>
                    </m:r>
                    <m:r>
                      <a:rPr lang="en-US" i="1">
                        <a:latin typeface="Cambria Math" panose="02040503050406030204" pitchFamily="18" charset="0"/>
                      </a:rPr>
                      <m:t>𝑑𝑥</m:t>
                    </m:r>
                  </m:oMath>
                </a14:m>
                <a:r>
                  <a:rPr lang="en-US" i="1" dirty="0">
                    <a:latin typeface="Cambria Math" panose="02040503050406030204" pitchFamily="18" charset="0"/>
                  </a:rPr>
                  <a:t> </a:t>
                </a:r>
                <a:endParaRPr lang="en-US" i="1" dirty="0" smtClean="0">
                  <a:latin typeface="Cambria Math" panose="02040503050406030204" pitchFamily="18" charset="0"/>
                </a:endParaRPr>
              </a:p>
              <a:p>
                <a:pPr marL="0" indent="0">
                  <a:buNone/>
                </a:pPr>
                <a:r>
                  <a:rPr lang="en-US" i="1" dirty="0" smtClean="0">
                    <a:latin typeface="Cambria Math" panose="02040503050406030204" pitchFamily="18" charset="0"/>
                  </a:rPr>
                  <a:t>   </a:t>
                </a:r>
                <a:r>
                  <a:rPr lang="en-US" dirty="0" smtClean="0">
                    <a:latin typeface="Cambria Math" panose="02040503050406030204" pitchFamily="18" charset="0"/>
                  </a:rPr>
                  <a:t>v) </a:t>
                </a:r>
                <a14:m>
                  <m:oMath xmlns:m="http://schemas.openxmlformats.org/officeDocument/2006/math">
                    <m:r>
                      <m:rPr>
                        <m:sty m:val="p"/>
                      </m:rPr>
                      <a:rPr lang="en-US">
                        <a:latin typeface="Cambria Math" panose="02040503050406030204" pitchFamily="18" charset="0"/>
                      </a:rPr>
                      <m:t>d</m:t>
                    </m:r>
                    <m:r>
                      <a:rPr lang="en-US">
                        <a:latin typeface="Cambria Math" panose="02040503050406030204" pitchFamily="18" charset="0"/>
                      </a:rPr>
                      <m:t> </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𝑡𝑎𝑛</m:t>
                            </m:r>
                          </m:e>
                          <m:sup>
                            <m:r>
                              <a:rPr lang="en-US" b="0" i="1" smtClean="0">
                                <a:latin typeface="Cambria Math" panose="02040503050406030204" pitchFamily="18" charset="0"/>
                              </a:rPr>
                              <m:t>−</m:t>
                            </m:r>
                            <m:r>
                              <a:rPr lang="en-US" b="0" i="1" smtClean="0">
                                <a:latin typeface="Cambria Math" panose="02040503050406030204" pitchFamily="18" charset="0"/>
                              </a:rPr>
                              <m:t>1</m:t>
                            </m:r>
                          </m:sup>
                        </m:sSup>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𝑦</m:t>
                                </m:r>
                              </m:den>
                            </m:f>
                          </m:e>
                        </m:d>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r>
                          <a:rPr lang="en-US" i="1">
                            <a:latin typeface="Cambria Math" panose="02040503050406030204" pitchFamily="18" charset="0"/>
                          </a:rPr>
                          <m:t> </m:t>
                        </m:r>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𝑑𝑦</m:t>
                        </m:r>
                      </m:num>
                      <m:den>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𝑦</m:t>
                            </m:r>
                          </m:e>
                          <m:sup>
                            <m:r>
                              <a:rPr lang="en-US" i="1">
                                <a:latin typeface="Cambria Math" panose="02040503050406030204" pitchFamily="18" charset="0"/>
                              </a:rPr>
                              <m:t>2</m:t>
                            </m:r>
                          </m:sup>
                        </m:sSup>
                      </m:den>
                    </m:f>
                  </m:oMath>
                </a14:m>
                <a:endParaRPr lang="en-US" dirty="0" smtClean="0">
                  <a:latin typeface="Cambria Math" panose="02040503050406030204" pitchFamily="18" charset="0"/>
                </a:endParaRPr>
              </a:p>
              <a:p>
                <a:pPr marL="0" indent="0">
                  <a:buNone/>
                </a:pPr>
                <a:r>
                  <a:rPr lang="en-US" dirty="0" smtClean="0"/>
                  <a:t>  vi) </a:t>
                </a:r>
                <a14:m>
                  <m:oMath xmlns:m="http://schemas.openxmlformats.org/officeDocument/2006/math">
                    <m:r>
                      <m:rPr>
                        <m:sty m:val="p"/>
                      </m:rPr>
                      <a:rPr lang="en-US">
                        <a:latin typeface="Cambria Math" panose="02040503050406030204" pitchFamily="18" charset="0"/>
                      </a:rPr>
                      <m:t>d</m:t>
                    </m:r>
                    <m:r>
                      <a:rPr lang="en-US">
                        <a:latin typeface="Cambria Math" panose="02040503050406030204" pitchFamily="18" charset="0"/>
                      </a:rPr>
                      <m:t> [</m:t>
                    </m:r>
                    <m:r>
                      <a:rPr lang="en-US" b="0" i="1" smtClean="0">
                        <a:latin typeface="Cambria Math" panose="02040503050406030204" pitchFamily="18" charset="0"/>
                      </a:rPr>
                      <m:t>𝑙𝑜𝑔</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𝑦</m:t>
                            </m:r>
                          </m:num>
                          <m:den>
                            <m:r>
                              <a:rPr lang="en-US" b="0" i="1" smtClean="0">
                                <a:latin typeface="Cambria Math" panose="02040503050406030204" pitchFamily="18" charset="0"/>
                              </a:rPr>
                              <m:t>𝑥</m:t>
                            </m:r>
                          </m:den>
                        </m:f>
                      </m:e>
                    </m:d>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𝑑𝑦</m:t>
                        </m:r>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 </m:t>
                        </m:r>
                        <m:r>
                          <a:rPr lang="en-US" i="1">
                            <a:latin typeface="Cambria Math" panose="02040503050406030204" pitchFamily="18" charset="0"/>
                          </a:rPr>
                          <m:t>𝑑𝑥</m:t>
                        </m:r>
                      </m:num>
                      <m:den>
                        <m:r>
                          <a:rPr lang="en-US" b="0" i="1" smtClean="0">
                            <a:latin typeface="Cambria Math" panose="02040503050406030204" pitchFamily="18" charset="0"/>
                          </a:rPr>
                          <m:t>𝑥𝑦</m:t>
                        </m:r>
                      </m:den>
                    </m:f>
                  </m:oMath>
                </a14:m>
                <a:endParaRPr lang="en-IN" dirty="0" smtClean="0"/>
              </a:p>
              <a:p>
                <a:pPr marL="0" indent="0">
                  <a:buNone/>
                </a:pPr>
                <a:r>
                  <a:rPr lang="en-US" dirty="0" smtClean="0"/>
                  <a:t> vii) </a:t>
                </a:r>
                <a14:m>
                  <m:oMath xmlns:m="http://schemas.openxmlformats.org/officeDocument/2006/math">
                    <m:r>
                      <m:rPr>
                        <m:sty m:val="p"/>
                      </m:rPr>
                      <a:rPr lang="en-US">
                        <a:latin typeface="Cambria Math" panose="02040503050406030204" pitchFamily="18" charset="0"/>
                      </a:rPr>
                      <m:t>d</m:t>
                    </m:r>
                    <m:r>
                      <a:rPr lang="en-US">
                        <a:latin typeface="Cambria Math" panose="02040503050406030204" pitchFamily="18" charset="0"/>
                      </a:rPr>
                      <m:t> [</m:t>
                    </m:r>
                    <m:r>
                      <a:rPr lang="en-US" i="1">
                        <a:latin typeface="Cambria Math" panose="02040503050406030204" pitchFamily="18" charset="0"/>
                      </a:rPr>
                      <m:t>𝑙𝑜𝑔</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𝑦</m:t>
                            </m:r>
                          </m:den>
                        </m:f>
                      </m:e>
                    </m:d>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𝑦</m:t>
                        </m:r>
                        <m:r>
                          <a:rPr lang="en-US" i="1">
                            <a:latin typeface="Cambria Math" panose="02040503050406030204" pitchFamily="18" charset="0"/>
                          </a:rPr>
                          <m:t> </m:t>
                        </m:r>
                        <m:r>
                          <a:rPr lang="en-US" i="1">
                            <a:latin typeface="Cambria Math" panose="02040503050406030204" pitchFamily="18" charset="0"/>
                          </a:rPr>
                          <m:t>𝑑𝑥</m:t>
                        </m:r>
                        <m:r>
                          <a:rPr lang="en-US" i="1">
                            <a:latin typeface="Cambria Math" panose="02040503050406030204" pitchFamily="18" charset="0"/>
                          </a:rPr>
                          <m:t>−</m:t>
                        </m:r>
                        <m:r>
                          <a:rPr lang="en-US" b="0" i="1" smtClean="0">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𝑑𝑦</m:t>
                        </m:r>
                      </m:num>
                      <m:den>
                        <m:r>
                          <a:rPr lang="en-US" i="1">
                            <a:latin typeface="Cambria Math" panose="02040503050406030204" pitchFamily="18" charset="0"/>
                          </a:rPr>
                          <m:t>𝑥𝑦</m:t>
                        </m:r>
                      </m:den>
                    </m:f>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29491"/>
                <a:ext cx="10515600" cy="5747472"/>
              </a:xfrm>
              <a:blipFill>
                <a:blip r:embed="rId2"/>
                <a:stretch>
                  <a:fillRect l="-464"/>
                </a:stretch>
              </a:blipFill>
            </p:spPr>
            <p:txBody>
              <a:bodyPr/>
              <a:lstStyle/>
              <a:p>
                <a:r>
                  <a:rPr lang="en-IN">
                    <a:noFill/>
                  </a:rPr>
                  <a:t> </a:t>
                </a:r>
              </a:p>
            </p:txBody>
          </p:sp>
        </mc:Fallback>
      </mc:AlternateContent>
    </p:spTree>
    <p:extLst>
      <p:ext uri="{BB962C8B-B14F-4D97-AF65-F5344CB8AC3E}">
        <p14:creationId xmlns:p14="http://schemas.microsoft.com/office/powerpoint/2010/main" val="3935035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74073"/>
                <a:ext cx="10515600" cy="5802890"/>
              </a:xfrm>
            </p:spPr>
            <p:txBody>
              <a:bodyPr>
                <a:normAutofit/>
              </a:bodyPr>
              <a:lstStyle/>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13. </a:t>
                </a:r>
                <a14:m>
                  <m:oMath xmlns:m="http://schemas.openxmlformats.org/officeDocument/2006/math">
                    <m:r>
                      <m:rPr>
                        <m:sty m:val="p"/>
                      </m:rPr>
                      <a:rPr lang="en-US" sz="2000" b="0" i="0" dirty="0" smtClean="0">
                        <a:solidFill>
                          <a:srgbClr val="FF0000"/>
                        </a:solidFill>
                        <a:latin typeface="Cambria Math" panose="02040503050406030204" pitchFamily="18" charset="0"/>
                        <a:cs typeface="Times New Roman" panose="02020603050405020304" pitchFamily="18" charset="0"/>
                      </a:rPr>
                      <m:t>Solve</m:t>
                    </m:r>
                    <m:r>
                      <a:rPr lang="en-US" sz="2000" b="0" i="0" dirty="0" smtClean="0">
                        <a:solidFill>
                          <a:srgbClr val="FF0000"/>
                        </a:solidFill>
                        <a:latin typeface="Cambria Math" panose="02040503050406030204" pitchFamily="18" charset="0"/>
                        <a:cs typeface="Times New Roman" panose="02020603050405020304" pitchFamily="18" charset="0"/>
                      </a:rPr>
                      <m:t> </m:t>
                    </m:r>
                    <m:r>
                      <m:rPr>
                        <m:sty m:val="p"/>
                      </m:rPr>
                      <a:rPr lang="en-US" sz="2000" b="0" i="0" dirty="0" smtClean="0">
                        <a:solidFill>
                          <a:srgbClr val="FF0000"/>
                        </a:solidFill>
                        <a:latin typeface="Cambria Math" panose="02040503050406030204" pitchFamily="18" charset="0"/>
                        <a:cs typeface="Times New Roman" panose="02020603050405020304" pitchFamily="18" charset="0"/>
                      </a:rPr>
                      <m:t>the</m:t>
                    </m:r>
                  </m:oMath>
                </a14:m>
                <a:r>
                  <a:rPr lang="en-US" sz="2000" dirty="0">
                    <a:solidFill>
                      <a:srgbClr val="FF0000"/>
                    </a:solidFill>
                    <a:latin typeface="Times New Roman" panose="02020603050405020304" pitchFamily="18" charset="0"/>
                    <a:cs typeface="Times New Roman" panose="02020603050405020304" pitchFamily="18" charset="0"/>
                  </a:rPr>
                  <a:t> differential equation </a:t>
                </a:r>
                <a14:m>
                  <m:oMath xmlns:m="http://schemas.openxmlformats.org/officeDocument/2006/math">
                    <m:r>
                      <m:rPr>
                        <m:sty m:val="p"/>
                      </m:rPr>
                      <a:rPr lang="en-US" sz="2000" b="0" i="0" dirty="0" smtClean="0">
                        <a:solidFill>
                          <a:srgbClr val="FF0000"/>
                        </a:solidFill>
                        <a:latin typeface="Cambria Math" panose="02040503050406030204" pitchFamily="18" charset="0"/>
                        <a:cs typeface="Times New Roman" panose="02020603050405020304" pitchFamily="18" charset="0"/>
                      </a:rPr>
                      <m:t>y</m:t>
                    </m:r>
                    <m:r>
                      <a:rPr lang="en-US" sz="2000" b="0" i="0" dirty="0" smtClean="0">
                        <a:solidFill>
                          <a:srgbClr val="FF0000"/>
                        </a:solidFill>
                        <a:latin typeface="Cambria Math" panose="02040503050406030204" pitchFamily="18" charset="0"/>
                        <a:cs typeface="Times New Roman" panose="02020603050405020304" pitchFamily="18" charset="0"/>
                      </a:rPr>
                      <m:t> </m:t>
                    </m:r>
                    <m:r>
                      <m:rPr>
                        <m:sty m:val="p"/>
                      </m:rPr>
                      <a:rPr lang="en-US" sz="2000" b="0" i="0" dirty="0" smtClean="0">
                        <a:solidFill>
                          <a:srgbClr val="FF0000"/>
                        </a:solidFill>
                        <a:latin typeface="Cambria Math" panose="02040503050406030204" pitchFamily="18" charset="0"/>
                        <a:cs typeface="Times New Roman" panose="02020603050405020304" pitchFamily="18" charset="0"/>
                      </a:rPr>
                      <m:t>dx</m:t>
                    </m:r>
                    <m:r>
                      <a:rPr lang="en-US" sz="2000" b="0" i="0" dirty="0" smtClean="0">
                        <a:solidFill>
                          <a:srgbClr val="FF0000"/>
                        </a:solidFill>
                        <a:latin typeface="Cambria Math" panose="02040503050406030204" pitchFamily="18" charset="0"/>
                        <a:cs typeface="Times New Roman" panose="02020603050405020304" pitchFamily="18" charset="0"/>
                      </a:rPr>
                      <m:t> –</m:t>
                    </m:r>
                    <m:r>
                      <m:rPr>
                        <m:sty m:val="p"/>
                      </m:rPr>
                      <a:rPr lang="en-US" sz="2000" b="0" i="0" dirty="0" smtClean="0">
                        <a:solidFill>
                          <a:srgbClr val="FF0000"/>
                        </a:solidFill>
                        <a:latin typeface="Cambria Math" panose="02040503050406030204" pitchFamily="18" charset="0"/>
                        <a:cs typeface="Times New Roman" panose="02020603050405020304" pitchFamily="18" charset="0"/>
                      </a:rPr>
                      <m:t>x</m:t>
                    </m:r>
                    <m:r>
                      <a:rPr lang="en-US" sz="2000" b="0" i="0" dirty="0" smtClean="0">
                        <a:solidFill>
                          <a:srgbClr val="FF0000"/>
                        </a:solidFill>
                        <a:latin typeface="Cambria Math" panose="02040503050406030204" pitchFamily="18" charset="0"/>
                        <a:cs typeface="Times New Roman" panose="02020603050405020304" pitchFamily="18" charset="0"/>
                      </a:rPr>
                      <m:t> </m:t>
                    </m:r>
                    <m:r>
                      <m:rPr>
                        <m:sty m:val="p"/>
                      </m:rPr>
                      <a:rPr lang="en-US" sz="2000" b="0" i="0" dirty="0" err="1" smtClean="0">
                        <a:solidFill>
                          <a:srgbClr val="FF0000"/>
                        </a:solidFill>
                        <a:latin typeface="Cambria Math" panose="02040503050406030204" pitchFamily="18" charset="0"/>
                        <a:cs typeface="Times New Roman" panose="02020603050405020304" pitchFamily="18" charset="0"/>
                      </a:rPr>
                      <m:t>dy</m:t>
                    </m:r>
                    <m:r>
                      <a:rPr lang="en-US" sz="2000" b="0" i="0" smtClean="0">
                        <a:solidFill>
                          <a:srgbClr val="FF0000"/>
                        </a:solidFill>
                        <a:latin typeface="Cambria Math" panose="02040503050406030204" pitchFamily="18" charset="0"/>
                        <a:cs typeface="Times New Roman" panose="02020603050405020304" pitchFamily="18" charset="0"/>
                      </a:rPr>
                      <m:t>+ </m:t>
                    </m:r>
                    <m:sSup>
                      <m:sSupPr>
                        <m:ctrlPr>
                          <a:rPr lang="en-IN" sz="2000" i="1" dirty="0" smtClean="0">
                            <a:solidFill>
                              <a:srgbClr val="FF0000"/>
                            </a:solidFill>
                            <a:latin typeface="Cambria Math" panose="02040503050406030204" pitchFamily="18" charset="0"/>
                          </a:rPr>
                        </m:ctrlPr>
                      </m:sSupPr>
                      <m:e>
                        <m:r>
                          <m:rPr>
                            <m:sty m:val="p"/>
                          </m:rPr>
                          <a:rPr lang="en-US" sz="2000" b="0" i="0" dirty="0" smtClean="0">
                            <a:solidFill>
                              <a:srgbClr val="FF0000"/>
                            </a:solidFill>
                            <a:latin typeface="Cambria Math" panose="02040503050406030204" pitchFamily="18" charset="0"/>
                          </a:rPr>
                          <m:t>y</m:t>
                        </m:r>
                      </m:e>
                      <m:sup>
                        <m:r>
                          <a:rPr lang="en-US" sz="2000" b="0" i="0" dirty="0" smtClean="0">
                            <a:solidFill>
                              <a:srgbClr val="FF0000"/>
                            </a:solidFill>
                            <a:latin typeface="Cambria Math" panose="02040503050406030204" pitchFamily="18" charset="0"/>
                          </a:rPr>
                          <m:t>2</m:t>
                        </m:r>
                      </m:sup>
                    </m:sSup>
                    <m:r>
                      <a:rPr lang="en-US" sz="2000" b="0" i="0" dirty="0" smtClean="0">
                        <a:solidFill>
                          <a:srgbClr val="FF0000"/>
                        </a:solidFill>
                        <a:latin typeface="Cambria Math" panose="02040503050406030204" pitchFamily="18" charset="0"/>
                      </a:rPr>
                      <m:t> </m:t>
                    </m:r>
                    <m:r>
                      <m:rPr>
                        <m:sty m:val="p"/>
                      </m:rPr>
                      <a:rPr lang="en-US" sz="2000" b="0" i="0" dirty="0" smtClean="0">
                        <a:solidFill>
                          <a:srgbClr val="FF0000"/>
                        </a:solidFill>
                        <a:latin typeface="Cambria Math" panose="02040503050406030204" pitchFamily="18" charset="0"/>
                      </a:rPr>
                      <m:t>dx</m:t>
                    </m:r>
                    <m:r>
                      <a:rPr lang="en-US" sz="2000" b="0" i="0" dirty="0" smtClean="0">
                        <a:solidFill>
                          <a:srgbClr val="FF0000"/>
                        </a:solidFill>
                        <a:latin typeface="Cambria Math" panose="02040503050406030204" pitchFamily="18" charset="0"/>
                      </a:rPr>
                      <m:t>=</m:t>
                    </m:r>
                    <m:r>
                      <a:rPr lang="en-US" sz="2000" b="0" i="0">
                        <a:solidFill>
                          <a:srgbClr val="FF0000"/>
                        </a:solidFill>
                        <a:latin typeface="Cambria Math" panose="02040503050406030204" pitchFamily="18" charset="0"/>
                        <a:cs typeface="Times New Roman" panose="02020603050405020304" pitchFamily="18" charset="0"/>
                      </a:rPr>
                      <m:t>0</m:t>
                    </m:r>
                    <m:r>
                      <a:rPr lang="en-US" sz="2000" b="0" i="1">
                        <a:solidFill>
                          <a:srgbClr val="FF0000"/>
                        </a:solidFill>
                        <a:latin typeface="Cambria Math" panose="02040503050406030204" pitchFamily="18" charset="0"/>
                        <a:cs typeface="Times New Roman" panose="02020603050405020304" pitchFamily="18" charset="0"/>
                      </a:rPr>
                      <m:t>.</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i="0" dirty="0" smtClean="0">
                    <a:solidFill>
                      <a:srgbClr val="FF0000"/>
                    </a:solidFill>
                    <a:latin typeface="Times New Roman" panose="02020603050405020304" pitchFamily="18" charset="0"/>
                    <a:cs typeface="Times New Roman" panose="02020603050405020304" pitchFamily="18" charset="0"/>
                  </a:rPr>
                  <a:t>Sol</a:t>
                </a:r>
                <a:r>
                  <a:rPr lang="en-US" sz="2000" b="1" i="0"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Given the differential equation </a:t>
                </a:r>
                <a14:m>
                  <m:oMath xmlns:m="http://schemas.openxmlformats.org/officeDocument/2006/math">
                    <m:r>
                      <m:rPr>
                        <m:sty m:val="p"/>
                      </m:rPr>
                      <a:rPr lang="en-US" sz="2000" i="0" dirty="0" smtClean="0">
                        <a:solidFill>
                          <a:schemeClr val="tx1"/>
                        </a:solidFill>
                        <a:latin typeface="Cambria Math" panose="02040503050406030204" pitchFamily="18" charset="0"/>
                        <a:cs typeface="Times New Roman" panose="02020603050405020304" pitchFamily="18" charset="0"/>
                      </a:rPr>
                      <m:t>y</m:t>
                    </m:r>
                    <m:r>
                      <a:rPr lang="en-US" sz="2000" i="0" dirty="0" smtClean="0">
                        <a:solidFill>
                          <a:schemeClr val="tx1"/>
                        </a:solidFill>
                        <a:latin typeface="Cambria Math" panose="02040503050406030204" pitchFamily="18" charset="0"/>
                        <a:cs typeface="Times New Roman" panose="02020603050405020304" pitchFamily="18" charset="0"/>
                      </a:rPr>
                      <m:t> </m:t>
                    </m:r>
                    <m:r>
                      <m:rPr>
                        <m:sty m:val="p"/>
                      </m:rPr>
                      <a:rPr lang="en-US" sz="2000" i="0" dirty="0" smtClean="0">
                        <a:solidFill>
                          <a:schemeClr val="tx1"/>
                        </a:solidFill>
                        <a:latin typeface="Cambria Math" panose="02040503050406030204" pitchFamily="18" charset="0"/>
                        <a:cs typeface="Times New Roman" panose="02020603050405020304" pitchFamily="18" charset="0"/>
                      </a:rPr>
                      <m:t>dx</m:t>
                    </m:r>
                    <m:r>
                      <a:rPr lang="en-US" sz="2000" i="0" dirty="0" smtClean="0">
                        <a:solidFill>
                          <a:schemeClr val="tx1"/>
                        </a:solidFill>
                        <a:latin typeface="Cambria Math" panose="02040503050406030204" pitchFamily="18" charset="0"/>
                        <a:cs typeface="Times New Roman" panose="02020603050405020304" pitchFamily="18" charset="0"/>
                      </a:rPr>
                      <m:t> –</m:t>
                    </m:r>
                    <m:r>
                      <m:rPr>
                        <m:sty m:val="p"/>
                      </m:rPr>
                      <a:rPr lang="en-US" sz="2000" i="0" dirty="0" smtClean="0">
                        <a:solidFill>
                          <a:schemeClr val="tx1"/>
                        </a:solidFill>
                        <a:latin typeface="Cambria Math" panose="02040503050406030204" pitchFamily="18" charset="0"/>
                        <a:cs typeface="Times New Roman" panose="02020603050405020304" pitchFamily="18" charset="0"/>
                      </a:rPr>
                      <m:t>x</m:t>
                    </m:r>
                    <m:r>
                      <a:rPr lang="en-US" sz="2000" i="0" dirty="0" smtClean="0">
                        <a:solidFill>
                          <a:schemeClr val="tx1"/>
                        </a:solidFill>
                        <a:latin typeface="Cambria Math" panose="02040503050406030204" pitchFamily="18" charset="0"/>
                        <a:cs typeface="Times New Roman" panose="02020603050405020304" pitchFamily="18" charset="0"/>
                      </a:rPr>
                      <m:t> </m:t>
                    </m:r>
                    <m:r>
                      <m:rPr>
                        <m:sty m:val="p"/>
                      </m:rPr>
                      <a:rPr lang="en-US" sz="2000" i="0" dirty="0" err="1">
                        <a:solidFill>
                          <a:schemeClr val="tx1"/>
                        </a:solidFill>
                        <a:latin typeface="Cambria Math" panose="02040503050406030204" pitchFamily="18" charset="0"/>
                        <a:cs typeface="Times New Roman" panose="02020603050405020304" pitchFamily="18" charset="0"/>
                      </a:rPr>
                      <m:t>dy</m:t>
                    </m:r>
                    <m:r>
                      <a:rPr lang="en-US" sz="2000" b="0" i="0">
                        <a:solidFill>
                          <a:schemeClr val="tx1"/>
                        </a:solidFill>
                        <a:latin typeface="Cambria Math" panose="02040503050406030204" pitchFamily="18" charset="0"/>
                        <a:cs typeface="Times New Roman" panose="02020603050405020304" pitchFamily="18" charset="0"/>
                      </a:rPr>
                      <m:t>+ </m:t>
                    </m:r>
                    <m:sSup>
                      <m:sSupPr>
                        <m:ctrlPr>
                          <a:rPr lang="en-IN" sz="2000" i="1" dirty="0">
                            <a:solidFill>
                              <a:schemeClr val="tx1"/>
                            </a:solidFill>
                            <a:latin typeface="Cambria Math" panose="02040503050406030204" pitchFamily="18" charset="0"/>
                          </a:rPr>
                        </m:ctrlPr>
                      </m:sSupPr>
                      <m:e>
                        <m:r>
                          <m:rPr>
                            <m:sty m:val="p"/>
                          </m:rPr>
                          <a:rPr lang="en-US" sz="2000" b="0" i="0" dirty="0">
                            <a:solidFill>
                              <a:schemeClr val="tx1"/>
                            </a:solidFill>
                            <a:latin typeface="Cambria Math" panose="02040503050406030204" pitchFamily="18" charset="0"/>
                          </a:rPr>
                          <m:t>y</m:t>
                        </m:r>
                      </m:e>
                      <m:sup>
                        <m:r>
                          <a:rPr lang="en-US" sz="2000" b="0" i="0" dirty="0">
                            <a:solidFill>
                              <a:schemeClr val="tx1"/>
                            </a:solidFill>
                            <a:latin typeface="Cambria Math" panose="02040503050406030204" pitchFamily="18" charset="0"/>
                          </a:rPr>
                          <m:t>2</m:t>
                        </m:r>
                      </m:sup>
                    </m:sSup>
                    <m:r>
                      <a:rPr lang="en-US" sz="2000" b="0" i="0" dirty="0">
                        <a:solidFill>
                          <a:schemeClr val="tx1"/>
                        </a:solidFill>
                        <a:latin typeface="Cambria Math" panose="02040503050406030204" pitchFamily="18" charset="0"/>
                      </a:rPr>
                      <m:t> </m:t>
                    </m:r>
                    <m:r>
                      <m:rPr>
                        <m:sty m:val="p"/>
                      </m:rPr>
                      <a:rPr lang="en-US" sz="2000" b="0" i="0" dirty="0">
                        <a:solidFill>
                          <a:schemeClr val="tx1"/>
                        </a:solidFill>
                        <a:latin typeface="Cambria Math" panose="02040503050406030204" pitchFamily="18" charset="0"/>
                      </a:rPr>
                      <m:t>dx</m:t>
                    </m:r>
                    <m:r>
                      <a:rPr lang="en-US" sz="2000" b="0" i="0" dirty="0">
                        <a:solidFill>
                          <a:schemeClr val="tx1"/>
                        </a:solidFill>
                        <a:latin typeface="Cambria Math" panose="02040503050406030204" pitchFamily="18" charset="0"/>
                      </a:rPr>
                      <m:t>=</m:t>
                    </m:r>
                    <m:r>
                      <a:rPr lang="en-US" sz="2000" b="0" i="0" dirty="0">
                        <a:solidFill>
                          <a:schemeClr val="tx1"/>
                        </a:solidFill>
                        <a:latin typeface="Cambria Math" panose="02040503050406030204" pitchFamily="18" charset="0"/>
                      </a:rPr>
                      <m:t>0</m:t>
                    </m:r>
                    <m:r>
                      <a:rPr lang="en-US" sz="2000" b="0" i="0" dirty="0">
                        <a:solidFill>
                          <a:schemeClr val="tx1"/>
                        </a:solidFill>
                        <a:latin typeface="Cambria Math" panose="02040503050406030204" pitchFamily="18" charset="0"/>
                      </a:rPr>
                      <m:t>    −    </m:t>
                    </m:r>
                    <m:d>
                      <m:dPr>
                        <m:ctrlPr>
                          <a:rPr lang="en-US" sz="2000" b="0" i="1" smtClean="0">
                            <a:solidFill>
                              <a:schemeClr val="tx1"/>
                            </a:solidFill>
                            <a:latin typeface="Cambria Math" panose="02040503050406030204" pitchFamily="18" charset="0"/>
                            <a:cs typeface="Times New Roman" panose="02020603050405020304" pitchFamily="18" charset="0"/>
                          </a:rPr>
                        </m:ctrlPr>
                      </m:dPr>
                      <m:e>
                        <m:r>
                          <a:rPr lang="en-US" sz="2000" b="0" i="0" smtClean="0">
                            <a:solidFill>
                              <a:schemeClr val="tx1"/>
                            </a:solidFill>
                            <a:latin typeface="Cambria Math" panose="02040503050406030204" pitchFamily="18" charset="0"/>
                            <a:cs typeface="Times New Roman" panose="02020603050405020304" pitchFamily="18" charset="0"/>
                          </a:rPr>
                          <m:t>1</m:t>
                        </m:r>
                      </m:e>
                    </m:d>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b="0" i="1" dirty="0" smtClean="0">
                    <a:solidFill>
                      <a:srgbClr val="FF0000"/>
                    </a:solidFill>
                    <a:latin typeface="Times New Roman" panose="02020603050405020304" pitchFamily="18" charset="0"/>
                    <a:cs typeface="Times New Roman" panose="02020603050405020304" pitchFamily="18" charset="0"/>
                  </a:rPr>
                  <a:t>                                              </a:t>
                </a:r>
                <a:r>
                  <a:rPr lang="en-US" sz="2000" b="0" dirty="0" smtClean="0">
                    <a:solidFill>
                      <a:srgbClr val="FF0000"/>
                    </a:solidFill>
                    <a:latin typeface="Times New Roman" panose="02020603050405020304" pitchFamily="18" charset="0"/>
                    <a:cs typeface="Times New Roman" panose="02020603050405020304" pitchFamily="18" charset="0"/>
                  </a:rPr>
                  <a:t> </a:t>
                </a:r>
                <a:r>
                  <a:rPr lang="en-US" sz="2000" b="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US" sz="2000" b="0" i="1"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000" b="0" dirty="0" smtClean="0">
                    <a:latin typeface="Times New Roman" panose="02020603050405020304" pitchFamily="18" charset="0"/>
                    <a:ea typeface="Cambria Math" panose="02040503050406030204" pitchFamily="18" charset="0"/>
                    <a:cs typeface="Times New Roman" panose="02020603050405020304" pitchFamily="18" charset="0"/>
                  </a:rPr>
                  <a:t>(</a:t>
                </a:r>
                <a14:m>
                  <m:oMath xmlns:m="http://schemas.openxmlformats.org/officeDocument/2006/math">
                    <m:r>
                      <m:rPr>
                        <m:sty m:val="p"/>
                      </m:rPr>
                      <a:rPr lang="en-US" sz="2000" i="0" dirty="0">
                        <a:latin typeface="Cambria Math" panose="02040503050406030204" pitchFamily="18" charset="0"/>
                        <a:cs typeface="Times New Roman" panose="02020603050405020304" pitchFamily="18" charset="0"/>
                      </a:rPr>
                      <m:t>y</m:t>
                    </m:r>
                    <m:r>
                      <a:rPr lang="en-US" sz="2000" b="0" i="0" dirty="0" smtClean="0">
                        <a:latin typeface="Cambria Math" panose="02040503050406030204" pitchFamily="18" charset="0"/>
                        <a:cs typeface="Times New Roman" panose="02020603050405020304" pitchFamily="18" charset="0"/>
                      </a:rPr>
                      <m:t>+</m:t>
                    </m:r>
                    <m:sSup>
                      <m:sSupPr>
                        <m:ctrlPr>
                          <a:rPr lang="en-IN" sz="2000" i="1" dirty="0">
                            <a:latin typeface="Cambria Math" panose="02040503050406030204" pitchFamily="18" charset="0"/>
                          </a:rPr>
                        </m:ctrlPr>
                      </m:sSupPr>
                      <m:e>
                        <m:r>
                          <m:rPr>
                            <m:sty m:val="p"/>
                          </m:rPr>
                          <a:rPr lang="en-US" sz="2000" dirty="0">
                            <a:latin typeface="Cambria Math" panose="02040503050406030204" pitchFamily="18" charset="0"/>
                          </a:rPr>
                          <m:t>y</m:t>
                        </m:r>
                      </m:e>
                      <m:sup>
                        <m:r>
                          <a:rPr lang="en-US" sz="2000" dirty="0">
                            <a:latin typeface="Cambria Math" panose="02040503050406030204" pitchFamily="18" charset="0"/>
                          </a:rPr>
                          <m:t>2</m:t>
                        </m:r>
                      </m:sup>
                    </m:sSup>
                    <m:r>
                      <a:rPr lang="en-US" sz="2000" b="0" i="0" dirty="0" smtClean="0">
                        <a:latin typeface="Cambria Math" panose="02040503050406030204" pitchFamily="18" charset="0"/>
                      </a:rPr>
                      <m:t>)</m:t>
                    </m:r>
                    <m:r>
                      <m:rPr>
                        <m:sty m:val="p"/>
                      </m:rPr>
                      <a:rPr lang="en-US" sz="2000" dirty="0">
                        <a:latin typeface="Cambria Math" panose="02040503050406030204" pitchFamily="18" charset="0"/>
                        <a:cs typeface="Times New Roman" panose="02020603050405020304" pitchFamily="18" charset="0"/>
                      </a:rPr>
                      <m:t>dx</m:t>
                    </m:r>
                    <m:r>
                      <a:rPr lang="en-US" sz="2000" dirty="0">
                        <a:latin typeface="Cambria Math" panose="02040503050406030204" pitchFamily="18" charset="0"/>
                        <a:cs typeface="Times New Roman" panose="02020603050405020304" pitchFamily="18" charset="0"/>
                      </a:rPr>
                      <m:t> –</m:t>
                    </m:r>
                    <m:r>
                      <m:rPr>
                        <m:sty m:val="p"/>
                      </m:rPr>
                      <a:rPr lang="en-US" sz="2000" dirty="0">
                        <a:latin typeface="Cambria Math" panose="02040503050406030204" pitchFamily="18" charset="0"/>
                        <a:cs typeface="Times New Roman" panose="02020603050405020304" pitchFamily="18" charset="0"/>
                      </a:rPr>
                      <m:t>x</m:t>
                    </m:r>
                    <m:r>
                      <a:rPr lang="en-US" sz="2000" dirty="0">
                        <a:latin typeface="Cambria Math" panose="02040503050406030204" pitchFamily="18" charset="0"/>
                        <a:cs typeface="Times New Roman" panose="02020603050405020304" pitchFamily="18" charset="0"/>
                      </a:rPr>
                      <m:t> </m:t>
                    </m:r>
                    <m:r>
                      <m:rPr>
                        <m:sty m:val="p"/>
                      </m:rPr>
                      <a:rPr lang="en-US" sz="2000" dirty="0" err="1">
                        <a:latin typeface="Cambria Math" panose="02040503050406030204" pitchFamily="18" charset="0"/>
                        <a:cs typeface="Times New Roman" panose="02020603050405020304" pitchFamily="18" charset="0"/>
                      </a:rPr>
                      <m:t>dy</m:t>
                    </m:r>
                    <m:r>
                      <a:rPr lang="en-US" sz="2000" dirty="0">
                        <a:latin typeface="Cambria Math" panose="02040503050406030204" pitchFamily="18" charset="0"/>
                      </a:rPr>
                      <m:t>=</m:t>
                    </m:r>
                    <m:r>
                      <a:rPr lang="en-US" sz="2000">
                        <a:latin typeface="Cambria Math" panose="02040503050406030204" pitchFamily="18" charset="0"/>
                        <a:cs typeface="Times New Roman" panose="02020603050405020304" pitchFamily="18" charset="0"/>
                      </a:rPr>
                      <m:t>0</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M</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N</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dy</m:t>
                    </m:r>
                    <m:r>
                      <a:rPr lang="en-US" sz="2000">
                        <a:latin typeface="Cambria Math" panose="02040503050406030204" pitchFamily="18" charset="0"/>
                        <a:cs typeface="Times New Roman" panose="02020603050405020304" pitchFamily="18" charset="0"/>
                      </a:rPr>
                      <m:t>=</m:t>
                    </m:r>
                    <m:r>
                      <a:rPr lang="en-US" sz="2000">
                        <a:latin typeface="Cambria Math" panose="02040503050406030204" pitchFamily="18" charset="0"/>
                        <a:cs typeface="Times New Roman" panose="02020603050405020304" pitchFamily="18" charset="0"/>
                      </a:rPr>
                      <m:t>0</m:t>
                    </m:r>
                    <m:r>
                      <a:rPr lang="en-US" sz="2000">
                        <a:latin typeface="Cambria Math" panose="02040503050406030204" pitchFamily="18" charset="0"/>
                        <a:cs typeface="Times New Roman" panose="02020603050405020304" pitchFamily="18" charset="0"/>
                      </a:rPr>
                      <m:t>.</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dirty="0" smtClean="0">
                        <a:latin typeface="Cambria Math" panose="02040503050406030204" pitchFamily="18" charset="0"/>
                        <a:cs typeface="Times New Roman" panose="02020603050405020304" pitchFamily="18" charset="0"/>
                      </a:rPr>
                      <m:t>M</m:t>
                    </m:r>
                    <m:r>
                      <a:rPr lang="en-US" sz="2000" i="0" dirty="0" smtClean="0">
                        <a:latin typeface="Cambria Math" panose="02040503050406030204" pitchFamily="18" charset="0"/>
                        <a:cs typeface="Times New Roman" panose="02020603050405020304" pitchFamily="18" charset="0"/>
                      </a:rPr>
                      <m:t>= </m:t>
                    </m:r>
                    <m:r>
                      <m:rPr>
                        <m:sty m:val="p"/>
                      </m:rPr>
                      <a:rPr lang="en-US" sz="2000" i="0" dirty="0">
                        <a:latin typeface="Cambria Math" panose="02040503050406030204" pitchFamily="18" charset="0"/>
                        <a:cs typeface="Times New Roman" panose="02020603050405020304" pitchFamily="18" charset="0"/>
                      </a:rPr>
                      <m:t>y</m:t>
                    </m:r>
                    <m:r>
                      <a:rPr lang="en-US" sz="2000" i="0" dirty="0">
                        <a:latin typeface="Cambria Math" panose="02040503050406030204" pitchFamily="18" charset="0"/>
                        <a:cs typeface="Times New Roman" panose="02020603050405020304" pitchFamily="18" charset="0"/>
                      </a:rPr>
                      <m:t>+</m:t>
                    </m:r>
                    <m:sSup>
                      <m:sSupPr>
                        <m:ctrlPr>
                          <a:rPr lang="en-IN" sz="2000" i="1" dirty="0">
                            <a:latin typeface="Cambria Math" panose="02040503050406030204" pitchFamily="18" charset="0"/>
                          </a:rPr>
                        </m:ctrlPr>
                      </m:sSupPr>
                      <m:e>
                        <m:r>
                          <m:rPr>
                            <m:sty m:val="p"/>
                          </m:rPr>
                          <a:rPr lang="en-US" sz="2000" i="0" dirty="0">
                            <a:latin typeface="Cambria Math" panose="02040503050406030204" pitchFamily="18" charset="0"/>
                          </a:rPr>
                          <m:t>y</m:t>
                        </m:r>
                      </m:e>
                      <m:sup>
                        <m:r>
                          <a:rPr lang="en-US" sz="2000" i="0" dirty="0">
                            <a:latin typeface="Cambria Math" panose="02040503050406030204" pitchFamily="18" charset="0"/>
                          </a:rPr>
                          <m:t>2</m:t>
                        </m:r>
                      </m:sup>
                    </m:sSup>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N</m:t>
                    </m:r>
                    <m:r>
                      <a:rPr lang="en-US" sz="2000" b="0" i="0" dirty="0" smtClean="0">
                        <a:latin typeface="Cambria Math" panose="02040503050406030204" pitchFamily="18" charset="0"/>
                        <a:cs typeface="Times New Roman" panose="02020603050405020304" pitchFamily="18" charset="0"/>
                      </a:rPr>
                      <m:t>= –</m:t>
                    </m:r>
                    <m:r>
                      <m:rPr>
                        <m:sty m:val="p"/>
                      </m:rPr>
                      <a:rPr lang="en-US" sz="2000" dirty="0">
                        <a:latin typeface="Cambria Math" panose="02040503050406030204" pitchFamily="18" charset="0"/>
                        <a:cs typeface="Times New Roman" panose="02020603050405020304" pitchFamily="18" charset="0"/>
                      </a:rPr>
                      <m:t>x</m:t>
                    </m:r>
                  </m:oMath>
                </a14:m>
                <a:endParaRPr lang="en-US" sz="200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sz="2000" b="0" i="1" smtClean="0">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d>
                      <m:dPr>
                        <m:ctrlPr>
                          <a:rPr lang="en-US" sz="2000" i="1">
                            <a:latin typeface="Cambria Math" panose="02040503050406030204" pitchFamily="18" charset="0"/>
                            <a:cs typeface="Times New Roman" panose="02020603050405020304" pitchFamily="18" charset="0"/>
                          </a:rPr>
                        </m:ctrlPr>
                      </m:dPr>
                      <m:e>
                        <m:r>
                          <m:rPr>
                            <m:sty m:val="p"/>
                          </m:rPr>
                          <a:rPr lang="en-US" sz="2000" dirty="0">
                            <a:latin typeface="Cambria Math" panose="02040503050406030204" pitchFamily="18" charset="0"/>
                            <a:cs typeface="Times New Roman" panose="02020603050405020304" pitchFamily="18" charset="0"/>
                          </a:rPr>
                          <m:t>y</m:t>
                        </m:r>
                        <m:r>
                          <a:rPr lang="en-US" sz="2000" dirty="0">
                            <a:latin typeface="Cambria Math" panose="02040503050406030204" pitchFamily="18" charset="0"/>
                            <a:cs typeface="Times New Roman" panose="02020603050405020304" pitchFamily="18" charset="0"/>
                          </a:rPr>
                          <m:t>+</m:t>
                        </m:r>
                        <m:sSup>
                          <m:sSupPr>
                            <m:ctrlPr>
                              <a:rPr lang="en-IN" sz="2000" i="1" dirty="0">
                                <a:latin typeface="Cambria Math" panose="02040503050406030204" pitchFamily="18" charset="0"/>
                              </a:rPr>
                            </m:ctrlPr>
                          </m:sSupPr>
                          <m:e>
                            <m:r>
                              <m:rPr>
                                <m:sty m:val="p"/>
                              </m:rPr>
                              <a:rPr lang="en-US" sz="2000" dirty="0">
                                <a:latin typeface="Cambria Math" panose="02040503050406030204" pitchFamily="18" charset="0"/>
                              </a:rPr>
                              <m:t>y</m:t>
                            </m:r>
                          </m:e>
                          <m:sup>
                            <m:r>
                              <a:rPr lang="en-US" sz="2000" dirty="0">
                                <a:latin typeface="Cambria Math" panose="02040503050406030204" pitchFamily="18" charset="0"/>
                              </a:rPr>
                              <m:t>2</m:t>
                            </m:r>
                          </m:sup>
                        </m:sSup>
                      </m:e>
                    </m:d>
                  </m:oMath>
                </a14:m>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d>
                      <m:dPr>
                        <m:ctrlPr>
                          <a:rPr lang="en-US" sz="2000" i="1">
                            <a:latin typeface="Cambria Math" panose="02040503050406030204" pitchFamily="18" charset="0"/>
                            <a:cs typeface="Times New Roman" panose="02020603050405020304" pitchFamily="18" charset="0"/>
                          </a:rPr>
                        </m:ctrlPr>
                      </m:dPr>
                      <m:e>
                        <m:r>
                          <a:rPr lang="en-US" sz="2000" b="1" i="0" smtClean="0">
                            <a:latin typeface="Cambria Math" panose="02040503050406030204" pitchFamily="18" charset="0"/>
                            <a:cs typeface="Times New Roman" panose="02020603050405020304" pitchFamily="18" charset="0"/>
                          </a:rPr>
                          <m:t>−</m:t>
                        </m:r>
                        <m:r>
                          <a:rPr lang="en-US" sz="2000" b="1">
                            <a:latin typeface="Cambria Math" panose="02040503050406030204" pitchFamily="18" charset="0"/>
                            <a:cs typeface="Times New Roman" panose="02020603050405020304" pitchFamily="18" charset="0"/>
                          </a:rPr>
                          <m:t>𝐱</m:t>
                        </m:r>
                      </m:e>
                    </m:d>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0" dirty="0" smtClean="0">
                        <a:latin typeface="Cambria Math" panose="02040503050406030204" pitchFamily="18" charset="0"/>
                        <a:cs typeface="Times New Roman" panose="02020603050405020304" pitchFamily="18" charset="0"/>
                      </a:rPr>
                      <m:t>=  </m:t>
                    </m:r>
                    <m:r>
                      <a:rPr lang="en-US" sz="2000" i="0" dirty="0" smtClean="0">
                        <a:latin typeface="Cambria Math" panose="02040503050406030204" pitchFamily="18" charset="0"/>
                        <a:cs typeface="Times New Roman" panose="02020603050405020304" pitchFamily="18" charset="0"/>
                      </a:rPr>
                      <m:t>1</m:t>
                    </m:r>
                    <m:r>
                      <a:rPr lang="en-US" sz="2000" i="0" dirty="0" smtClean="0">
                        <a:latin typeface="Cambria Math" panose="02040503050406030204" pitchFamily="18" charset="0"/>
                        <a:cs typeface="Times New Roman" panose="02020603050405020304" pitchFamily="18" charset="0"/>
                      </a:rPr>
                      <m:t>+ </m:t>
                    </m:r>
                    <m:r>
                      <a:rPr lang="en-US" sz="2000" i="0" dirty="0" smtClean="0">
                        <a:latin typeface="Cambria Math" panose="02040503050406030204" pitchFamily="18" charset="0"/>
                        <a:cs typeface="Times New Roman" panose="02020603050405020304" pitchFamily="18" charset="0"/>
                      </a:rPr>
                      <m:t>2</m:t>
                    </m:r>
                    <m:r>
                      <m:rPr>
                        <m:sty m:val="p"/>
                      </m:rPr>
                      <a:rPr lang="en-US" sz="2000" i="0" dirty="0" smtClean="0">
                        <a:latin typeface="Cambria Math" panose="02040503050406030204" pitchFamily="18" charset="0"/>
                        <a:cs typeface="Times New Roman" panose="02020603050405020304" pitchFamily="18" charset="0"/>
                      </a:rPr>
                      <m:t>y</m:t>
                    </m:r>
                    <m:r>
                      <a:rPr lang="en-US" sz="2000" i="0" dirty="0" smtClean="0">
                        <a:latin typeface="Cambria Math" panose="02040503050406030204" pitchFamily="18" charset="0"/>
                        <a:cs typeface="Times New Roman" panose="02020603050405020304" pitchFamily="18" charset="0"/>
                      </a:rPr>
                      <m:t>				</m:t>
                    </m:r>
                    <m:r>
                      <a:rPr lang="en-US" sz="2000" i="0" dirty="0" smtClean="0">
                        <a:latin typeface="Cambria Math" panose="02040503050406030204" pitchFamily="18" charset="0"/>
                        <a:cs typeface="Times New Roman" panose="02020603050405020304" pitchFamily="18" charset="0"/>
                      </a:rPr>
                      <m:t>                                        = −</m:t>
                    </m:r>
                    <m:r>
                      <a:rPr lang="en-US" sz="2000" b="0" i="0" dirty="0" smtClean="0">
                        <a:latin typeface="Cambria Math" panose="02040503050406030204" pitchFamily="18" charset="0"/>
                        <a:cs typeface="Times New Roman" panose="02020603050405020304" pitchFamily="18" charset="0"/>
                      </a:rPr>
                      <m:t>1</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Here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Therefore </a:t>
                </a:r>
                <a:r>
                  <a:rPr lang="en-US" sz="2000" dirty="0">
                    <a:latin typeface="Times New Roman" panose="02020603050405020304" pitchFamily="18" charset="0"/>
                    <a:cs typeface="Times New Roman" panose="02020603050405020304" pitchFamily="18" charset="0"/>
                  </a:rPr>
                  <a:t>the given equation is Non Exact differential </a:t>
                </a:r>
                <a:r>
                  <a:rPr lang="en-US" sz="2000" dirty="0" smtClean="0">
                    <a:latin typeface="Times New Roman" panose="02020603050405020304" pitchFamily="18" charset="0"/>
                    <a:cs typeface="Times New Roman" panose="02020603050405020304" pitchFamily="18" charset="0"/>
                  </a:rPr>
                  <a:t>equation.</a:t>
                </a:r>
              </a:p>
              <a:p>
                <a:pPr marL="0" indent="0">
                  <a:buNone/>
                </a:pPr>
                <a:r>
                  <a:rPr lang="en-US" sz="2000" dirty="0" smtClean="0">
                    <a:latin typeface="Times New Roman" panose="02020603050405020304" pitchFamily="18" charset="0"/>
                    <a:cs typeface="Times New Roman" panose="02020603050405020304" pitchFamily="18" charset="0"/>
                  </a:rPr>
                  <a:t>     We arranged  the elements in </a:t>
                </a:r>
                <a:r>
                  <a:rPr lang="en-US" sz="2000" dirty="0" err="1" smtClean="0">
                    <a:latin typeface="Times New Roman" panose="02020603050405020304" pitchFamily="18" charset="0"/>
                    <a:cs typeface="Times New Roman" panose="02020603050405020304" pitchFamily="18" charset="0"/>
                  </a:rPr>
                  <a:t>eq</a:t>
                </a:r>
                <a:r>
                  <a:rPr lang="en-US" sz="2000" dirty="0" smtClean="0">
                    <a:latin typeface="Times New Roman" panose="02020603050405020304" pitchFamily="18" charset="0"/>
                    <a:cs typeface="Times New Roman" panose="02020603050405020304" pitchFamily="18" charset="0"/>
                  </a:rPr>
                  <a:t> (1), we get</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𝑑𝑥</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𝑑𝑦</m:t>
                        </m:r>
                      </m:num>
                      <m:den>
                        <m:sSup>
                          <m:sSupPr>
                            <m:ctrlPr>
                              <a:rPr lang="en-IN" sz="2000" i="1" dirty="0">
                                <a:latin typeface="Cambria Math" panose="02040503050406030204" pitchFamily="18" charset="0"/>
                              </a:rPr>
                            </m:ctrlPr>
                          </m:sSupPr>
                          <m:e>
                            <m:r>
                              <m:rPr>
                                <m:sty m:val="p"/>
                              </m:rPr>
                              <a:rPr lang="en-US" sz="2000" dirty="0">
                                <a:latin typeface="Cambria Math" panose="02040503050406030204" pitchFamily="18" charset="0"/>
                              </a:rPr>
                              <m:t>y</m:t>
                            </m:r>
                          </m:e>
                          <m:sup>
                            <m:r>
                              <a:rPr lang="en-US" sz="2000" dirty="0">
                                <a:latin typeface="Cambria Math" panose="02040503050406030204" pitchFamily="18" charset="0"/>
                              </a:rPr>
                              <m:t>2</m:t>
                            </m:r>
                          </m:sup>
                        </m:sSup>
                      </m:den>
                    </m:f>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𝑑𝑥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m:t>
                    </m:r>
                  </m:oMath>
                </a14:m>
                <a:r>
                  <a:rPr lang="en-IN"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IN"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74073"/>
                <a:ext cx="10515600" cy="5802890"/>
              </a:xfrm>
              <a:blipFill>
                <a:blip r:embed="rId2"/>
                <a:stretch>
                  <a:fillRect l="-638" t="-1050"/>
                </a:stretch>
              </a:blipFill>
            </p:spPr>
            <p:txBody>
              <a:bodyPr/>
              <a:lstStyle/>
              <a:p>
                <a:r>
                  <a:rPr lang="en-IN">
                    <a:noFill/>
                  </a:rPr>
                  <a:t> </a:t>
                </a:r>
              </a:p>
            </p:txBody>
          </p:sp>
        </mc:Fallback>
      </mc:AlternateContent>
    </p:spTree>
    <p:extLst>
      <p:ext uri="{BB962C8B-B14F-4D97-AF65-F5344CB8AC3E}">
        <p14:creationId xmlns:p14="http://schemas.microsoft.com/office/powerpoint/2010/main" val="368507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401782"/>
                <a:ext cx="10515600" cy="5775181"/>
              </a:xfrm>
            </p:spPr>
            <p:txBody>
              <a:bodyPr>
                <a:normAutofit fontScale="92500" lnSpcReduction="20000"/>
              </a:bodyPr>
              <a:lstStyle/>
              <a:p>
                <a:pPr marL="0" indent="0">
                  <a:buNone/>
                </a:pPr>
                <a:r>
                  <a:rPr lang="en-US" dirty="0" smtClean="0"/>
                  <a:t>                         </a:t>
                </a:r>
                <a:r>
                  <a:rPr lang="en-US" sz="26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b="0" i="0" smtClean="0">
                        <a:latin typeface="Cambria Math" panose="02040503050406030204" pitchFamily="18" charset="0"/>
                        <a:cs typeface="Times New Roman" panose="02020603050405020304" pitchFamily="18" charset="0"/>
                      </a:rPr>
                      <m:t>d</m:t>
                    </m:r>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 </m:t>
                        </m:r>
                      </m:num>
                      <m:den>
                        <m:r>
                          <a:rPr lang="en-US" sz="2000" b="0" i="1" smtClean="0">
                            <a:latin typeface="Cambria Math" panose="02040503050406030204" pitchFamily="18" charset="0"/>
                            <a:cs typeface="Times New Roman" panose="02020603050405020304" pitchFamily="18" charset="0"/>
                          </a:rPr>
                          <m:t>𝑦</m:t>
                        </m:r>
                      </m:den>
                    </m:f>
                    <m:r>
                      <a:rPr lang="en-US" sz="2000" b="0" i="1" dirty="0" smtClean="0">
                        <a:latin typeface="Cambria Math" panose="02040503050406030204" pitchFamily="18" charset="0"/>
                      </a:rPr>
                      <m:t>]</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𝑑𝑥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b="0" i="1" dirty="0" smtClean="0">
                    <a:latin typeface="Times New Roman" panose="02020603050405020304" pitchFamily="18" charset="0"/>
                    <a:cs typeface="Times New Roman" panose="02020603050405020304" pitchFamily="18" charset="0"/>
                  </a:rPr>
                  <a:t>                  </a:t>
                </a:r>
                <a:r>
                  <a:rPr lang="en-US" sz="2000" b="0" dirty="0" smtClean="0">
                    <a:latin typeface="Times New Roman" panose="02020603050405020304" pitchFamily="18" charset="0"/>
                    <a:cs typeface="Times New Roman" panose="02020603050405020304" pitchFamily="18" charset="0"/>
                  </a:rPr>
                  <a:t>On by integrating, we get</a:t>
                </a:r>
                <a:r>
                  <a:rPr lang="en-US" sz="2000" b="0" i="1"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 </m:t>
                        </m:r>
                      </m:num>
                      <m:den>
                        <m:r>
                          <a:rPr lang="en-US" sz="2000" i="1">
                            <a:latin typeface="Cambria Math" panose="02040503050406030204" pitchFamily="18" charset="0"/>
                            <a:cs typeface="Times New Roman" panose="02020603050405020304" pitchFamily="18" charset="0"/>
                          </a:rPr>
                          <m:t>𝑦</m:t>
                        </m:r>
                      </m:den>
                    </m:f>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𝑐</m:t>
                    </m:r>
                  </m:oMath>
                </a14:m>
                <a:r>
                  <a:rPr lang="en-IN"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This is our required solution.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14. </a:t>
                </a:r>
                <a14:m>
                  <m:oMath xmlns:m="http://schemas.openxmlformats.org/officeDocument/2006/math">
                    <m:r>
                      <a:rPr lang="en-US" sz="2000" b="1" dirty="0">
                        <a:solidFill>
                          <a:srgbClr val="FF0000"/>
                        </a:solidFill>
                        <a:latin typeface="Cambria Math" panose="02040503050406030204" pitchFamily="18" charset="0"/>
                        <a:cs typeface="Times New Roman" panose="02020603050405020304" pitchFamily="18" charset="0"/>
                      </a:rPr>
                      <m:t>𝐒𝐨𝐥𝐯𝐞</m:t>
                    </m:r>
                    <m:r>
                      <a:rPr lang="en-US" sz="2000" b="1" dirty="0">
                        <a:solidFill>
                          <a:srgbClr val="FF0000"/>
                        </a:solidFill>
                        <a:latin typeface="Cambria Math" panose="02040503050406030204" pitchFamily="18" charset="0"/>
                        <a:cs typeface="Times New Roman" panose="02020603050405020304" pitchFamily="18" charset="0"/>
                      </a:rPr>
                      <m:t> </m:t>
                    </m:r>
                    <m:r>
                      <a:rPr lang="en-US" sz="2000" b="1" dirty="0">
                        <a:solidFill>
                          <a:srgbClr val="FF0000"/>
                        </a:solidFill>
                        <a:latin typeface="Cambria Math" panose="02040503050406030204" pitchFamily="18" charset="0"/>
                        <a:cs typeface="Times New Roman" panose="02020603050405020304" pitchFamily="18" charset="0"/>
                      </a:rPr>
                      <m:t>𝐭𝐡𝐞</m:t>
                    </m:r>
                  </m:oMath>
                </a14:m>
                <a:r>
                  <a:rPr lang="en-US" sz="2000" b="1" dirty="0">
                    <a:solidFill>
                      <a:srgbClr val="FF0000"/>
                    </a:solidFill>
                    <a:latin typeface="Times New Roman" panose="02020603050405020304" pitchFamily="18" charset="0"/>
                    <a:cs typeface="Times New Roman" panose="02020603050405020304" pitchFamily="18" charset="0"/>
                  </a:rPr>
                  <a:t> differential equation </a:t>
                </a:r>
                <a14:m>
                  <m:oMath xmlns:m="http://schemas.openxmlformats.org/officeDocument/2006/math">
                    <m:r>
                      <a:rPr lang="en-US" sz="2000" b="1" dirty="0">
                        <a:solidFill>
                          <a:srgbClr val="FF0000"/>
                        </a:solidFill>
                        <a:latin typeface="Cambria Math" panose="02040503050406030204" pitchFamily="18" charset="0"/>
                        <a:cs typeface="Times New Roman" panose="02020603050405020304" pitchFamily="18" charset="0"/>
                      </a:rPr>
                      <m:t>𝐱</m:t>
                    </m:r>
                    <m:r>
                      <a:rPr lang="en-US" sz="2000" b="1" i="0" dirty="0" smtClean="0">
                        <a:solidFill>
                          <a:srgbClr val="FF0000"/>
                        </a:solidFill>
                        <a:latin typeface="Cambria Math" panose="02040503050406030204" pitchFamily="18" charset="0"/>
                        <a:cs typeface="Times New Roman" panose="02020603050405020304" pitchFamily="18" charset="0"/>
                      </a:rPr>
                      <m:t> </m:t>
                    </m:r>
                    <m:r>
                      <a:rPr lang="en-US" sz="2000" b="1" i="0" dirty="0" smtClean="0">
                        <a:solidFill>
                          <a:srgbClr val="FF0000"/>
                        </a:solidFill>
                        <a:latin typeface="Cambria Math" panose="02040503050406030204" pitchFamily="18" charset="0"/>
                        <a:cs typeface="Times New Roman" panose="02020603050405020304" pitchFamily="18" charset="0"/>
                      </a:rPr>
                      <m:t>𝐝𝐲</m:t>
                    </m:r>
                    <m:r>
                      <a:rPr lang="en-US" sz="2000" b="1" i="0" dirty="0" smtClean="0">
                        <a:solidFill>
                          <a:srgbClr val="FF0000"/>
                        </a:solidFill>
                        <a:latin typeface="Cambria Math" panose="02040503050406030204" pitchFamily="18" charset="0"/>
                        <a:cs typeface="Times New Roman" panose="02020603050405020304" pitchFamily="18" charset="0"/>
                      </a:rPr>
                      <m:t>+</m:t>
                    </m:r>
                    <m:r>
                      <a:rPr lang="en-US" sz="2000" b="1" i="0" dirty="0" smtClean="0">
                        <a:solidFill>
                          <a:srgbClr val="FF0000"/>
                        </a:solidFill>
                        <a:latin typeface="Cambria Math" panose="02040503050406030204" pitchFamily="18" charset="0"/>
                        <a:cs typeface="Times New Roman" panose="02020603050405020304" pitchFamily="18" charset="0"/>
                      </a:rPr>
                      <m:t>𝐲</m:t>
                    </m:r>
                    <m:r>
                      <a:rPr lang="en-US" sz="2000" b="1" i="0" dirty="0" smtClean="0">
                        <a:solidFill>
                          <a:srgbClr val="FF0000"/>
                        </a:solidFill>
                        <a:latin typeface="Cambria Math" panose="02040503050406030204" pitchFamily="18" charset="0"/>
                        <a:cs typeface="Times New Roman" panose="02020603050405020304" pitchFamily="18" charset="0"/>
                      </a:rPr>
                      <m:t> </m:t>
                    </m:r>
                    <m:r>
                      <a:rPr lang="en-US" sz="2000" b="1" i="0" dirty="0" smtClean="0">
                        <a:solidFill>
                          <a:srgbClr val="FF0000"/>
                        </a:solidFill>
                        <a:latin typeface="Cambria Math" panose="02040503050406030204" pitchFamily="18" charset="0"/>
                        <a:cs typeface="Times New Roman" panose="02020603050405020304" pitchFamily="18" charset="0"/>
                      </a:rPr>
                      <m:t>𝐝𝐱</m:t>
                    </m:r>
                    <m:r>
                      <a:rPr lang="en-US" sz="2000" b="1" i="0" dirty="0" smtClean="0">
                        <a:solidFill>
                          <a:srgbClr val="FF0000"/>
                        </a:solidFill>
                        <a:latin typeface="Cambria Math" panose="02040503050406030204" pitchFamily="18" charset="0"/>
                        <a:cs typeface="Times New Roman" panose="02020603050405020304" pitchFamily="18" charset="0"/>
                      </a:rPr>
                      <m:t>+ </m:t>
                    </m:r>
                    <m:f>
                      <m:fPr>
                        <m:ctrlPr>
                          <a:rPr lang="en-US" sz="2000" b="1" i="1" dirty="0" smtClean="0">
                            <a:solidFill>
                              <a:srgbClr val="FF0000"/>
                            </a:solidFill>
                            <a:latin typeface="Cambria Math" panose="02040503050406030204" pitchFamily="18" charset="0"/>
                            <a:cs typeface="Times New Roman" panose="02020603050405020304" pitchFamily="18" charset="0"/>
                          </a:rPr>
                        </m:ctrlPr>
                      </m:fPr>
                      <m:num>
                        <m:r>
                          <a:rPr lang="en-US" sz="2000" b="1" i="1" dirty="0" smtClean="0">
                            <a:solidFill>
                              <a:srgbClr val="FF0000"/>
                            </a:solidFill>
                            <a:latin typeface="Cambria Math" panose="02040503050406030204" pitchFamily="18" charset="0"/>
                            <a:cs typeface="Times New Roman" panose="02020603050405020304" pitchFamily="18" charset="0"/>
                          </a:rPr>
                          <m:t>𝒙</m:t>
                        </m:r>
                        <m:r>
                          <a:rPr lang="en-US" sz="2000" b="1" i="1" dirty="0" smtClean="0">
                            <a:solidFill>
                              <a:srgbClr val="FF0000"/>
                            </a:solidFill>
                            <a:latin typeface="Cambria Math" panose="02040503050406030204" pitchFamily="18" charset="0"/>
                            <a:cs typeface="Times New Roman" panose="02020603050405020304" pitchFamily="18" charset="0"/>
                          </a:rPr>
                          <m:t> </m:t>
                        </m:r>
                        <m:r>
                          <a:rPr lang="en-US" sz="2000" b="1" i="1" dirty="0" smtClean="0">
                            <a:solidFill>
                              <a:srgbClr val="FF0000"/>
                            </a:solidFill>
                            <a:latin typeface="Cambria Math" panose="02040503050406030204" pitchFamily="18" charset="0"/>
                            <a:cs typeface="Times New Roman" panose="02020603050405020304" pitchFamily="18" charset="0"/>
                          </a:rPr>
                          <m:t>𝒅𝒚</m:t>
                        </m:r>
                        <m:r>
                          <a:rPr lang="en-US" sz="2000" b="1" i="1" dirty="0" smtClean="0">
                            <a:solidFill>
                              <a:srgbClr val="FF0000"/>
                            </a:solidFill>
                            <a:latin typeface="Cambria Math" panose="02040503050406030204" pitchFamily="18" charset="0"/>
                            <a:cs typeface="Times New Roman" panose="02020603050405020304" pitchFamily="18" charset="0"/>
                          </a:rPr>
                          <m:t> −</m:t>
                        </m:r>
                        <m:r>
                          <a:rPr lang="en-US" sz="2000" b="1" i="1" dirty="0" smtClean="0">
                            <a:solidFill>
                              <a:srgbClr val="FF0000"/>
                            </a:solidFill>
                            <a:latin typeface="Cambria Math" panose="02040503050406030204" pitchFamily="18" charset="0"/>
                            <a:cs typeface="Times New Roman" panose="02020603050405020304" pitchFamily="18" charset="0"/>
                          </a:rPr>
                          <m:t>𝒚</m:t>
                        </m:r>
                        <m:r>
                          <a:rPr lang="en-US" sz="2000" b="1" i="1" dirty="0" smtClean="0">
                            <a:solidFill>
                              <a:srgbClr val="FF0000"/>
                            </a:solidFill>
                            <a:latin typeface="Cambria Math" panose="02040503050406030204" pitchFamily="18" charset="0"/>
                            <a:cs typeface="Times New Roman" panose="02020603050405020304" pitchFamily="18" charset="0"/>
                          </a:rPr>
                          <m:t> </m:t>
                        </m:r>
                        <m:r>
                          <a:rPr lang="en-US" sz="2000" b="1" i="1" dirty="0" smtClean="0">
                            <a:solidFill>
                              <a:srgbClr val="FF0000"/>
                            </a:solidFill>
                            <a:latin typeface="Cambria Math" panose="02040503050406030204" pitchFamily="18" charset="0"/>
                            <a:cs typeface="Times New Roman" panose="02020603050405020304" pitchFamily="18" charset="0"/>
                          </a:rPr>
                          <m:t>𝒅𝒙</m:t>
                        </m:r>
                      </m:num>
                      <m:den>
                        <m:sSup>
                          <m:sSupPr>
                            <m:ctrlPr>
                              <a:rPr lang="en-IN" sz="2000" b="1" i="1" dirty="0">
                                <a:solidFill>
                                  <a:srgbClr val="FF0000"/>
                                </a:solidFill>
                                <a:latin typeface="Cambria Math" panose="02040503050406030204" pitchFamily="18" charset="0"/>
                              </a:rPr>
                            </m:ctrlPr>
                          </m:sSupPr>
                          <m:e>
                            <m:r>
                              <a:rPr lang="en-US" sz="2000" b="1" i="1" dirty="0" smtClean="0">
                                <a:solidFill>
                                  <a:srgbClr val="FF0000"/>
                                </a:solidFill>
                                <a:latin typeface="Cambria Math" panose="02040503050406030204" pitchFamily="18" charset="0"/>
                              </a:rPr>
                              <m:t>𝒙</m:t>
                            </m:r>
                          </m:e>
                          <m:sup>
                            <m:r>
                              <a:rPr lang="en-US" sz="2000" b="1" dirty="0">
                                <a:solidFill>
                                  <a:srgbClr val="FF0000"/>
                                </a:solidFill>
                                <a:latin typeface="Cambria Math" panose="02040503050406030204" pitchFamily="18" charset="0"/>
                              </a:rPr>
                              <m:t>𝟐</m:t>
                            </m:r>
                          </m:sup>
                        </m:sSup>
                        <m:r>
                          <a:rPr lang="en-US" sz="2000" b="1" i="1" dirty="0" smtClean="0">
                            <a:solidFill>
                              <a:srgbClr val="FF0000"/>
                            </a:solidFill>
                            <a:latin typeface="Cambria Math" panose="02040503050406030204" pitchFamily="18" charset="0"/>
                          </a:rPr>
                          <m:t>+</m:t>
                        </m:r>
                        <m:sSup>
                          <m:sSupPr>
                            <m:ctrlPr>
                              <a:rPr lang="en-IN" sz="2000" b="1" i="1" dirty="0">
                                <a:solidFill>
                                  <a:srgbClr val="FF0000"/>
                                </a:solidFill>
                                <a:latin typeface="Cambria Math" panose="02040503050406030204" pitchFamily="18" charset="0"/>
                              </a:rPr>
                            </m:ctrlPr>
                          </m:sSupPr>
                          <m:e>
                            <m:r>
                              <a:rPr lang="en-US" sz="2000" b="1" dirty="0">
                                <a:solidFill>
                                  <a:srgbClr val="FF0000"/>
                                </a:solidFill>
                                <a:latin typeface="Cambria Math" panose="02040503050406030204" pitchFamily="18" charset="0"/>
                              </a:rPr>
                              <m:t>𝐲</m:t>
                            </m:r>
                          </m:e>
                          <m:sup>
                            <m:r>
                              <a:rPr lang="en-US" sz="2000" b="1" dirty="0">
                                <a:solidFill>
                                  <a:srgbClr val="FF0000"/>
                                </a:solidFill>
                                <a:latin typeface="Cambria Math" panose="02040503050406030204" pitchFamily="18" charset="0"/>
                              </a:rPr>
                              <m:t>𝟐</m:t>
                            </m:r>
                          </m:sup>
                        </m:sSup>
                      </m:den>
                    </m:f>
                    <m:r>
                      <a:rPr lang="en-US" sz="2000" b="1" dirty="0">
                        <a:solidFill>
                          <a:srgbClr val="FF0000"/>
                        </a:solidFill>
                        <a:latin typeface="Cambria Math" panose="02040503050406030204" pitchFamily="18" charset="0"/>
                      </a:rPr>
                      <m:t>=</m:t>
                    </m:r>
                    <m:r>
                      <a:rPr lang="en-US" sz="2000" b="1">
                        <a:solidFill>
                          <a:srgbClr val="FF0000"/>
                        </a:solidFill>
                        <a:latin typeface="Cambria Math" panose="02040503050406030204" pitchFamily="18" charset="0"/>
                        <a:cs typeface="Times New Roman" panose="02020603050405020304" pitchFamily="18" charset="0"/>
                      </a:rPr>
                      <m:t>𝟎</m:t>
                    </m:r>
                    <m:r>
                      <a:rPr lang="en-US" sz="2000" b="1" i="1">
                        <a:solidFill>
                          <a:srgbClr val="FF0000"/>
                        </a:solidFill>
                        <a:latin typeface="Cambria Math" panose="02040503050406030204" pitchFamily="18" charset="0"/>
                        <a:cs typeface="Times New Roman" panose="02020603050405020304" pitchFamily="18" charset="0"/>
                      </a:rPr>
                      <m:t>.</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Sol: Given </a:t>
                </a:r>
                <a:r>
                  <a:rPr lang="en-US" sz="2000" dirty="0">
                    <a:latin typeface="Times New Roman" panose="02020603050405020304" pitchFamily="18" charset="0"/>
                    <a:cs typeface="Times New Roman" panose="02020603050405020304" pitchFamily="18" charset="0"/>
                  </a:rPr>
                  <a:t>the differential equation</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b="0" i="1" dirty="0" smtClean="0">
                        <a:solidFill>
                          <a:schemeClr val="tx1"/>
                        </a:solidFill>
                        <a:latin typeface="Cambria Math" panose="02040503050406030204" pitchFamily="18" charset="0"/>
                        <a:cs typeface="Times New Roman" panose="02020603050405020304" pitchFamily="18" charset="0"/>
                      </a:rPr>
                      <m:t>x</m:t>
                    </m:r>
                    <m:r>
                      <a:rPr lang="en-US" sz="2000" b="0" dirty="0" smtClean="0">
                        <a:solidFill>
                          <a:schemeClr val="tx1"/>
                        </a:solidFill>
                        <a:latin typeface="Cambria Math" panose="02040503050406030204" pitchFamily="18" charset="0"/>
                        <a:cs typeface="Times New Roman" panose="02020603050405020304" pitchFamily="18" charset="0"/>
                      </a:rPr>
                      <m:t> </m:t>
                    </m:r>
                    <m:r>
                      <m:rPr>
                        <m:sty m:val="p"/>
                      </m:rPr>
                      <a:rPr lang="en-US" sz="2000" b="0" i="1" dirty="0" smtClean="0">
                        <a:solidFill>
                          <a:schemeClr val="tx1"/>
                        </a:solidFill>
                        <a:latin typeface="Cambria Math" panose="02040503050406030204" pitchFamily="18" charset="0"/>
                        <a:cs typeface="Times New Roman" panose="02020603050405020304" pitchFamily="18" charset="0"/>
                      </a:rPr>
                      <m:t>dy</m:t>
                    </m:r>
                    <m:r>
                      <a:rPr lang="en-US" sz="2000" b="0" dirty="0" smtClean="0">
                        <a:solidFill>
                          <a:schemeClr val="tx1"/>
                        </a:solidFill>
                        <a:latin typeface="Cambria Math" panose="02040503050406030204" pitchFamily="18" charset="0"/>
                        <a:cs typeface="Times New Roman" panose="02020603050405020304" pitchFamily="18" charset="0"/>
                      </a:rPr>
                      <m:t>+</m:t>
                    </m:r>
                    <m:r>
                      <m:rPr>
                        <m:sty m:val="p"/>
                      </m:rPr>
                      <a:rPr lang="en-US" sz="2000" b="0" i="1" dirty="0" smtClean="0">
                        <a:solidFill>
                          <a:schemeClr val="tx1"/>
                        </a:solidFill>
                        <a:latin typeface="Cambria Math" panose="02040503050406030204" pitchFamily="18" charset="0"/>
                        <a:cs typeface="Times New Roman" panose="02020603050405020304" pitchFamily="18" charset="0"/>
                      </a:rPr>
                      <m:t>y</m:t>
                    </m:r>
                    <m:r>
                      <a:rPr lang="en-US" sz="2000" b="0" dirty="0" smtClean="0">
                        <a:solidFill>
                          <a:schemeClr val="tx1"/>
                        </a:solidFill>
                        <a:latin typeface="Cambria Math" panose="02040503050406030204" pitchFamily="18" charset="0"/>
                        <a:cs typeface="Times New Roman" panose="02020603050405020304" pitchFamily="18" charset="0"/>
                      </a:rPr>
                      <m:t> </m:t>
                    </m:r>
                    <m:r>
                      <m:rPr>
                        <m:sty m:val="p"/>
                      </m:rPr>
                      <a:rPr lang="en-US" sz="2000" b="0" i="1" dirty="0" smtClean="0">
                        <a:solidFill>
                          <a:schemeClr val="tx1"/>
                        </a:solidFill>
                        <a:latin typeface="Cambria Math" panose="02040503050406030204" pitchFamily="18" charset="0"/>
                        <a:cs typeface="Times New Roman" panose="02020603050405020304" pitchFamily="18" charset="0"/>
                      </a:rPr>
                      <m:t>dx</m:t>
                    </m:r>
                    <m:r>
                      <a:rPr lang="en-US" sz="2000" b="0" dirty="0" smtClean="0">
                        <a:solidFill>
                          <a:schemeClr val="tx1"/>
                        </a:solidFill>
                        <a:latin typeface="Cambria Math" panose="02040503050406030204" pitchFamily="18" charset="0"/>
                        <a:cs typeface="Times New Roman" panose="02020603050405020304" pitchFamily="18" charset="0"/>
                      </a:rPr>
                      <m:t>+ </m:t>
                    </m:r>
                    <m:f>
                      <m:fPr>
                        <m:ctrlPr>
                          <a:rPr lang="en-US" sz="2000" i="1" dirty="0">
                            <a:solidFill>
                              <a:schemeClr val="tx1"/>
                            </a:solidFill>
                            <a:latin typeface="Cambria Math" panose="02040503050406030204" pitchFamily="18" charset="0"/>
                            <a:cs typeface="Times New Roman" panose="02020603050405020304" pitchFamily="18" charset="0"/>
                          </a:rPr>
                        </m:ctrlPr>
                      </m:fPr>
                      <m:num>
                        <m:r>
                          <a:rPr lang="en-US" sz="2000" b="0" i="1" dirty="0">
                            <a:solidFill>
                              <a:schemeClr val="tx1"/>
                            </a:solidFill>
                            <a:latin typeface="Cambria Math" panose="02040503050406030204" pitchFamily="18" charset="0"/>
                            <a:cs typeface="Times New Roman" panose="02020603050405020304" pitchFamily="18" charset="0"/>
                          </a:rPr>
                          <m:t>𝑥</m:t>
                        </m:r>
                        <m:r>
                          <a:rPr lang="en-US" sz="2000" b="0" i="1" dirty="0">
                            <a:solidFill>
                              <a:schemeClr val="tx1"/>
                            </a:solidFill>
                            <a:latin typeface="Cambria Math" panose="02040503050406030204" pitchFamily="18" charset="0"/>
                            <a:cs typeface="Times New Roman" panose="02020603050405020304" pitchFamily="18" charset="0"/>
                          </a:rPr>
                          <m:t> </m:t>
                        </m:r>
                        <m:r>
                          <a:rPr lang="en-US" sz="2000" b="0" i="1" dirty="0">
                            <a:solidFill>
                              <a:schemeClr val="tx1"/>
                            </a:solidFill>
                            <a:latin typeface="Cambria Math" panose="02040503050406030204" pitchFamily="18" charset="0"/>
                            <a:cs typeface="Times New Roman" panose="02020603050405020304" pitchFamily="18" charset="0"/>
                          </a:rPr>
                          <m:t>𝑑𝑦</m:t>
                        </m:r>
                        <m:r>
                          <a:rPr lang="en-US" sz="2000" b="0" i="1" dirty="0">
                            <a:solidFill>
                              <a:schemeClr val="tx1"/>
                            </a:solidFill>
                            <a:latin typeface="Cambria Math" panose="02040503050406030204" pitchFamily="18" charset="0"/>
                            <a:cs typeface="Times New Roman" panose="02020603050405020304" pitchFamily="18" charset="0"/>
                          </a:rPr>
                          <m:t> −</m:t>
                        </m:r>
                        <m:r>
                          <a:rPr lang="en-US" sz="2000" b="0" i="1" dirty="0">
                            <a:solidFill>
                              <a:schemeClr val="tx1"/>
                            </a:solidFill>
                            <a:latin typeface="Cambria Math" panose="02040503050406030204" pitchFamily="18" charset="0"/>
                            <a:cs typeface="Times New Roman" panose="02020603050405020304" pitchFamily="18" charset="0"/>
                          </a:rPr>
                          <m:t>𝑦</m:t>
                        </m:r>
                        <m:r>
                          <a:rPr lang="en-US" sz="2000" b="0" i="1" dirty="0">
                            <a:solidFill>
                              <a:schemeClr val="tx1"/>
                            </a:solidFill>
                            <a:latin typeface="Cambria Math" panose="02040503050406030204" pitchFamily="18" charset="0"/>
                            <a:cs typeface="Times New Roman" panose="02020603050405020304" pitchFamily="18" charset="0"/>
                          </a:rPr>
                          <m:t> </m:t>
                        </m:r>
                        <m:r>
                          <a:rPr lang="en-US" sz="2000" b="0" i="1" dirty="0">
                            <a:solidFill>
                              <a:schemeClr val="tx1"/>
                            </a:solidFill>
                            <a:latin typeface="Cambria Math" panose="02040503050406030204" pitchFamily="18" charset="0"/>
                            <a:cs typeface="Times New Roman" panose="02020603050405020304" pitchFamily="18" charset="0"/>
                          </a:rPr>
                          <m:t>𝑑𝑥</m:t>
                        </m:r>
                      </m:num>
                      <m:den>
                        <m:sSup>
                          <m:sSupPr>
                            <m:ctrlPr>
                              <a:rPr lang="en-IN" sz="2000" i="1" dirty="0">
                                <a:solidFill>
                                  <a:schemeClr val="tx1"/>
                                </a:solidFill>
                                <a:latin typeface="Cambria Math" panose="02040503050406030204" pitchFamily="18" charset="0"/>
                              </a:rPr>
                            </m:ctrlPr>
                          </m:sSupPr>
                          <m:e>
                            <m:r>
                              <a:rPr lang="en-US" sz="2000" b="0" i="1" dirty="0">
                                <a:solidFill>
                                  <a:schemeClr val="tx1"/>
                                </a:solidFill>
                                <a:latin typeface="Cambria Math" panose="02040503050406030204" pitchFamily="18" charset="0"/>
                              </a:rPr>
                              <m:t>𝑥</m:t>
                            </m:r>
                          </m:e>
                          <m:sup>
                            <m:r>
                              <a:rPr lang="en-US" sz="2000" b="0" i="1" dirty="0">
                                <a:solidFill>
                                  <a:schemeClr val="tx1"/>
                                </a:solidFill>
                                <a:latin typeface="Cambria Math" panose="02040503050406030204" pitchFamily="18" charset="0"/>
                              </a:rPr>
                              <m:t>2</m:t>
                            </m:r>
                          </m:sup>
                        </m:sSup>
                        <m:r>
                          <a:rPr lang="en-US" sz="2000" b="0" i="1" dirty="0">
                            <a:solidFill>
                              <a:schemeClr val="tx1"/>
                            </a:solidFill>
                            <a:latin typeface="Cambria Math" panose="02040503050406030204" pitchFamily="18" charset="0"/>
                          </a:rPr>
                          <m:t>+</m:t>
                        </m:r>
                        <m:sSup>
                          <m:sSupPr>
                            <m:ctrlPr>
                              <a:rPr lang="en-IN" sz="2000" i="1" dirty="0">
                                <a:solidFill>
                                  <a:schemeClr val="tx1"/>
                                </a:solidFill>
                                <a:latin typeface="Cambria Math" panose="02040503050406030204" pitchFamily="18" charset="0"/>
                              </a:rPr>
                            </m:ctrlPr>
                          </m:sSupPr>
                          <m:e>
                            <m:r>
                              <m:rPr>
                                <m:sty m:val="p"/>
                              </m:rPr>
                              <a:rPr lang="en-US" sz="2000" b="0" i="1" dirty="0">
                                <a:solidFill>
                                  <a:schemeClr val="tx1"/>
                                </a:solidFill>
                                <a:latin typeface="Cambria Math" panose="02040503050406030204" pitchFamily="18" charset="0"/>
                              </a:rPr>
                              <m:t>y</m:t>
                            </m:r>
                          </m:e>
                          <m:sup>
                            <m:r>
                              <a:rPr lang="en-US" sz="2000" b="0" i="1" dirty="0">
                                <a:solidFill>
                                  <a:schemeClr val="tx1"/>
                                </a:solidFill>
                                <a:latin typeface="Cambria Math" panose="02040503050406030204" pitchFamily="18" charset="0"/>
                              </a:rPr>
                              <m:t>2</m:t>
                            </m:r>
                          </m:sup>
                        </m:sSup>
                      </m:den>
                    </m:f>
                    <m:r>
                      <a:rPr lang="en-US" sz="2000" b="0" dirty="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cs typeface="Times New Roman" panose="02020603050405020304" pitchFamily="18" charset="0"/>
                      </a:rPr>
                      <m:t>0</m:t>
                    </m:r>
                    <m:r>
                      <a:rPr lang="en-US" sz="200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a:rPr lang="en-US" sz="2000">
                            <a:latin typeface="Cambria Math" panose="02040503050406030204" pitchFamily="18" charset="0"/>
                            <a:cs typeface="Times New Roman" panose="02020603050405020304" pitchFamily="18" charset="0"/>
                          </a:rPr>
                          <m:t>1</m:t>
                        </m:r>
                      </m:e>
                    </m:d>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given equation is Non Exact differential equation</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Eq</a:t>
                </a:r>
                <a:r>
                  <a:rPr lang="en-US" sz="2000" dirty="0" smtClean="0">
                    <a:latin typeface="Times New Roman" panose="02020603050405020304" pitchFamily="18" charset="0"/>
                    <a:cs typeface="Times New Roman" panose="02020603050405020304" pitchFamily="18" charset="0"/>
                  </a:rPr>
                  <a:t>(1) can be represented as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d</m:t>
                    </m:r>
                    <m:r>
                      <a:rPr lang="en-US" sz="200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𝑥𝑦</m:t>
                    </m:r>
                    <m:r>
                      <a:rPr lang="en-US" sz="2000" i="1" dirty="0">
                        <a:latin typeface="Cambria Math" panose="02040503050406030204" pitchFamily="18" charset="0"/>
                      </a:rPr>
                      <m:t>]</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𝑑</m:t>
                        </m:r>
                        <m:r>
                          <a:rPr lang="en-US" sz="2000" b="0" i="1" smtClean="0">
                            <a:latin typeface="Cambria Math" panose="02040503050406030204" pitchFamily="18" charset="0"/>
                          </a:rPr>
                          <m:t>[</m:t>
                        </m:r>
                        <m:r>
                          <a:rPr lang="en-US" sz="2000" i="1">
                            <a:latin typeface="Cambria Math" panose="02040503050406030204" pitchFamily="18" charset="0"/>
                          </a:rPr>
                          <m:t>𝑡𝑎𝑛</m:t>
                        </m:r>
                      </m:e>
                      <m:sup>
                        <m:r>
                          <a:rPr lang="en-US" sz="2000" i="1">
                            <a:latin typeface="Cambria Math" panose="02040503050406030204" pitchFamily="18" charset="0"/>
                          </a:rPr>
                          <m:t>−</m:t>
                        </m:r>
                        <m:r>
                          <a:rPr lang="en-US" sz="2000" i="1">
                            <a:latin typeface="Cambria Math" panose="02040503050406030204" pitchFamily="18" charset="0"/>
                          </a:rPr>
                          <m:t>1</m:t>
                        </m:r>
                      </m:sup>
                    </m:sSup>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𝑦</m:t>
                            </m:r>
                          </m:num>
                          <m:den>
                            <m:r>
                              <a:rPr lang="en-US" sz="2000" b="0" i="1" smtClean="0">
                                <a:latin typeface="Cambria Math" panose="02040503050406030204" pitchFamily="18" charset="0"/>
                              </a:rPr>
                              <m:t>𝑥</m:t>
                            </m:r>
                          </m:den>
                        </m:f>
                      </m:e>
                    </m:d>
                    <m:r>
                      <a:rPr lang="en-US" sz="2000" b="0" i="1" smtClean="0">
                        <a:latin typeface="Cambria Math" panose="02040503050406030204" pitchFamily="18" charset="0"/>
                      </a:rPr>
                      <m:t>]</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On </a:t>
                </a:r>
                <a:r>
                  <a:rPr lang="en-US" sz="2000" dirty="0">
                    <a:latin typeface="Times New Roman" panose="02020603050405020304" pitchFamily="18" charset="0"/>
                    <a:cs typeface="Times New Roman" panose="02020603050405020304" pitchFamily="18" charset="0"/>
                  </a:rPr>
                  <a:t>by integrating, we </a:t>
                </a:r>
                <a:r>
                  <a:rPr lang="en-US" sz="2000" dirty="0" smtClean="0">
                    <a:latin typeface="Times New Roman" panose="02020603050405020304" pitchFamily="18" charset="0"/>
                    <a:cs typeface="Times New Roman" panose="02020603050405020304" pitchFamily="18" charset="0"/>
                  </a:rPr>
                  <a:t>get, </a:t>
                </a:r>
                <a14:m>
                  <m:oMath xmlns:m="http://schemas.openxmlformats.org/officeDocument/2006/math">
                    <m:r>
                      <a:rPr lang="en-US" sz="2000" i="1">
                        <a:latin typeface="Cambria Math" panose="02040503050406030204" pitchFamily="18" charset="0"/>
                        <a:cs typeface="Times New Roman" panose="02020603050405020304" pitchFamily="18" charset="0"/>
                      </a:rPr>
                      <m:t>𝑥𝑦</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𝑡𝑎𝑛</m:t>
                        </m:r>
                      </m:e>
                      <m:sup>
                        <m:r>
                          <a:rPr lang="en-US" sz="2000" i="1">
                            <a:latin typeface="Cambria Math" panose="02040503050406030204" pitchFamily="18" charset="0"/>
                          </a:rPr>
                          <m:t>−</m:t>
                        </m:r>
                        <m:r>
                          <a:rPr lang="en-US" sz="2000" i="1">
                            <a:latin typeface="Cambria Math" panose="02040503050406030204" pitchFamily="18" charset="0"/>
                          </a:rPr>
                          <m:t>1</m:t>
                        </m:r>
                      </m:sup>
                    </m:sSup>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𝑦</m:t>
                            </m:r>
                          </m:num>
                          <m:den>
                            <m:r>
                              <a:rPr lang="en-US" sz="2000" i="1">
                                <a:latin typeface="Cambria Math" panose="02040503050406030204" pitchFamily="18" charset="0"/>
                              </a:rPr>
                              <m:t>𝑥</m:t>
                            </m:r>
                          </m:den>
                        </m:f>
                      </m:e>
                    </m:d>
                    <m:r>
                      <a:rPr lang="en-US" sz="2000" b="0" i="1" smtClean="0">
                        <a:latin typeface="Cambria Math" panose="02040503050406030204" pitchFamily="18" charset="0"/>
                      </a:rPr>
                      <m:t>=</m:t>
                    </m:r>
                    <m:r>
                      <a:rPr lang="en-US" sz="2000" b="0" i="1" smtClean="0">
                        <a:latin typeface="Cambria Math" panose="02040503050406030204" pitchFamily="18" charset="0"/>
                      </a:rPr>
                      <m:t>𝑐</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This </a:t>
                </a:r>
                <a:r>
                  <a:rPr lang="en-US" sz="2000" dirty="0">
                    <a:latin typeface="Times New Roman" panose="02020603050405020304" pitchFamily="18" charset="0"/>
                    <a:cs typeface="Times New Roman" panose="02020603050405020304" pitchFamily="18" charset="0"/>
                  </a:rPr>
                  <a:t>is our required solution</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buNone/>
                </a:pPr>
                <a:r>
                  <a:rPr lang="en-US" sz="2600" i="1" dirty="0">
                    <a:solidFill>
                      <a:srgbClr val="FF0000"/>
                    </a:solidFill>
                    <a:latin typeface="Times New Roman" panose="02020603050405020304" pitchFamily="18" charset="0"/>
                    <a:cs typeface="Times New Roman" panose="02020603050405020304" pitchFamily="18" charset="0"/>
                  </a:rPr>
                  <a:t>                                              </a:t>
                </a:r>
                <a:endParaRPr lang="en-IN" sz="2600" dirty="0" smtClean="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401782"/>
                <a:ext cx="10515600" cy="5775181"/>
              </a:xfrm>
              <a:blipFill>
                <a:blip r:embed="rId2"/>
                <a:stretch>
                  <a:fillRect l="-580" t="-950"/>
                </a:stretch>
              </a:blipFill>
            </p:spPr>
            <p:txBody>
              <a:bodyPr/>
              <a:lstStyle/>
              <a:p>
                <a:r>
                  <a:rPr lang="en-US">
                    <a:noFill/>
                  </a:rPr>
                  <a:t> </a:t>
                </a:r>
              </a:p>
            </p:txBody>
          </p:sp>
        </mc:Fallback>
      </mc:AlternateContent>
    </p:spTree>
    <p:extLst>
      <p:ext uri="{BB962C8B-B14F-4D97-AF65-F5344CB8AC3E}">
        <p14:creationId xmlns:p14="http://schemas.microsoft.com/office/powerpoint/2010/main" val="3364601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81891"/>
                <a:ext cx="10515600" cy="5595072"/>
              </a:xfrm>
            </p:spPr>
            <p:txBody>
              <a:bodyPr>
                <a:normAutofit/>
              </a:bodyPr>
              <a:lstStyle/>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15. </a:t>
                </a:r>
                <a14:m>
                  <m:oMath xmlns:m="http://schemas.openxmlformats.org/officeDocument/2006/math">
                    <m:r>
                      <m:rPr>
                        <m:sty m:val="p"/>
                      </m:rPr>
                      <a:rPr lang="en-US" sz="2000" b="0" i="1" dirty="0">
                        <a:solidFill>
                          <a:srgbClr val="FF0000"/>
                        </a:solidFill>
                        <a:latin typeface="Cambria Math" panose="02040503050406030204" pitchFamily="18" charset="0"/>
                        <a:cs typeface="Times New Roman" panose="02020603050405020304" pitchFamily="18" charset="0"/>
                      </a:rPr>
                      <m:t>Solve</m:t>
                    </m:r>
                    <m:r>
                      <a:rPr lang="en-US" sz="2000" b="0" dirty="0">
                        <a:solidFill>
                          <a:srgbClr val="FF0000"/>
                        </a:solidFill>
                        <a:latin typeface="Cambria Math" panose="02040503050406030204" pitchFamily="18" charset="0"/>
                        <a:cs typeface="Times New Roman" panose="02020603050405020304" pitchFamily="18" charset="0"/>
                      </a:rPr>
                      <m:t> </m:t>
                    </m:r>
                    <m:r>
                      <m:rPr>
                        <m:sty m:val="p"/>
                      </m:rPr>
                      <a:rPr lang="en-US" sz="2000" b="0" i="1" dirty="0">
                        <a:solidFill>
                          <a:srgbClr val="FF0000"/>
                        </a:solidFill>
                        <a:latin typeface="Cambria Math" panose="02040503050406030204" pitchFamily="18" charset="0"/>
                        <a:cs typeface="Times New Roman" panose="02020603050405020304" pitchFamily="18" charset="0"/>
                      </a:rPr>
                      <m:t>the</m:t>
                    </m:r>
                  </m:oMath>
                </a14:m>
                <a:r>
                  <a:rPr lang="en-US" sz="2000" dirty="0">
                    <a:solidFill>
                      <a:srgbClr val="FF0000"/>
                    </a:solidFill>
                    <a:latin typeface="Times New Roman" panose="02020603050405020304" pitchFamily="18" charset="0"/>
                    <a:cs typeface="Times New Roman" panose="02020603050405020304" pitchFamily="18" charset="0"/>
                  </a:rPr>
                  <a:t> differential equation </a:t>
                </a:r>
                <a14:m>
                  <m:oMath xmlns:m="http://schemas.openxmlformats.org/officeDocument/2006/math">
                    <m:d>
                      <m:dPr>
                        <m:ctrlPr>
                          <a:rPr lang="en-US" sz="2000" i="1" dirty="0" smtClean="0">
                            <a:solidFill>
                              <a:srgbClr val="FF0000"/>
                            </a:solidFill>
                            <a:latin typeface="Cambria Math" panose="02040503050406030204" pitchFamily="18" charset="0"/>
                            <a:cs typeface="Times New Roman" panose="02020603050405020304" pitchFamily="18" charset="0"/>
                          </a:rPr>
                        </m:ctrlPr>
                      </m:dPr>
                      <m:e>
                        <m:r>
                          <a:rPr lang="en-US" sz="2000" b="0" i="0" dirty="0" smtClean="0">
                            <a:solidFill>
                              <a:srgbClr val="FF0000"/>
                            </a:solidFill>
                            <a:latin typeface="Cambria Math" panose="02040503050406030204" pitchFamily="18" charset="0"/>
                            <a:cs typeface="Times New Roman" panose="02020603050405020304" pitchFamily="18" charset="0"/>
                          </a:rPr>
                          <m:t>1</m:t>
                        </m:r>
                        <m:r>
                          <a:rPr lang="en-US" sz="2000" b="0" i="0" dirty="0" smtClean="0">
                            <a:solidFill>
                              <a:srgbClr val="FF0000"/>
                            </a:solidFill>
                            <a:latin typeface="Cambria Math" panose="02040503050406030204" pitchFamily="18" charset="0"/>
                            <a:cs typeface="Times New Roman" panose="02020603050405020304" pitchFamily="18" charset="0"/>
                          </a:rPr>
                          <m:t>+</m:t>
                        </m:r>
                        <m:r>
                          <m:rPr>
                            <m:sty m:val="p"/>
                          </m:rPr>
                          <a:rPr lang="en-US" sz="2000" b="0" i="1" dirty="0">
                            <a:solidFill>
                              <a:srgbClr val="FF0000"/>
                            </a:solidFill>
                            <a:latin typeface="Cambria Math" panose="02040503050406030204" pitchFamily="18" charset="0"/>
                            <a:cs typeface="Times New Roman" panose="02020603050405020304" pitchFamily="18" charset="0"/>
                          </a:rPr>
                          <m:t>x</m:t>
                        </m:r>
                        <m:r>
                          <m:rPr>
                            <m:sty m:val="p"/>
                          </m:rPr>
                          <a:rPr lang="en-US" sz="2000" b="0" i="0" dirty="0" smtClean="0">
                            <a:solidFill>
                              <a:srgbClr val="FF0000"/>
                            </a:solidFill>
                            <a:latin typeface="Cambria Math" panose="02040503050406030204" pitchFamily="18" charset="0"/>
                            <a:cs typeface="Times New Roman" panose="02020603050405020304" pitchFamily="18" charset="0"/>
                          </a:rPr>
                          <m:t>y</m:t>
                        </m:r>
                      </m:e>
                    </m:d>
                    <m:r>
                      <m:rPr>
                        <m:sty m:val="p"/>
                      </m:rPr>
                      <a:rPr lang="en-US" sz="2000" b="0" i="0" dirty="0" smtClean="0">
                        <a:solidFill>
                          <a:srgbClr val="FF0000"/>
                        </a:solidFill>
                        <a:latin typeface="Cambria Math" panose="02040503050406030204" pitchFamily="18" charset="0"/>
                        <a:cs typeface="Times New Roman" panose="02020603050405020304" pitchFamily="18" charset="0"/>
                      </a:rPr>
                      <m:t>x</m:t>
                    </m:r>
                    <m:r>
                      <a:rPr lang="en-US" sz="2000" b="0" dirty="0">
                        <a:solidFill>
                          <a:srgbClr val="FF0000"/>
                        </a:solidFill>
                        <a:latin typeface="Cambria Math" panose="02040503050406030204" pitchFamily="18" charset="0"/>
                        <a:cs typeface="Times New Roman" panose="02020603050405020304" pitchFamily="18" charset="0"/>
                      </a:rPr>
                      <m:t> </m:t>
                    </m:r>
                    <m:r>
                      <m:rPr>
                        <m:sty m:val="p"/>
                      </m:rPr>
                      <a:rPr lang="en-US" sz="2000" b="0" i="1" dirty="0">
                        <a:solidFill>
                          <a:srgbClr val="FF0000"/>
                        </a:solidFill>
                        <a:latin typeface="Cambria Math" panose="02040503050406030204" pitchFamily="18" charset="0"/>
                        <a:cs typeface="Times New Roman" panose="02020603050405020304" pitchFamily="18" charset="0"/>
                      </a:rPr>
                      <m:t>dy</m:t>
                    </m:r>
                    <m:r>
                      <a:rPr lang="en-US" sz="2000" b="0" dirty="0">
                        <a:solidFill>
                          <a:srgbClr val="FF0000"/>
                        </a:solidFill>
                        <a:latin typeface="Cambria Math" panose="02040503050406030204" pitchFamily="18" charset="0"/>
                        <a:cs typeface="Times New Roman" panose="02020603050405020304" pitchFamily="18" charset="0"/>
                      </a:rPr>
                      <m:t>+</m:t>
                    </m:r>
                    <m:d>
                      <m:dPr>
                        <m:ctrlPr>
                          <a:rPr lang="en-US" sz="2000" i="1" dirty="0" smtClean="0">
                            <a:solidFill>
                              <a:srgbClr val="FF0000"/>
                            </a:solidFill>
                            <a:latin typeface="Cambria Math" panose="02040503050406030204" pitchFamily="18" charset="0"/>
                            <a:cs typeface="Times New Roman" panose="02020603050405020304" pitchFamily="18" charset="0"/>
                          </a:rPr>
                        </m:ctrlPr>
                      </m:dPr>
                      <m:e>
                        <m:r>
                          <a:rPr lang="en-US" sz="2000" b="0" i="0" dirty="0" smtClean="0">
                            <a:solidFill>
                              <a:srgbClr val="FF0000"/>
                            </a:solidFill>
                            <a:latin typeface="Cambria Math" panose="02040503050406030204" pitchFamily="18" charset="0"/>
                            <a:cs typeface="Times New Roman" panose="02020603050405020304" pitchFamily="18" charset="0"/>
                          </a:rPr>
                          <m:t>1</m:t>
                        </m:r>
                        <m:r>
                          <a:rPr lang="en-US" sz="2000" b="0" i="0" dirty="0" smtClean="0">
                            <a:solidFill>
                              <a:srgbClr val="FF0000"/>
                            </a:solidFill>
                            <a:latin typeface="Cambria Math" panose="02040503050406030204" pitchFamily="18" charset="0"/>
                            <a:cs typeface="Times New Roman" panose="02020603050405020304" pitchFamily="18" charset="0"/>
                          </a:rPr>
                          <m:t>−</m:t>
                        </m:r>
                        <m:r>
                          <m:rPr>
                            <m:sty m:val="p"/>
                          </m:rPr>
                          <a:rPr lang="en-US" sz="2000" b="0" i="0" dirty="0" smtClean="0">
                            <a:solidFill>
                              <a:srgbClr val="FF0000"/>
                            </a:solidFill>
                            <a:latin typeface="Cambria Math" panose="02040503050406030204" pitchFamily="18" charset="0"/>
                            <a:cs typeface="Times New Roman" panose="02020603050405020304" pitchFamily="18" charset="0"/>
                          </a:rPr>
                          <m:t>xy</m:t>
                        </m:r>
                      </m:e>
                    </m:d>
                    <m:r>
                      <m:rPr>
                        <m:sty m:val="p"/>
                      </m:rPr>
                      <a:rPr lang="en-US" sz="2000" b="0" i="1" dirty="0">
                        <a:solidFill>
                          <a:srgbClr val="FF0000"/>
                        </a:solidFill>
                        <a:latin typeface="Cambria Math" panose="02040503050406030204" pitchFamily="18" charset="0"/>
                        <a:cs typeface="Times New Roman" panose="02020603050405020304" pitchFamily="18" charset="0"/>
                      </a:rPr>
                      <m:t>y</m:t>
                    </m:r>
                    <m:r>
                      <a:rPr lang="en-US" sz="2000" b="0" dirty="0">
                        <a:solidFill>
                          <a:srgbClr val="FF0000"/>
                        </a:solidFill>
                        <a:latin typeface="Cambria Math" panose="02040503050406030204" pitchFamily="18" charset="0"/>
                        <a:cs typeface="Times New Roman" panose="02020603050405020304" pitchFamily="18" charset="0"/>
                      </a:rPr>
                      <m:t> </m:t>
                    </m:r>
                    <m:r>
                      <m:rPr>
                        <m:sty m:val="p"/>
                      </m:rPr>
                      <a:rPr lang="en-US" sz="2000" b="0" i="1" dirty="0">
                        <a:solidFill>
                          <a:srgbClr val="FF0000"/>
                        </a:solidFill>
                        <a:latin typeface="Cambria Math" panose="02040503050406030204" pitchFamily="18" charset="0"/>
                        <a:cs typeface="Times New Roman" panose="02020603050405020304" pitchFamily="18" charset="0"/>
                      </a:rPr>
                      <m:t>dx</m:t>
                    </m:r>
                    <m:r>
                      <a:rPr lang="en-US" sz="2000" b="0" dirty="0">
                        <a:solidFill>
                          <a:srgbClr val="FF0000"/>
                        </a:solidFill>
                        <a:latin typeface="Cambria Math" panose="02040503050406030204" pitchFamily="18" charset="0"/>
                      </a:rPr>
                      <m:t>=</m:t>
                    </m:r>
                    <m:r>
                      <a:rPr lang="en-US" sz="2000" b="0" i="1">
                        <a:solidFill>
                          <a:srgbClr val="FF0000"/>
                        </a:solidFill>
                        <a:latin typeface="Cambria Math" panose="02040503050406030204" pitchFamily="18" charset="0"/>
                        <a:cs typeface="Times New Roman" panose="02020603050405020304" pitchFamily="18" charset="0"/>
                      </a:rPr>
                      <m:t>0</m:t>
                    </m:r>
                    <m:r>
                      <a:rPr lang="en-US" sz="2000" b="0" i="1">
                        <a:solidFill>
                          <a:srgbClr val="FF0000"/>
                        </a:solidFill>
                        <a:latin typeface="Cambria Math" panose="02040503050406030204" pitchFamily="18" charset="0"/>
                        <a:cs typeface="Times New Roman" panose="02020603050405020304" pitchFamily="18" charset="0"/>
                      </a:rPr>
                      <m:t>.</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a:t>
                </a:r>
                <a:r>
                  <a:rPr lang="en-US" sz="2000" dirty="0" smtClean="0">
                    <a:latin typeface="Times New Roman" panose="02020603050405020304" pitchFamily="18" charset="0"/>
                    <a:cs typeface="Times New Roman" panose="02020603050405020304" pitchFamily="18" charset="0"/>
                  </a:rPr>
                  <a:t>equation </a:t>
                </a:r>
                <a14:m>
                  <m:oMath xmlns:m="http://schemas.openxmlformats.org/officeDocument/2006/math">
                    <m:d>
                      <m:dPr>
                        <m:ctrlPr>
                          <a:rPr lang="en-US" sz="2000" i="1" dirty="0" smtClean="0">
                            <a:solidFill>
                              <a:schemeClr val="tx1"/>
                            </a:solidFill>
                            <a:latin typeface="Cambria Math" panose="02040503050406030204" pitchFamily="18" charset="0"/>
                            <a:cs typeface="Times New Roman" panose="02020603050405020304" pitchFamily="18" charset="0"/>
                          </a:rPr>
                        </m:ctrlPr>
                      </m:dPr>
                      <m:e>
                        <m:r>
                          <a:rPr lang="en-US" sz="2000" b="0" i="1" dirty="0">
                            <a:solidFill>
                              <a:schemeClr val="tx1"/>
                            </a:solidFill>
                            <a:latin typeface="Cambria Math" panose="02040503050406030204" pitchFamily="18" charset="0"/>
                            <a:cs typeface="Times New Roman" panose="02020603050405020304" pitchFamily="18" charset="0"/>
                          </a:rPr>
                          <m:t>1</m:t>
                        </m:r>
                        <m:r>
                          <a:rPr lang="en-US" sz="2000" b="0" dirty="0">
                            <a:solidFill>
                              <a:schemeClr val="tx1"/>
                            </a:solidFill>
                            <a:latin typeface="Cambria Math" panose="02040503050406030204" pitchFamily="18" charset="0"/>
                            <a:cs typeface="Times New Roman" panose="02020603050405020304" pitchFamily="18" charset="0"/>
                          </a:rPr>
                          <m:t>+</m:t>
                        </m:r>
                        <m:r>
                          <m:rPr>
                            <m:sty m:val="p"/>
                          </m:rPr>
                          <a:rPr lang="en-US" sz="2000" b="0" i="1" dirty="0">
                            <a:solidFill>
                              <a:schemeClr val="tx1"/>
                            </a:solidFill>
                            <a:latin typeface="Cambria Math" panose="02040503050406030204" pitchFamily="18" charset="0"/>
                            <a:cs typeface="Times New Roman" panose="02020603050405020304" pitchFamily="18" charset="0"/>
                          </a:rPr>
                          <m:t>xy</m:t>
                        </m:r>
                      </m:e>
                    </m:d>
                    <m:r>
                      <m:rPr>
                        <m:sty m:val="p"/>
                      </m:rPr>
                      <a:rPr lang="en-US" sz="2000" b="0" i="1" dirty="0">
                        <a:solidFill>
                          <a:schemeClr val="tx1"/>
                        </a:solidFill>
                        <a:latin typeface="Cambria Math" panose="02040503050406030204" pitchFamily="18" charset="0"/>
                        <a:cs typeface="Times New Roman" panose="02020603050405020304" pitchFamily="18" charset="0"/>
                      </a:rPr>
                      <m:t>x</m:t>
                    </m:r>
                    <m:r>
                      <a:rPr lang="en-US" sz="2000" b="0" dirty="0">
                        <a:solidFill>
                          <a:schemeClr val="tx1"/>
                        </a:solidFill>
                        <a:latin typeface="Cambria Math" panose="02040503050406030204" pitchFamily="18" charset="0"/>
                        <a:cs typeface="Times New Roman" panose="02020603050405020304" pitchFamily="18" charset="0"/>
                      </a:rPr>
                      <m:t> </m:t>
                    </m:r>
                    <m:r>
                      <m:rPr>
                        <m:sty m:val="p"/>
                      </m:rPr>
                      <a:rPr lang="en-US" sz="2000" b="0" i="1" dirty="0">
                        <a:solidFill>
                          <a:schemeClr val="tx1"/>
                        </a:solidFill>
                        <a:latin typeface="Cambria Math" panose="02040503050406030204" pitchFamily="18" charset="0"/>
                        <a:cs typeface="Times New Roman" panose="02020603050405020304" pitchFamily="18" charset="0"/>
                      </a:rPr>
                      <m:t>dy</m:t>
                    </m:r>
                    <m:r>
                      <a:rPr lang="en-US" sz="2000" b="0" dirty="0">
                        <a:solidFill>
                          <a:schemeClr val="tx1"/>
                        </a:solidFill>
                        <a:latin typeface="Cambria Math" panose="02040503050406030204" pitchFamily="18" charset="0"/>
                        <a:cs typeface="Times New Roman" panose="02020603050405020304" pitchFamily="18" charset="0"/>
                      </a:rPr>
                      <m:t>+</m:t>
                    </m:r>
                    <m:d>
                      <m:dPr>
                        <m:ctrlPr>
                          <a:rPr lang="en-US" sz="2000" i="1" dirty="0">
                            <a:solidFill>
                              <a:schemeClr val="tx1"/>
                            </a:solidFill>
                            <a:latin typeface="Cambria Math" panose="02040503050406030204" pitchFamily="18" charset="0"/>
                            <a:cs typeface="Times New Roman" panose="02020603050405020304" pitchFamily="18" charset="0"/>
                          </a:rPr>
                        </m:ctrlPr>
                      </m:dPr>
                      <m:e>
                        <m:r>
                          <a:rPr lang="en-US" sz="2000" b="0" i="1" dirty="0">
                            <a:solidFill>
                              <a:schemeClr val="tx1"/>
                            </a:solidFill>
                            <a:latin typeface="Cambria Math" panose="02040503050406030204" pitchFamily="18" charset="0"/>
                            <a:cs typeface="Times New Roman" panose="02020603050405020304" pitchFamily="18" charset="0"/>
                          </a:rPr>
                          <m:t>1</m:t>
                        </m:r>
                        <m:r>
                          <a:rPr lang="en-US" sz="2000" b="0" dirty="0">
                            <a:solidFill>
                              <a:schemeClr val="tx1"/>
                            </a:solidFill>
                            <a:latin typeface="Cambria Math" panose="02040503050406030204" pitchFamily="18" charset="0"/>
                            <a:cs typeface="Times New Roman" panose="02020603050405020304" pitchFamily="18" charset="0"/>
                          </a:rPr>
                          <m:t>−</m:t>
                        </m:r>
                        <m:r>
                          <m:rPr>
                            <m:sty m:val="p"/>
                          </m:rPr>
                          <a:rPr lang="en-US" sz="2000" b="0" i="1" dirty="0">
                            <a:solidFill>
                              <a:schemeClr val="tx1"/>
                            </a:solidFill>
                            <a:latin typeface="Cambria Math" panose="02040503050406030204" pitchFamily="18" charset="0"/>
                            <a:cs typeface="Times New Roman" panose="02020603050405020304" pitchFamily="18" charset="0"/>
                          </a:rPr>
                          <m:t>xy</m:t>
                        </m:r>
                      </m:e>
                    </m:d>
                    <m:r>
                      <m:rPr>
                        <m:sty m:val="p"/>
                      </m:rPr>
                      <a:rPr lang="en-US" sz="2000" b="0" i="1" dirty="0">
                        <a:solidFill>
                          <a:schemeClr val="tx1"/>
                        </a:solidFill>
                        <a:latin typeface="Cambria Math" panose="02040503050406030204" pitchFamily="18" charset="0"/>
                        <a:cs typeface="Times New Roman" panose="02020603050405020304" pitchFamily="18" charset="0"/>
                      </a:rPr>
                      <m:t>y</m:t>
                    </m:r>
                    <m:r>
                      <a:rPr lang="en-US" sz="2000" b="0" dirty="0">
                        <a:solidFill>
                          <a:schemeClr val="tx1"/>
                        </a:solidFill>
                        <a:latin typeface="Cambria Math" panose="02040503050406030204" pitchFamily="18" charset="0"/>
                        <a:cs typeface="Times New Roman" panose="02020603050405020304" pitchFamily="18" charset="0"/>
                      </a:rPr>
                      <m:t> </m:t>
                    </m:r>
                    <m:r>
                      <m:rPr>
                        <m:sty m:val="p"/>
                      </m:rPr>
                      <a:rPr lang="en-US" sz="2000" b="0" i="1" dirty="0">
                        <a:solidFill>
                          <a:schemeClr val="tx1"/>
                        </a:solidFill>
                        <a:latin typeface="Cambria Math" panose="02040503050406030204" pitchFamily="18" charset="0"/>
                        <a:cs typeface="Times New Roman" panose="02020603050405020304" pitchFamily="18" charset="0"/>
                      </a:rPr>
                      <m:t>dx</m:t>
                    </m:r>
                    <m:r>
                      <a:rPr lang="en-US" sz="2000" b="0" dirty="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cs typeface="Times New Roman" panose="02020603050405020304" pitchFamily="18" charset="0"/>
                      </a:rPr>
                      <m:t>0</m:t>
                    </m:r>
                    <m:r>
                      <a:rPr lang="en-US" sz="2000" dirty="0">
                        <a:latin typeface="Cambria Math" panose="02040503050406030204" pitchFamily="18" charset="0"/>
                      </a:rPr>
                      <m:t>−</m:t>
                    </m:r>
                    <m:r>
                      <a:rPr lang="en-US" sz="200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a:rPr lang="en-US" sz="2000">
                            <a:latin typeface="Cambria Math" panose="02040503050406030204" pitchFamily="18" charset="0"/>
                            <a:cs typeface="Times New Roman" panose="02020603050405020304" pitchFamily="18" charset="0"/>
                          </a:rPr>
                          <m:t>1</m:t>
                        </m:r>
                      </m:e>
                    </m:d>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i="1"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a:t>
                </a:r>
                <a:r>
                  <a:rPr lang="en-US" sz="2000" i="1" dirty="0">
                    <a:latin typeface="Times New Roman" panose="02020603050405020304" pitchFamily="18" charset="0"/>
                    <a:ea typeface="Cambria Math" panose="020405030504060302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a:t>
                </a:r>
                <a14:m>
                  <m:oMath xmlns:m="http://schemas.openxmlformats.org/officeDocument/2006/math">
                    <m:r>
                      <m:rPr>
                        <m:sty m:val="p"/>
                      </m:rPr>
                      <a:rPr lang="en-US" sz="2000" dirty="0">
                        <a:latin typeface="Cambria Math" panose="02040503050406030204" pitchFamily="18" charset="0"/>
                        <a:cs typeface="Times New Roman" panose="02020603050405020304" pitchFamily="18" charset="0"/>
                      </a:rPr>
                      <m:t>x</m:t>
                    </m:r>
                    <m:r>
                      <a:rPr lang="en-US" sz="2000" dirty="0">
                        <a:latin typeface="Cambria Math" panose="02040503050406030204" pitchFamily="18" charset="0"/>
                        <a:cs typeface="Times New Roman" panose="02020603050405020304" pitchFamily="18" charset="0"/>
                      </a:rPr>
                      <m:t>+</m:t>
                    </m:r>
                    <m:sSup>
                      <m:sSupPr>
                        <m:ctrlPr>
                          <a:rPr lang="en-IN" sz="2000" i="1" dirty="0">
                            <a:latin typeface="Cambria Math" panose="02040503050406030204" pitchFamily="18" charset="0"/>
                          </a:rPr>
                        </m:ctrlPr>
                      </m:sSupPr>
                      <m:e>
                        <m:r>
                          <m:rPr>
                            <m:sty m:val="p"/>
                          </m:rPr>
                          <a:rPr lang="en-US" sz="2000" b="0" i="0" dirty="0" smtClean="0">
                            <a:latin typeface="Cambria Math" panose="02040503050406030204" pitchFamily="18" charset="0"/>
                          </a:rPr>
                          <m:t>x</m:t>
                        </m:r>
                      </m:e>
                      <m:sup>
                        <m:r>
                          <a:rPr lang="en-US" sz="2000" dirty="0">
                            <a:latin typeface="Cambria Math" panose="02040503050406030204" pitchFamily="18" charset="0"/>
                          </a:rPr>
                          <m:t>2</m:t>
                        </m:r>
                      </m:sup>
                    </m:sSup>
                    <m:r>
                      <a:rPr lang="en-US" sz="2000" b="0" i="1" dirty="0" smtClean="0">
                        <a:latin typeface="Cambria Math" panose="02040503050406030204" pitchFamily="18" charset="0"/>
                      </a:rPr>
                      <m:t>𝑦</m:t>
                    </m:r>
                    <m:r>
                      <a:rPr lang="en-US" sz="2000" dirty="0">
                        <a:latin typeface="Cambria Math" panose="02040503050406030204" pitchFamily="18" charset="0"/>
                      </a:rPr>
                      <m:t>)</m:t>
                    </m:r>
                    <m:r>
                      <m:rPr>
                        <m:sty m:val="p"/>
                      </m:rPr>
                      <a:rPr lang="en-US" sz="2000" dirty="0">
                        <a:latin typeface="Cambria Math" panose="02040503050406030204" pitchFamily="18" charset="0"/>
                        <a:cs typeface="Times New Roman" panose="02020603050405020304" pitchFamily="18" charset="0"/>
                      </a:rPr>
                      <m:t>d</m:t>
                    </m:r>
                    <m:r>
                      <m:rPr>
                        <m:sty m:val="p"/>
                      </m:rPr>
                      <a:rPr lang="en-US" sz="2000" b="0" i="0" dirty="0" smtClean="0">
                        <a:latin typeface="Cambria Math" panose="02040503050406030204" pitchFamily="18" charset="0"/>
                        <a:cs typeface="Times New Roman" panose="02020603050405020304" pitchFamily="18" charset="0"/>
                      </a:rPr>
                      <m:t>y</m:t>
                    </m:r>
                    <m:r>
                      <a:rPr lang="en-US" sz="2000" b="0" i="0" dirty="0" smtClean="0">
                        <a:latin typeface="Cambria Math" panose="02040503050406030204" pitchFamily="18" charset="0"/>
                        <a:cs typeface="Times New Roman" panose="02020603050405020304" pitchFamily="18" charset="0"/>
                      </a:rPr>
                      <m:t>+</m:t>
                    </m:r>
                    <m:d>
                      <m:dPr>
                        <m:ctrlPr>
                          <a:rPr lang="en-US" sz="2000" b="0" i="1" dirty="0" smtClean="0">
                            <a:latin typeface="Cambria Math" panose="02040503050406030204" pitchFamily="18" charset="0"/>
                            <a:cs typeface="Times New Roman" panose="02020603050405020304" pitchFamily="18" charset="0"/>
                          </a:rPr>
                        </m:ctrlPr>
                      </m:dPr>
                      <m:e>
                        <m:r>
                          <m:rPr>
                            <m:sty m:val="p"/>
                          </m:rPr>
                          <a:rPr lang="en-US" sz="2000" b="0" i="0" dirty="0" smtClean="0">
                            <a:latin typeface="Cambria Math" panose="02040503050406030204" pitchFamily="18" charset="0"/>
                            <a:cs typeface="Times New Roman" panose="02020603050405020304" pitchFamily="18" charset="0"/>
                          </a:rPr>
                          <m:t>y</m:t>
                        </m:r>
                        <m:r>
                          <a:rPr lang="en-US" sz="2000" b="0" i="0" dirty="0" smtClean="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cs typeface="Times New Roman" panose="02020603050405020304" pitchFamily="18" charset="0"/>
                          </a:rPr>
                          <m:t>x</m:t>
                        </m:r>
                        <m:sSup>
                          <m:sSupPr>
                            <m:ctrlPr>
                              <a:rPr lang="en-IN" sz="2000" i="1" dirty="0">
                                <a:latin typeface="Cambria Math" panose="02040503050406030204" pitchFamily="18" charset="0"/>
                              </a:rPr>
                            </m:ctrlPr>
                          </m:sSupPr>
                          <m:e>
                            <m:r>
                              <m:rPr>
                                <m:sty m:val="p"/>
                              </m:rPr>
                              <a:rPr lang="en-US" sz="2000" b="0" i="0" dirty="0" smtClean="0">
                                <a:latin typeface="Cambria Math" panose="02040503050406030204" pitchFamily="18" charset="0"/>
                              </a:rPr>
                              <m:t>y</m:t>
                            </m:r>
                          </m:e>
                          <m:sup>
                            <m:r>
                              <a:rPr lang="en-US" sz="2000" dirty="0">
                                <a:latin typeface="Cambria Math" panose="02040503050406030204" pitchFamily="18" charset="0"/>
                              </a:rPr>
                              <m:t>2</m:t>
                            </m:r>
                          </m:sup>
                        </m:sSup>
                      </m:e>
                    </m:d>
                    <m:r>
                      <m:rPr>
                        <m:sty m:val="p"/>
                      </m:rPr>
                      <a:rPr lang="en-US" sz="2000" b="0" i="0" dirty="0" smtClean="0">
                        <a:latin typeface="Cambria Math" panose="02040503050406030204" pitchFamily="18" charset="0"/>
                      </a:rPr>
                      <m:t>dx</m:t>
                    </m:r>
                    <m:r>
                      <a:rPr lang="en-US" sz="2000" dirty="0">
                        <a:latin typeface="Cambria Math" panose="02040503050406030204" pitchFamily="18" charset="0"/>
                      </a:rPr>
                      <m:t>=</m:t>
                    </m:r>
                    <m:r>
                      <a:rPr lang="en-US" sz="2000">
                        <a:latin typeface="Cambria Math" panose="02040503050406030204" pitchFamily="18" charset="0"/>
                        <a:cs typeface="Times New Roman" panose="02020603050405020304" pitchFamily="18" charset="0"/>
                      </a:rPr>
                      <m:t>0</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M</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N</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dy</m:t>
                    </m:r>
                    <m:r>
                      <a:rPr lang="en-US" sz="2000">
                        <a:latin typeface="Cambria Math" panose="02040503050406030204" pitchFamily="18" charset="0"/>
                        <a:cs typeface="Times New Roman" panose="02020603050405020304" pitchFamily="18" charset="0"/>
                      </a:rPr>
                      <m:t>=</m:t>
                    </m:r>
                    <m:r>
                      <a:rPr lang="en-US" sz="2000">
                        <a:latin typeface="Cambria Math" panose="02040503050406030204" pitchFamily="18" charset="0"/>
                        <a:cs typeface="Times New Roman" panose="02020603050405020304" pitchFamily="18" charset="0"/>
                      </a:rPr>
                      <m:t>0</m:t>
                    </m:r>
                    <m:r>
                      <a:rPr lang="en-US" sz="200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dirty="0">
                        <a:latin typeface="Cambria Math" panose="02040503050406030204" pitchFamily="18" charset="0"/>
                        <a:cs typeface="Times New Roman" panose="02020603050405020304" pitchFamily="18" charset="0"/>
                      </a:rPr>
                      <m:t>M</m:t>
                    </m:r>
                    <m:r>
                      <a:rPr lang="en-US" sz="2000" dirty="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cs typeface="Times New Roman" panose="02020603050405020304" pitchFamily="18" charset="0"/>
                      </a:rPr>
                      <m:t>y</m:t>
                    </m:r>
                    <m:r>
                      <a:rPr lang="en-US" sz="2000" dirty="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cs typeface="Times New Roman" panose="02020603050405020304" pitchFamily="18" charset="0"/>
                      </a:rPr>
                      <m:t>x</m:t>
                    </m:r>
                    <m:sSup>
                      <m:sSupPr>
                        <m:ctrlPr>
                          <a:rPr lang="en-IN" sz="2000" i="1" dirty="0">
                            <a:latin typeface="Cambria Math" panose="02040503050406030204" pitchFamily="18" charset="0"/>
                          </a:rPr>
                        </m:ctrlPr>
                      </m:sSupPr>
                      <m:e>
                        <m:r>
                          <m:rPr>
                            <m:sty m:val="p"/>
                          </m:rPr>
                          <a:rPr lang="en-US" sz="2000" dirty="0">
                            <a:latin typeface="Cambria Math" panose="02040503050406030204" pitchFamily="18" charset="0"/>
                          </a:rPr>
                          <m:t>y</m:t>
                        </m:r>
                      </m:e>
                      <m:sup>
                        <m:r>
                          <a:rPr lang="en-US" sz="2000" dirty="0">
                            <a:latin typeface="Cambria Math" panose="02040503050406030204" pitchFamily="18" charset="0"/>
                          </a:rPr>
                          <m:t>2</m:t>
                        </m:r>
                      </m:sup>
                    </m:sSup>
                    <m:r>
                      <a:rPr lang="en-US" sz="2000" b="0" i="0" dirty="0" smtClean="0">
                        <a:latin typeface="Cambria Math" panose="02040503050406030204" pitchFamily="18" charset="0"/>
                      </a:rPr>
                      <m:t>                                        </m:t>
                    </m:r>
                    <m:r>
                      <m:rPr>
                        <m:sty m:val="p"/>
                      </m:rPr>
                      <a:rPr lang="en-US" sz="2000" dirty="0">
                        <a:latin typeface="Cambria Math" panose="02040503050406030204" pitchFamily="18" charset="0"/>
                        <a:cs typeface="Times New Roman" panose="02020603050405020304" pitchFamily="18" charset="0"/>
                      </a:rPr>
                      <m:t>N</m:t>
                    </m:r>
                    <m:r>
                      <a:rPr lang="en-US" sz="2000" dirty="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cs typeface="Times New Roman" panose="02020603050405020304" pitchFamily="18" charset="0"/>
                      </a:rPr>
                      <m:t>x</m:t>
                    </m:r>
                    <m:r>
                      <a:rPr lang="en-US" sz="2000" dirty="0">
                        <a:latin typeface="Cambria Math" panose="02040503050406030204" pitchFamily="18" charset="0"/>
                        <a:cs typeface="Times New Roman" panose="02020603050405020304" pitchFamily="18" charset="0"/>
                      </a:rPr>
                      <m:t>+</m:t>
                    </m:r>
                    <m:sSup>
                      <m:sSupPr>
                        <m:ctrlPr>
                          <a:rPr lang="en-IN" sz="2000" i="1" dirty="0">
                            <a:latin typeface="Cambria Math" panose="02040503050406030204" pitchFamily="18" charset="0"/>
                          </a:rPr>
                        </m:ctrlPr>
                      </m:sSupPr>
                      <m:e>
                        <m:r>
                          <m:rPr>
                            <m:sty m:val="p"/>
                          </m:rPr>
                          <a:rPr lang="en-US" sz="2000" dirty="0">
                            <a:latin typeface="Cambria Math" panose="02040503050406030204" pitchFamily="18" charset="0"/>
                          </a:rPr>
                          <m:t>x</m:t>
                        </m:r>
                      </m:e>
                      <m:sup>
                        <m:r>
                          <a:rPr lang="en-US" sz="2000" dirty="0">
                            <a:latin typeface="Cambria Math" panose="02040503050406030204" pitchFamily="18" charset="0"/>
                          </a:rPr>
                          <m:t>2</m:t>
                        </m:r>
                      </m:sup>
                    </m:sSup>
                    <m:r>
                      <a:rPr lang="en-US" sz="2000" i="1" dirty="0">
                        <a:latin typeface="Cambria Math" panose="02040503050406030204" pitchFamily="18" charset="0"/>
                      </a:rPr>
                      <m:t>𝑦</m:t>
                    </m:r>
                  </m:oMath>
                </a14:m>
                <a:endParaRPr lang="en-US" sz="20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sz="2000" i="1">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d>
                      <m:dPr>
                        <m:ctrlPr>
                          <a:rPr lang="en-US" sz="2000" i="1">
                            <a:latin typeface="Cambria Math" panose="02040503050406030204" pitchFamily="18" charset="0"/>
                            <a:cs typeface="Times New Roman" panose="02020603050405020304" pitchFamily="18" charset="0"/>
                          </a:rPr>
                        </m:ctrlPr>
                      </m:dPr>
                      <m:e>
                        <m:r>
                          <m:rPr>
                            <m:sty m:val="p"/>
                          </m:rPr>
                          <a:rPr lang="en-US" sz="2000" dirty="0">
                            <a:latin typeface="Cambria Math" panose="02040503050406030204" pitchFamily="18" charset="0"/>
                            <a:cs typeface="Times New Roman" panose="02020603050405020304" pitchFamily="18" charset="0"/>
                          </a:rPr>
                          <m:t>y</m:t>
                        </m:r>
                        <m:r>
                          <a:rPr lang="en-US" sz="2000" dirty="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cs typeface="Times New Roman" panose="02020603050405020304" pitchFamily="18" charset="0"/>
                          </a:rPr>
                          <m:t>x</m:t>
                        </m:r>
                        <m:sSup>
                          <m:sSupPr>
                            <m:ctrlPr>
                              <a:rPr lang="en-IN" sz="2000" i="1" dirty="0">
                                <a:latin typeface="Cambria Math" panose="02040503050406030204" pitchFamily="18" charset="0"/>
                              </a:rPr>
                            </m:ctrlPr>
                          </m:sSupPr>
                          <m:e>
                            <m:r>
                              <m:rPr>
                                <m:sty m:val="p"/>
                              </m:rPr>
                              <a:rPr lang="en-US" sz="2000" dirty="0">
                                <a:latin typeface="Cambria Math" panose="02040503050406030204" pitchFamily="18" charset="0"/>
                              </a:rPr>
                              <m:t>y</m:t>
                            </m:r>
                          </m:e>
                          <m:sup>
                            <m:r>
                              <a:rPr lang="en-US" sz="2000" dirty="0">
                                <a:latin typeface="Cambria Math" panose="02040503050406030204" pitchFamily="18" charset="0"/>
                              </a:rPr>
                              <m:t>2</m:t>
                            </m:r>
                          </m:sup>
                        </m:sSup>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d>
                      <m:dPr>
                        <m:ctrlPr>
                          <a:rPr lang="en-US" sz="2000" i="1">
                            <a:latin typeface="Cambria Math" panose="02040503050406030204" pitchFamily="18" charset="0"/>
                            <a:cs typeface="Times New Roman" panose="02020603050405020304" pitchFamily="18" charset="0"/>
                          </a:rPr>
                        </m:ctrlPr>
                      </m:dPr>
                      <m:e>
                        <m:r>
                          <m:rPr>
                            <m:sty m:val="p"/>
                          </m:rPr>
                          <a:rPr lang="en-US" sz="2000" dirty="0">
                            <a:latin typeface="Cambria Math" panose="02040503050406030204" pitchFamily="18" charset="0"/>
                            <a:cs typeface="Times New Roman" panose="02020603050405020304" pitchFamily="18" charset="0"/>
                          </a:rPr>
                          <m:t>x</m:t>
                        </m:r>
                        <m:r>
                          <a:rPr lang="en-US" sz="2000" dirty="0">
                            <a:latin typeface="Cambria Math" panose="02040503050406030204" pitchFamily="18" charset="0"/>
                            <a:cs typeface="Times New Roman" panose="02020603050405020304" pitchFamily="18" charset="0"/>
                          </a:rPr>
                          <m:t>+</m:t>
                        </m:r>
                        <m:sSup>
                          <m:sSupPr>
                            <m:ctrlPr>
                              <a:rPr lang="en-IN" sz="2000" i="1" dirty="0">
                                <a:latin typeface="Cambria Math" panose="02040503050406030204" pitchFamily="18" charset="0"/>
                              </a:rPr>
                            </m:ctrlPr>
                          </m:sSupPr>
                          <m:e>
                            <m:r>
                              <m:rPr>
                                <m:sty m:val="p"/>
                              </m:rPr>
                              <a:rPr lang="en-US" sz="2000" dirty="0">
                                <a:latin typeface="Cambria Math" panose="02040503050406030204" pitchFamily="18" charset="0"/>
                              </a:rPr>
                              <m:t>x</m:t>
                            </m:r>
                          </m:e>
                          <m:sup>
                            <m:r>
                              <a:rPr lang="en-US" sz="2000" dirty="0">
                                <a:latin typeface="Cambria Math" panose="02040503050406030204" pitchFamily="18" charset="0"/>
                              </a:rPr>
                              <m:t>2</m:t>
                            </m:r>
                          </m:sup>
                        </m:sSup>
                        <m:r>
                          <a:rPr lang="en-US" sz="2000" i="1" dirty="0">
                            <a:latin typeface="Cambria Math" panose="02040503050406030204" pitchFamily="18" charset="0"/>
                          </a:rPr>
                          <m:t>𝑦</m:t>
                        </m:r>
                      </m:e>
                    </m:d>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  </m:t>
                    </m:r>
                    <m:r>
                      <a:rPr lang="en-US" sz="2000" dirty="0">
                        <a:latin typeface="Cambria Math" panose="02040503050406030204" pitchFamily="18" charset="0"/>
                        <a:cs typeface="Times New Roman" panose="02020603050405020304" pitchFamily="18" charset="0"/>
                      </a:rPr>
                      <m:t>1</m:t>
                    </m:r>
                    <m:r>
                      <a:rPr lang="en-US" sz="2000" b="0" i="0" dirty="0" smtClean="0">
                        <a:latin typeface="Cambria Math" panose="02040503050406030204" pitchFamily="18" charset="0"/>
                        <a:cs typeface="Times New Roman" panose="02020603050405020304" pitchFamily="18" charset="0"/>
                      </a:rPr>
                      <m:t>−</m:t>
                    </m:r>
                    <m:r>
                      <a:rPr lang="en-US" sz="2000" dirty="0">
                        <a:latin typeface="Cambria Math" panose="02040503050406030204" pitchFamily="18" charset="0"/>
                        <a:cs typeface="Times New Roman" panose="02020603050405020304" pitchFamily="18" charset="0"/>
                      </a:rPr>
                      <m:t> </m:t>
                    </m:r>
                    <m:r>
                      <a:rPr lang="en-US" sz="2000" dirty="0">
                        <a:latin typeface="Cambria Math" panose="02040503050406030204" pitchFamily="18" charset="0"/>
                        <a:cs typeface="Times New Roman" panose="02020603050405020304" pitchFamily="18" charset="0"/>
                      </a:rPr>
                      <m:t>2</m:t>
                    </m:r>
                    <m:r>
                      <m:rPr>
                        <m:sty m:val="p"/>
                      </m:rPr>
                      <a:rPr lang="en-US" sz="2000" b="0" i="0" dirty="0" smtClean="0">
                        <a:latin typeface="Cambria Math" panose="02040503050406030204" pitchFamily="18" charset="0"/>
                        <a:cs typeface="Times New Roman" panose="02020603050405020304" pitchFamily="18" charset="0"/>
                      </a:rPr>
                      <m:t>x</m:t>
                    </m:r>
                    <m:r>
                      <m:rPr>
                        <m:sty m:val="p"/>
                      </m:rPr>
                      <a:rPr lang="en-US" sz="2000" dirty="0">
                        <a:latin typeface="Cambria Math" panose="02040503050406030204" pitchFamily="18" charset="0"/>
                        <a:cs typeface="Times New Roman" panose="02020603050405020304" pitchFamily="18" charset="0"/>
                      </a:rPr>
                      <m:t>y</m:t>
                    </m:r>
                    <m:r>
                      <a:rPr lang="en-US" sz="2000" dirty="0">
                        <a:latin typeface="Cambria Math" panose="02040503050406030204" pitchFamily="18" charset="0"/>
                        <a:cs typeface="Times New Roman" panose="02020603050405020304" pitchFamily="18" charset="0"/>
                      </a:rPr>
                      <m:t>				</m:t>
                    </m:r>
                    <m:r>
                      <a:rPr lang="en-US" sz="2000" dirty="0">
                        <a:latin typeface="Cambria Math" panose="02040503050406030204" pitchFamily="18" charset="0"/>
                        <a:cs typeface="Times New Roman" panose="02020603050405020304" pitchFamily="18" charset="0"/>
                      </a:rPr>
                      <m:t>                                        =</m:t>
                    </m:r>
                    <m:r>
                      <a:rPr lang="en-US" sz="2000" dirty="0">
                        <a:latin typeface="Cambria Math" panose="02040503050406030204" pitchFamily="18" charset="0"/>
                        <a:cs typeface="Times New Roman" panose="02020603050405020304" pitchFamily="18" charset="0"/>
                      </a:rPr>
                      <m:t>1</m:t>
                    </m:r>
                    <m:r>
                      <a:rPr lang="en-US" sz="2000" dirty="0">
                        <a:latin typeface="Cambria Math" panose="02040503050406030204" pitchFamily="18" charset="0"/>
                        <a:cs typeface="Times New Roman" panose="02020603050405020304" pitchFamily="18" charset="0"/>
                      </a:rPr>
                      <m:t>+</m:t>
                    </m:r>
                    <m:r>
                      <a:rPr lang="en-US" sz="2000" dirty="0">
                        <a:latin typeface="Cambria Math" panose="02040503050406030204" pitchFamily="18" charset="0"/>
                        <a:cs typeface="Times New Roman" panose="02020603050405020304" pitchFamily="18" charset="0"/>
                      </a:rPr>
                      <m:t>2</m:t>
                    </m:r>
                    <m:r>
                      <m:rPr>
                        <m:sty m:val="p"/>
                      </m:rPr>
                      <a:rPr lang="en-US" sz="2000" b="0" i="0" dirty="0" smtClean="0">
                        <a:latin typeface="Cambria Math" panose="02040503050406030204" pitchFamily="18" charset="0"/>
                        <a:cs typeface="Times New Roman" panose="02020603050405020304" pitchFamily="18" charset="0"/>
                      </a:rPr>
                      <m:t>xy</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the given equation is Non Exact differential equation.</a:t>
                </a:r>
              </a:p>
              <a:p>
                <a:pPr marL="0" indent="0">
                  <a:buNone/>
                </a:pPr>
                <a:endParaRPr lang="en-US" sz="2400"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81891"/>
                <a:ext cx="10515600" cy="5595072"/>
              </a:xfrm>
              <a:blipFill>
                <a:blip r:embed="rId2"/>
                <a:stretch>
                  <a:fillRect l="-638" t="-1089"/>
                </a:stretch>
              </a:blipFill>
            </p:spPr>
            <p:txBody>
              <a:bodyPr/>
              <a:lstStyle/>
              <a:p>
                <a:r>
                  <a:rPr lang="en-IN">
                    <a:noFill/>
                  </a:rPr>
                  <a:t> </a:t>
                </a:r>
              </a:p>
            </p:txBody>
          </p:sp>
        </mc:Fallback>
      </mc:AlternateContent>
    </p:spTree>
    <p:extLst>
      <p:ext uri="{BB962C8B-B14F-4D97-AF65-F5344CB8AC3E}">
        <p14:creationId xmlns:p14="http://schemas.microsoft.com/office/powerpoint/2010/main" val="156497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74073"/>
                <a:ext cx="10515600" cy="5802890"/>
              </a:xfrm>
            </p:spPr>
            <p:txBody>
              <a:bodyPr/>
              <a:lstStyle/>
              <a:p>
                <a:pPr marL="0" indent="0">
                  <a:buNone/>
                </a:pPr>
                <a:r>
                  <a:rPr lang="en-US" dirty="0" smtClean="0"/>
                  <a:t>     </a:t>
                </a:r>
                <a:r>
                  <a:rPr lang="en-US" sz="2000" dirty="0" smtClean="0">
                    <a:latin typeface="Times New Roman" panose="02020603050405020304" pitchFamily="18" charset="0"/>
                    <a:cs typeface="Times New Roman" panose="02020603050405020304" pitchFamily="18" charset="0"/>
                  </a:rPr>
                  <a:t> We </a:t>
                </a:r>
                <a:r>
                  <a:rPr lang="en-US" sz="2000" dirty="0">
                    <a:latin typeface="Times New Roman" panose="02020603050405020304" pitchFamily="18" charset="0"/>
                    <a:cs typeface="Times New Roman" panose="02020603050405020304" pitchFamily="18" charset="0"/>
                  </a:rPr>
                  <a:t>arranged  the elements in </a:t>
                </a:r>
                <a:r>
                  <a:rPr lang="en-US" sz="2000" dirty="0" err="1">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(1),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dy</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𝑥𝑦</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𝑥𝑑𝑦</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𝑦𝑑𝑥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m:t>
                    </m:r>
                  </m:oMath>
                </a14:m>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dirty="0" smtClean="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d</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xy</m:t>
                    </m:r>
                    <m:r>
                      <a:rPr lang="en-US" sz="2000" b="0" i="0"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𝑥𝑦</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𝑥𝑑𝑦</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𝑦𝑑𝑥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Dividing with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𝑥𝑦</m:t>
                        </m:r>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oMath>
                </a14:m>
                <a:r>
                  <a:rPr lang="en-IN" sz="2000" dirty="0" smtClean="0">
                    <a:latin typeface="Times New Roman" panose="02020603050405020304" pitchFamily="18" charset="0"/>
                    <a:cs typeface="Times New Roman" panose="02020603050405020304" pitchFamily="18" charset="0"/>
                  </a:rPr>
                  <a:t>,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𝑥𝑦</m:t>
                            </m:r>
                            <m:r>
                              <a:rPr lang="en-US" sz="2000" i="1">
                                <a:latin typeface="Cambria Math" panose="02040503050406030204" pitchFamily="18" charset="0"/>
                              </a:rPr>
                              <m:t>)</m:t>
                            </m:r>
                          </m:e>
                          <m:sup>
                            <m:r>
                              <a:rPr lang="en-US" sz="2000" i="1">
                                <a:latin typeface="Cambria Math" panose="02040503050406030204" pitchFamily="18" charset="0"/>
                              </a:rPr>
                              <m:t>2</m:t>
                            </m:r>
                          </m:sup>
                        </m:sSup>
                      </m:den>
                    </m:f>
                    <m:r>
                      <m:rPr>
                        <m:sty m:val="p"/>
                      </m:rPr>
                      <a:rPr lang="en-US" sz="2000">
                        <a:latin typeface="Cambria Math" panose="02040503050406030204" pitchFamily="18" charset="0"/>
                        <a:cs typeface="Times New Roman" panose="02020603050405020304" pitchFamily="18" charset="0"/>
                      </a:rPr>
                      <m:t>d</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xy</m:t>
                    </m:r>
                    <m:r>
                      <a:rPr lang="en-US" sz="2000">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𝑥𝑑𝑦</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𝑦𝑑𝑥</m:t>
                        </m:r>
                      </m:num>
                      <m:den>
                        <m:r>
                          <a:rPr lang="en-US" sz="2000" b="0" i="1" smtClean="0">
                            <a:latin typeface="Cambria Math" panose="02040503050406030204" pitchFamily="18" charset="0"/>
                            <a:cs typeface="Times New Roman" panose="02020603050405020304" pitchFamily="18" charset="0"/>
                          </a:rPr>
                          <m:t>𝑥𝑦</m:t>
                        </m:r>
                      </m:den>
                    </m:f>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On </a:t>
                </a:r>
                <a:r>
                  <a:rPr lang="en-US" sz="2000" dirty="0">
                    <a:latin typeface="Times New Roman" panose="02020603050405020304" pitchFamily="18" charset="0"/>
                    <a:cs typeface="Times New Roman" panose="02020603050405020304" pitchFamily="18" charset="0"/>
                  </a:rPr>
                  <a:t>by integrating, we get</a:t>
                </a:r>
                <a:r>
                  <a:rPr lang="en-US" sz="2000" i="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 </m:t>
                        </m:r>
                      </m:num>
                      <m:den>
                        <m:r>
                          <a:rPr lang="en-US" sz="2000" b="0" i="1" smtClean="0">
                            <a:latin typeface="Cambria Math" panose="02040503050406030204" pitchFamily="18" charset="0"/>
                            <a:cs typeface="Times New Roman" panose="02020603050405020304" pitchFamily="18" charset="0"/>
                          </a:rPr>
                          <m:t>𝑥𝑦</m:t>
                        </m:r>
                      </m:den>
                    </m:f>
                    <m:r>
                      <a:rPr lang="en-US" sz="2000" i="1">
                        <a:latin typeface="Cambria Math" panose="02040503050406030204" pitchFamily="18" charset="0"/>
                        <a:cs typeface="Times New Roman" panose="02020603050405020304" pitchFamily="18" charset="0"/>
                      </a:rPr>
                      <m:t>+</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log</m:t>
                        </m:r>
                      </m:fName>
                      <m:e>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𝑥</m:t>
                            </m:r>
                          </m:num>
                          <m:den>
                            <m:r>
                              <a:rPr lang="en-US" sz="2000" i="1">
                                <a:latin typeface="Cambria Math" panose="02040503050406030204" pitchFamily="18" charset="0"/>
                                <a:cs typeface="Times New Roman" panose="02020603050405020304" pitchFamily="18" charset="0"/>
                              </a:rPr>
                              <m:t>𝑦</m:t>
                            </m:r>
                          </m:den>
                        </m:f>
                        <m:r>
                          <a:rPr lang="en-US" sz="2000" b="0" i="1" smtClean="0">
                            <a:latin typeface="Cambria Math" panose="02040503050406030204" pitchFamily="18" charset="0"/>
                            <a:cs typeface="Times New Roman" panose="02020603050405020304" pitchFamily="18" charset="0"/>
                          </a:rPr>
                          <m:t>]</m:t>
                        </m:r>
                      </m:e>
                    </m:func>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𝑐</m:t>
                    </m:r>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This is our required solution</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0" indent="0">
                  <a:buNone/>
                </a:pPr>
                <a:endParaRPr lang="en-IN" dirty="0" smtClean="0"/>
              </a:p>
              <a:p>
                <a:pPr marL="0" indent="0">
                  <a:buNone/>
                </a:pPr>
                <a:r>
                  <a:rPr lang="en-US" dirty="0"/>
                  <a:t> </a:t>
                </a:r>
                <a:r>
                  <a:rPr lang="en-US" dirty="0" smtClean="0"/>
                  <a:t>       </a:t>
                </a:r>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74073"/>
                <a:ext cx="10515600" cy="5802890"/>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259906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443345"/>
                <a:ext cx="10515600" cy="5733618"/>
              </a:xfrm>
            </p:spPr>
            <p:txBody>
              <a:bodyPr>
                <a:normAutofit fontScale="85000" lnSpcReduction="20000"/>
              </a:bodyPr>
              <a:lstStyle/>
              <a:p>
                <a:pPr marL="0" indent="0" algn="just">
                  <a:lnSpc>
                    <a:spcPct val="100000"/>
                  </a:lnSpc>
                  <a:buNone/>
                </a:pPr>
                <a:r>
                  <a:rPr lang="en-US" sz="2600" b="1" dirty="0" smtClean="0">
                    <a:solidFill>
                      <a:srgbClr val="FF0000"/>
                    </a:solidFill>
                    <a:latin typeface="Times New Roman" panose="02020603050405020304" pitchFamily="18" charset="0"/>
                    <a:cs typeface="Times New Roman" panose="02020603050405020304" pitchFamily="18" charset="0"/>
                  </a:rPr>
                  <a:t>Type – II</a:t>
                </a:r>
                <a:r>
                  <a:rPr lang="en-US" sz="2600" dirty="0" smtClean="0">
                    <a:solidFill>
                      <a:srgbClr val="FF0000"/>
                    </a:solidFill>
                    <a:latin typeface="Times New Roman" panose="02020603050405020304" pitchFamily="18" charset="0"/>
                    <a:cs typeface="Times New Roman" panose="02020603050405020304" pitchFamily="18" charset="0"/>
                  </a:rPr>
                  <a:t>:</a:t>
                </a:r>
                <a:endParaRPr lang="en-IN" sz="2600" dirty="0">
                  <a:solidFill>
                    <a:srgbClr val="FF0000"/>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a:latin typeface="Times New Roman" panose="02020603050405020304" pitchFamily="18" charset="0"/>
                    <a:cs typeface="Times New Roman" panose="02020603050405020304" pitchFamily="18" charset="0"/>
                  </a:rPr>
                  <a:t>If the given equation </a:t>
                </a:r>
                <a14:m>
                  <m:oMath xmlns:m="http://schemas.openxmlformats.org/officeDocument/2006/math">
                    <m:r>
                      <m:rPr>
                        <m:sty m:val="p"/>
                      </m:rPr>
                      <a:rPr lang="en-US" sz="2400" i="0">
                        <a:latin typeface="Cambria Math" panose="02040503050406030204" pitchFamily="18" charset="0"/>
                      </a:rPr>
                      <m:t>M</m:t>
                    </m:r>
                    <m:r>
                      <a:rPr lang="en-US" sz="2400" i="0">
                        <a:latin typeface="Cambria Math" panose="02040503050406030204" pitchFamily="18" charset="0"/>
                      </a:rPr>
                      <m:t> </m:t>
                    </m:r>
                    <m:r>
                      <m:rPr>
                        <m:sty m:val="p"/>
                      </m:rPr>
                      <a:rPr lang="en-US" sz="2400" i="0">
                        <a:latin typeface="Cambria Math" panose="02040503050406030204" pitchFamily="18" charset="0"/>
                      </a:rPr>
                      <m:t>dx</m:t>
                    </m:r>
                    <m:r>
                      <a:rPr lang="en-US" sz="2400" i="0">
                        <a:latin typeface="Cambria Math" panose="02040503050406030204" pitchFamily="18" charset="0"/>
                      </a:rPr>
                      <m:t>+</m:t>
                    </m:r>
                    <m:r>
                      <m:rPr>
                        <m:sty m:val="p"/>
                      </m:rPr>
                      <a:rPr lang="en-US" sz="2400" i="0">
                        <a:latin typeface="Cambria Math" panose="02040503050406030204" pitchFamily="18" charset="0"/>
                      </a:rPr>
                      <m:t>N</m:t>
                    </m:r>
                    <m:r>
                      <a:rPr lang="en-US" sz="2400" i="0">
                        <a:latin typeface="Cambria Math" panose="02040503050406030204" pitchFamily="18" charset="0"/>
                      </a:rPr>
                      <m:t> </m:t>
                    </m:r>
                    <m:r>
                      <m:rPr>
                        <m:sty m:val="p"/>
                      </m:rPr>
                      <a:rPr lang="en-US" sz="2400" i="0">
                        <a:latin typeface="Cambria Math" panose="02040503050406030204" pitchFamily="18" charset="0"/>
                      </a:rPr>
                      <m:t>dy</m:t>
                    </m:r>
                    <m:r>
                      <a:rPr lang="en-US" sz="2400" i="0">
                        <a:latin typeface="Cambria Math" panose="02040503050406030204" pitchFamily="18" charset="0"/>
                      </a:rPr>
                      <m:t>=</m:t>
                    </m:r>
                    <m:r>
                      <a:rPr lang="en-US" sz="2400" i="0">
                        <a:latin typeface="Cambria Math" panose="02040503050406030204" pitchFamily="18" charset="0"/>
                      </a:rPr>
                      <m:t>0</m:t>
                    </m:r>
                  </m:oMath>
                </a14:m>
                <a:r>
                  <a:rPr lang="en-US" sz="2400" dirty="0">
                    <a:latin typeface="Times New Roman" panose="02020603050405020304" pitchFamily="18" charset="0"/>
                    <a:cs typeface="Times New Roman" panose="02020603050405020304" pitchFamily="18" charset="0"/>
                  </a:rPr>
                  <a:t> is not an exact differential equation i.e., </a:t>
                </a:r>
                <a14:m>
                  <m:oMath xmlns:m="http://schemas.openxmlformats.org/officeDocument/2006/math">
                    <m:f>
                      <m:fPr>
                        <m:ctrlPr>
                          <a:rPr lang="en-IN" sz="2400" i="1">
                            <a:solidFill>
                              <a:srgbClr val="FF0000"/>
                            </a:solidFill>
                            <a:latin typeface="Cambria Math" panose="02040503050406030204" pitchFamily="18" charset="0"/>
                            <a:cs typeface="Times New Roman" panose="02020603050405020304" pitchFamily="18" charset="0"/>
                          </a:rPr>
                        </m:ctrlPr>
                      </m:fPr>
                      <m:num>
                        <m:r>
                          <a:rPr lang="en-IN" sz="24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m:t>
                        </m:r>
                      </m:num>
                      <m:den>
                        <m:r>
                          <a:rPr lang="en-IN" sz="24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y</m:t>
                        </m:r>
                      </m:den>
                    </m:f>
                    <m:r>
                      <a:rPr lang="en-US" sz="24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IN" sz="2400" i="1">
                            <a:solidFill>
                              <a:srgbClr val="FF0000"/>
                            </a:solidFill>
                            <a:latin typeface="Cambria Math" panose="02040503050406030204" pitchFamily="18" charset="0"/>
                            <a:cs typeface="Times New Roman" panose="02020603050405020304" pitchFamily="18" charset="0"/>
                          </a:rPr>
                        </m:ctrlPr>
                      </m:fPr>
                      <m:num>
                        <m:r>
                          <a:rPr lang="en-IN" sz="24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N</m:t>
                        </m:r>
                      </m:num>
                      <m:den>
                        <m:r>
                          <a:rPr lang="en-IN" sz="24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US" sz="2400" dirty="0">
                    <a:latin typeface="Times New Roman" panose="02020603050405020304" pitchFamily="18" charset="0"/>
                    <a:cs typeface="Times New Roman" panose="02020603050405020304" pitchFamily="18" charset="0"/>
                  </a:rPr>
                  <a:t> and it is </a:t>
                </a:r>
                <a:r>
                  <a:rPr lang="en-US" sz="2400" dirty="0">
                    <a:solidFill>
                      <a:srgbClr val="FF0000"/>
                    </a:solidFill>
                    <a:latin typeface="Times New Roman" panose="02020603050405020304" pitchFamily="18" charset="0"/>
                    <a:cs typeface="Times New Roman" panose="02020603050405020304" pitchFamily="18" charset="0"/>
                  </a:rPr>
                  <a:t>homogeneous function</a:t>
                </a:r>
                <a:r>
                  <a:rPr lang="en-US" sz="2400" dirty="0">
                    <a:latin typeface="Times New Roman" panose="02020603050405020304" pitchFamily="18" charset="0"/>
                    <a:cs typeface="Times New Roman" panose="02020603050405020304" pitchFamily="18" charset="0"/>
                  </a:rPr>
                  <a:t> then the Integrating factor is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0">
                            <a:solidFill>
                              <a:srgbClr val="FF0000"/>
                            </a:solidFill>
                            <a:latin typeface="Cambria Math" panose="02040503050406030204" pitchFamily="18" charset="0"/>
                            <a:cs typeface="Times New Roman" panose="02020603050405020304" pitchFamily="18" charset="0"/>
                          </a:rPr>
                          <m:t>1</m:t>
                        </m:r>
                      </m:num>
                      <m:den>
                        <m:r>
                          <m:rPr>
                            <m:sty m:val="p"/>
                          </m:rPr>
                          <a:rPr lang="en-US" sz="2400" i="0">
                            <a:solidFill>
                              <a:srgbClr val="FF0000"/>
                            </a:solidFill>
                            <a:latin typeface="Cambria Math" panose="02040503050406030204" pitchFamily="18" charset="0"/>
                            <a:cs typeface="Times New Roman" panose="02020603050405020304" pitchFamily="18" charset="0"/>
                          </a:rPr>
                          <m:t>Mx</m:t>
                        </m:r>
                        <m:r>
                          <a:rPr lang="en-US" sz="2400" i="0">
                            <a:solidFill>
                              <a:srgbClr val="FF0000"/>
                            </a:solidFill>
                            <a:latin typeface="Cambria Math" panose="02040503050406030204" pitchFamily="18" charset="0"/>
                            <a:cs typeface="Times New Roman" panose="02020603050405020304" pitchFamily="18" charset="0"/>
                          </a:rPr>
                          <m:t>+</m:t>
                        </m:r>
                        <m:r>
                          <m:rPr>
                            <m:sty m:val="p"/>
                          </m:rPr>
                          <a:rPr lang="en-US" sz="2400" i="0">
                            <a:solidFill>
                              <a:srgbClr val="FF0000"/>
                            </a:solidFill>
                            <a:latin typeface="Cambria Math" panose="02040503050406030204" pitchFamily="18" charset="0"/>
                            <a:cs typeface="Times New Roman" panose="02020603050405020304" pitchFamily="18" charset="0"/>
                          </a:rPr>
                          <m:t>Ny</m:t>
                        </m:r>
                      </m:den>
                    </m:f>
                    <m:r>
                      <a:rPr lang="en-US" sz="2400" i="0">
                        <a:solidFill>
                          <a:srgbClr val="FF0000"/>
                        </a:solidFill>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We multiply with an I.F then it will become an Exact differential equation and then solve by using previous methods</a:t>
                </a:r>
                <a:r>
                  <a:rPr lang="en-US" sz="2400" dirty="0" smtClean="0">
                    <a:latin typeface="Times New Roman" panose="02020603050405020304" pitchFamily="18" charset="0"/>
                    <a:cs typeface="Times New Roman" panose="02020603050405020304" pitchFamily="18" charset="0"/>
                  </a:rPr>
                  <a:t>.</a:t>
                </a:r>
              </a:p>
              <a:p>
                <a:pPr marL="0" indent="0" algn="just">
                  <a:lnSpc>
                    <a:spcPct val="100000"/>
                  </a:lnSpc>
                  <a:buNone/>
                </a:pPr>
                <a:r>
                  <a:rPr lang="en-US" sz="2400" dirty="0" smtClean="0">
                    <a:solidFill>
                      <a:srgbClr val="FF0000"/>
                    </a:solidFill>
                    <a:latin typeface="Times New Roman" panose="02020603050405020304" pitchFamily="18" charset="0"/>
                    <a:cs typeface="Times New Roman" panose="02020603050405020304" pitchFamily="18" charset="0"/>
                  </a:rPr>
                  <a:t>16. </a:t>
                </a:r>
                <a14:m>
                  <m:oMath xmlns:m="http://schemas.openxmlformats.org/officeDocument/2006/math">
                    <m:r>
                      <m:rPr>
                        <m:sty m:val="p"/>
                      </m:rPr>
                      <a:rPr lang="en-US" sz="2400" b="0" i="0" dirty="0">
                        <a:solidFill>
                          <a:srgbClr val="FF0000"/>
                        </a:solidFill>
                        <a:latin typeface="Cambria Math" panose="02040503050406030204" pitchFamily="18" charset="0"/>
                        <a:cs typeface="Times New Roman" panose="02020603050405020304" pitchFamily="18" charset="0"/>
                      </a:rPr>
                      <m:t>Solve</m:t>
                    </m:r>
                    <m:r>
                      <a:rPr lang="en-US" sz="2400" b="0" i="0" dirty="0">
                        <a:solidFill>
                          <a:srgbClr val="FF0000"/>
                        </a:solidFill>
                        <a:latin typeface="Cambria Math" panose="02040503050406030204" pitchFamily="18" charset="0"/>
                        <a:cs typeface="Times New Roman" panose="02020603050405020304" pitchFamily="18" charset="0"/>
                      </a:rPr>
                      <m:t> </m:t>
                    </m:r>
                    <m:r>
                      <m:rPr>
                        <m:sty m:val="p"/>
                      </m:rPr>
                      <a:rPr lang="en-US" sz="2400" b="0" i="0" dirty="0">
                        <a:solidFill>
                          <a:srgbClr val="FF0000"/>
                        </a:solidFill>
                        <a:latin typeface="Cambria Math" panose="02040503050406030204" pitchFamily="18" charset="0"/>
                        <a:cs typeface="Times New Roman" panose="02020603050405020304" pitchFamily="18" charset="0"/>
                      </a:rPr>
                      <m:t>the</m:t>
                    </m:r>
                  </m:oMath>
                </a14:m>
                <a:r>
                  <a:rPr lang="en-US" sz="2400" dirty="0">
                    <a:solidFill>
                      <a:srgbClr val="FF0000"/>
                    </a:solidFill>
                    <a:latin typeface="Times New Roman" panose="02020603050405020304" pitchFamily="18" charset="0"/>
                    <a:cs typeface="Times New Roman" panose="02020603050405020304" pitchFamily="18" charset="0"/>
                  </a:rPr>
                  <a:t> differential equatio</a:t>
                </a:r>
                <a14:m>
                  <m:oMath xmlns:m="http://schemas.openxmlformats.org/officeDocument/2006/math">
                    <m:r>
                      <m:rPr>
                        <m:sty m:val="p"/>
                      </m:rPr>
                      <a:rPr lang="en-US" sz="2400" b="0" i="0" dirty="0" smtClean="0">
                        <a:solidFill>
                          <a:srgbClr val="FF0000"/>
                        </a:solidFill>
                        <a:latin typeface="Cambria Math" panose="02040503050406030204" pitchFamily="18" charset="0"/>
                        <a:cs typeface="Times New Roman" panose="02020603050405020304" pitchFamily="18" charset="0"/>
                      </a:rPr>
                      <m:t>n</m:t>
                    </m:r>
                    <m:r>
                      <a:rPr lang="en-US" sz="2400" b="0" i="0" dirty="0" smtClean="0">
                        <a:solidFill>
                          <a:srgbClr val="FF0000"/>
                        </a:solidFill>
                        <a:latin typeface="Cambria Math" panose="02040503050406030204" pitchFamily="18" charset="0"/>
                        <a:cs typeface="Times New Roman" panose="02020603050405020304" pitchFamily="18" charset="0"/>
                      </a:rPr>
                      <m:t>  </m:t>
                    </m:r>
                    <m:sSup>
                      <m:sSupPr>
                        <m:ctrlPr>
                          <a:rPr lang="en-US" sz="2400" i="1" dirty="0" smtClean="0">
                            <a:solidFill>
                              <a:srgbClr val="FF0000"/>
                            </a:solidFill>
                            <a:latin typeface="Cambria Math" panose="02040503050406030204" pitchFamily="18" charset="0"/>
                            <a:cs typeface="Times New Roman" panose="02020603050405020304" pitchFamily="18" charset="0"/>
                          </a:rPr>
                        </m:ctrlPr>
                      </m:sSupPr>
                      <m:e>
                        <m:r>
                          <m:rPr>
                            <m:sty m:val="p"/>
                          </m:rPr>
                          <a:rPr lang="en-US" sz="2400" b="0" i="0" dirty="0" smtClean="0">
                            <a:solidFill>
                              <a:srgbClr val="FF0000"/>
                            </a:solidFill>
                            <a:latin typeface="Cambria Math" panose="02040503050406030204" pitchFamily="18" charset="0"/>
                            <a:cs typeface="Times New Roman" panose="02020603050405020304" pitchFamily="18" charset="0"/>
                          </a:rPr>
                          <m:t>x</m:t>
                        </m:r>
                      </m:e>
                      <m:sup>
                        <m:r>
                          <a:rPr lang="en-US" sz="2400" b="0" i="0" dirty="0" smtClean="0">
                            <a:solidFill>
                              <a:srgbClr val="FF0000"/>
                            </a:solidFill>
                            <a:latin typeface="Cambria Math" panose="02040503050406030204" pitchFamily="18" charset="0"/>
                            <a:cs typeface="Times New Roman" panose="02020603050405020304" pitchFamily="18" charset="0"/>
                          </a:rPr>
                          <m:t>2</m:t>
                        </m:r>
                      </m:sup>
                    </m:sSup>
                    <m:r>
                      <m:rPr>
                        <m:sty m:val="p"/>
                      </m:rPr>
                      <a:rPr lang="en-US" sz="2400" b="0" i="0" dirty="0" smtClean="0">
                        <a:solidFill>
                          <a:srgbClr val="FF0000"/>
                        </a:solidFill>
                        <a:latin typeface="Cambria Math" panose="02040503050406030204" pitchFamily="18" charset="0"/>
                        <a:cs typeface="Times New Roman" panose="02020603050405020304" pitchFamily="18" charset="0"/>
                      </a:rPr>
                      <m:t>y</m:t>
                    </m:r>
                    <m:r>
                      <a:rPr lang="en-US" sz="2400" b="0" i="0" dirty="0" smtClean="0">
                        <a:solidFill>
                          <a:srgbClr val="FF0000"/>
                        </a:solidFill>
                        <a:latin typeface="Cambria Math" panose="02040503050406030204" pitchFamily="18" charset="0"/>
                        <a:cs typeface="Times New Roman" panose="02020603050405020304" pitchFamily="18" charset="0"/>
                      </a:rPr>
                      <m:t> </m:t>
                    </m:r>
                    <m:r>
                      <m:rPr>
                        <m:sty m:val="p"/>
                      </m:rPr>
                      <a:rPr lang="en-US" sz="2400" b="0" i="0" dirty="0">
                        <a:solidFill>
                          <a:srgbClr val="FF0000"/>
                        </a:solidFill>
                        <a:latin typeface="Cambria Math" panose="02040503050406030204" pitchFamily="18" charset="0"/>
                        <a:cs typeface="Times New Roman" panose="02020603050405020304" pitchFamily="18" charset="0"/>
                      </a:rPr>
                      <m:t>d</m:t>
                    </m:r>
                    <m:r>
                      <m:rPr>
                        <m:sty m:val="p"/>
                      </m:rPr>
                      <a:rPr lang="en-US" sz="2400" b="0" i="0" dirty="0" smtClean="0">
                        <a:solidFill>
                          <a:srgbClr val="FF0000"/>
                        </a:solidFill>
                        <a:latin typeface="Cambria Math" panose="02040503050406030204" pitchFamily="18" charset="0"/>
                        <a:cs typeface="Times New Roman" panose="02020603050405020304" pitchFamily="18" charset="0"/>
                      </a:rPr>
                      <m:t>x</m:t>
                    </m:r>
                    <m:r>
                      <a:rPr lang="en-US" sz="2400" b="0" i="0" dirty="0" smtClean="0">
                        <a:solidFill>
                          <a:srgbClr val="FF0000"/>
                        </a:solidFill>
                        <a:latin typeface="Cambria Math" panose="02040503050406030204" pitchFamily="18" charset="0"/>
                        <a:cs typeface="Times New Roman" panose="02020603050405020304" pitchFamily="18" charset="0"/>
                      </a:rPr>
                      <m:t>−(</m:t>
                    </m:r>
                    <m:sSup>
                      <m:sSupPr>
                        <m:ctrlPr>
                          <a:rPr lang="en-US" sz="2400" i="1" dirty="0">
                            <a:solidFill>
                              <a:srgbClr val="FF0000"/>
                            </a:solidFill>
                            <a:latin typeface="Cambria Math" panose="02040503050406030204" pitchFamily="18" charset="0"/>
                            <a:cs typeface="Times New Roman" panose="02020603050405020304" pitchFamily="18" charset="0"/>
                          </a:rPr>
                        </m:ctrlPr>
                      </m:sSupPr>
                      <m:e>
                        <m:r>
                          <m:rPr>
                            <m:sty m:val="p"/>
                          </m:rPr>
                          <a:rPr lang="en-US" sz="2400" b="0" i="0" dirty="0">
                            <a:solidFill>
                              <a:srgbClr val="FF0000"/>
                            </a:solidFill>
                            <a:latin typeface="Cambria Math" panose="02040503050406030204" pitchFamily="18" charset="0"/>
                            <a:cs typeface="Times New Roman" panose="02020603050405020304" pitchFamily="18" charset="0"/>
                          </a:rPr>
                          <m:t>x</m:t>
                        </m:r>
                      </m:e>
                      <m:sup>
                        <m:r>
                          <a:rPr lang="en-US" sz="2400" b="0" i="0" dirty="0" smtClean="0">
                            <a:solidFill>
                              <a:srgbClr val="FF0000"/>
                            </a:solidFill>
                            <a:latin typeface="Cambria Math" panose="02040503050406030204" pitchFamily="18" charset="0"/>
                            <a:cs typeface="Times New Roman" panose="02020603050405020304" pitchFamily="18" charset="0"/>
                          </a:rPr>
                          <m:t>3</m:t>
                        </m:r>
                      </m:sup>
                    </m:sSup>
                    <m:r>
                      <a:rPr lang="en-US" sz="2400" b="0" i="0" dirty="0">
                        <a:solidFill>
                          <a:srgbClr val="FF0000"/>
                        </a:solidFill>
                        <a:latin typeface="Cambria Math" panose="02040503050406030204" pitchFamily="18" charset="0"/>
                        <a:cs typeface="Times New Roman" panose="02020603050405020304" pitchFamily="18" charset="0"/>
                      </a:rPr>
                      <m:t>+</m:t>
                    </m:r>
                    <m:sSup>
                      <m:sSupPr>
                        <m:ctrlPr>
                          <a:rPr lang="en-US" sz="2400" i="1" dirty="0">
                            <a:solidFill>
                              <a:srgbClr val="FF0000"/>
                            </a:solidFill>
                            <a:latin typeface="Cambria Math" panose="02040503050406030204" pitchFamily="18" charset="0"/>
                            <a:cs typeface="Times New Roman" panose="02020603050405020304" pitchFamily="18" charset="0"/>
                          </a:rPr>
                        </m:ctrlPr>
                      </m:sSupPr>
                      <m:e>
                        <m:r>
                          <m:rPr>
                            <m:sty m:val="p"/>
                          </m:rPr>
                          <a:rPr lang="en-US" sz="2400" b="0" i="0" dirty="0" smtClean="0">
                            <a:solidFill>
                              <a:srgbClr val="FF0000"/>
                            </a:solidFill>
                            <a:latin typeface="Cambria Math" panose="02040503050406030204" pitchFamily="18" charset="0"/>
                            <a:cs typeface="Times New Roman" panose="02020603050405020304" pitchFamily="18" charset="0"/>
                          </a:rPr>
                          <m:t>y</m:t>
                        </m:r>
                      </m:e>
                      <m:sup>
                        <m:r>
                          <a:rPr lang="en-US" sz="2400" b="0" i="0" dirty="0" smtClean="0">
                            <a:solidFill>
                              <a:srgbClr val="FF0000"/>
                            </a:solidFill>
                            <a:latin typeface="Cambria Math" panose="02040503050406030204" pitchFamily="18" charset="0"/>
                            <a:cs typeface="Times New Roman" panose="02020603050405020304" pitchFamily="18" charset="0"/>
                          </a:rPr>
                          <m:t>3</m:t>
                        </m:r>
                      </m:sup>
                    </m:sSup>
                    <m:r>
                      <a:rPr lang="en-US" sz="2400" b="0" i="0" dirty="0" smtClean="0">
                        <a:solidFill>
                          <a:srgbClr val="FF0000"/>
                        </a:solidFill>
                        <a:latin typeface="Cambria Math" panose="02040503050406030204" pitchFamily="18" charset="0"/>
                        <a:cs typeface="Times New Roman" panose="02020603050405020304" pitchFamily="18" charset="0"/>
                      </a:rPr>
                      <m:t>)</m:t>
                    </m:r>
                    <m:r>
                      <a:rPr lang="en-US" sz="2400" b="0" i="0" dirty="0">
                        <a:solidFill>
                          <a:srgbClr val="FF0000"/>
                        </a:solidFill>
                        <a:latin typeface="Cambria Math" panose="02040503050406030204" pitchFamily="18" charset="0"/>
                        <a:cs typeface="Times New Roman" panose="02020603050405020304" pitchFamily="18" charset="0"/>
                      </a:rPr>
                      <m:t> </m:t>
                    </m:r>
                    <m:r>
                      <m:rPr>
                        <m:sty m:val="p"/>
                      </m:rPr>
                      <a:rPr lang="en-US" sz="2400" b="0" i="0" dirty="0">
                        <a:solidFill>
                          <a:srgbClr val="FF0000"/>
                        </a:solidFill>
                        <a:latin typeface="Cambria Math" panose="02040503050406030204" pitchFamily="18" charset="0"/>
                        <a:cs typeface="Times New Roman" panose="02020603050405020304" pitchFamily="18" charset="0"/>
                      </a:rPr>
                      <m:t>dy</m:t>
                    </m:r>
                    <m:r>
                      <a:rPr lang="en-US" sz="2400" b="0" i="0" dirty="0">
                        <a:solidFill>
                          <a:srgbClr val="FF0000"/>
                        </a:solidFill>
                        <a:latin typeface="Cambria Math" panose="02040503050406030204" pitchFamily="18" charset="0"/>
                      </a:rPr>
                      <m:t>=</m:t>
                    </m:r>
                    <m:r>
                      <a:rPr lang="en-US" sz="2400" b="0" i="0">
                        <a:solidFill>
                          <a:srgbClr val="FF0000"/>
                        </a:solidFill>
                        <a:latin typeface="Cambria Math" panose="02040503050406030204" pitchFamily="18" charset="0"/>
                        <a:cs typeface="Times New Roman" panose="02020603050405020304" pitchFamily="18" charset="0"/>
                      </a:rPr>
                      <m:t>0</m:t>
                    </m:r>
                    <m:r>
                      <a:rPr lang="en-US" sz="2400" b="1" i="0">
                        <a:solidFill>
                          <a:srgbClr val="FF0000"/>
                        </a:solidFill>
                        <a:latin typeface="Cambria Math" panose="02040503050406030204" pitchFamily="18" charset="0"/>
                        <a:cs typeface="Times New Roman" panose="02020603050405020304" pitchFamily="18" charset="0"/>
                      </a:rPr>
                      <m:t>.</m:t>
                    </m:r>
                  </m:oMath>
                </a14:m>
                <a:endParaRPr lang="en-US" sz="2400" b="1" dirty="0">
                  <a:solidFill>
                    <a:srgbClr val="FF0000"/>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smtClean="0">
                    <a:latin typeface="Times New Roman" panose="02020603050405020304" pitchFamily="18" charset="0"/>
                    <a:cs typeface="Times New Roman" panose="02020603050405020304" pitchFamily="18" charset="0"/>
                  </a:rPr>
                  <a:t>Sol: Given the differential equation </a:t>
                </a:r>
                <a14:m>
                  <m:oMath xmlns:m="http://schemas.openxmlformats.org/officeDocument/2006/math">
                    <m:sSup>
                      <m:sSupPr>
                        <m:ctrlPr>
                          <a:rPr lang="en-US" sz="2400" i="1" dirty="0" smtClean="0">
                            <a:solidFill>
                              <a:schemeClr val="tx1"/>
                            </a:solidFill>
                            <a:latin typeface="Cambria Math" panose="02040503050406030204" pitchFamily="18" charset="0"/>
                            <a:cs typeface="Times New Roman" panose="02020603050405020304" pitchFamily="18" charset="0"/>
                          </a:rPr>
                        </m:ctrlPr>
                      </m:sSupPr>
                      <m:e>
                        <m:r>
                          <m:rPr>
                            <m:sty m:val="p"/>
                          </m:rPr>
                          <a:rPr lang="en-US" sz="2400" b="0" i="0" dirty="0">
                            <a:solidFill>
                              <a:schemeClr val="tx1"/>
                            </a:solidFill>
                            <a:latin typeface="Cambria Math" panose="02040503050406030204" pitchFamily="18" charset="0"/>
                            <a:cs typeface="Times New Roman" panose="02020603050405020304" pitchFamily="18" charset="0"/>
                          </a:rPr>
                          <m:t>x</m:t>
                        </m:r>
                      </m:e>
                      <m:sup>
                        <m:r>
                          <a:rPr lang="en-US" sz="2400" b="0" i="0" dirty="0">
                            <a:solidFill>
                              <a:schemeClr val="tx1"/>
                            </a:solidFill>
                            <a:latin typeface="Cambria Math" panose="02040503050406030204" pitchFamily="18" charset="0"/>
                            <a:cs typeface="Times New Roman" panose="02020603050405020304" pitchFamily="18" charset="0"/>
                          </a:rPr>
                          <m:t>2</m:t>
                        </m:r>
                      </m:sup>
                    </m:sSup>
                    <m:r>
                      <m:rPr>
                        <m:sty m:val="p"/>
                      </m:rPr>
                      <a:rPr lang="en-US" sz="2400" b="0" i="0" dirty="0">
                        <a:solidFill>
                          <a:schemeClr val="tx1"/>
                        </a:solidFill>
                        <a:latin typeface="Cambria Math" panose="02040503050406030204" pitchFamily="18" charset="0"/>
                        <a:cs typeface="Times New Roman" panose="02020603050405020304" pitchFamily="18" charset="0"/>
                      </a:rPr>
                      <m:t>y</m:t>
                    </m:r>
                    <m:r>
                      <a:rPr lang="en-US" sz="2400" b="0" i="0" dirty="0">
                        <a:solidFill>
                          <a:schemeClr val="tx1"/>
                        </a:solidFill>
                        <a:latin typeface="Cambria Math" panose="02040503050406030204" pitchFamily="18" charset="0"/>
                        <a:cs typeface="Times New Roman" panose="02020603050405020304" pitchFamily="18" charset="0"/>
                      </a:rPr>
                      <m:t> </m:t>
                    </m:r>
                    <m:r>
                      <m:rPr>
                        <m:sty m:val="p"/>
                      </m:rPr>
                      <a:rPr lang="en-US" sz="2400" b="0" i="0" dirty="0">
                        <a:solidFill>
                          <a:schemeClr val="tx1"/>
                        </a:solidFill>
                        <a:latin typeface="Cambria Math" panose="02040503050406030204" pitchFamily="18" charset="0"/>
                        <a:cs typeface="Times New Roman" panose="02020603050405020304" pitchFamily="18" charset="0"/>
                      </a:rPr>
                      <m:t>dx</m:t>
                    </m:r>
                    <m:r>
                      <a:rPr lang="en-US" sz="2400" b="0" i="0" dirty="0">
                        <a:solidFill>
                          <a:schemeClr val="tx1"/>
                        </a:solidFill>
                        <a:latin typeface="Cambria Math" panose="02040503050406030204" pitchFamily="18" charset="0"/>
                        <a:cs typeface="Times New Roman" panose="02020603050405020304" pitchFamily="18" charset="0"/>
                      </a:rPr>
                      <m:t>−</m:t>
                    </m:r>
                    <m:d>
                      <m:dPr>
                        <m:ctrlPr>
                          <a:rPr lang="en-US" sz="2400" b="0" i="1" dirty="0">
                            <a:solidFill>
                              <a:schemeClr val="tx1"/>
                            </a:solidFill>
                            <a:latin typeface="Cambria Math" panose="02040503050406030204" pitchFamily="18" charset="0"/>
                            <a:cs typeface="Times New Roman" panose="02020603050405020304" pitchFamily="18" charset="0"/>
                          </a:rPr>
                        </m:ctrlPr>
                      </m:dPr>
                      <m:e>
                        <m:sSup>
                          <m:sSupPr>
                            <m:ctrlPr>
                              <a:rPr lang="en-US" sz="2400" i="1" dirty="0">
                                <a:solidFill>
                                  <a:schemeClr val="tx1"/>
                                </a:solidFill>
                                <a:latin typeface="Cambria Math" panose="02040503050406030204" pitchFamily="18" charset="0"/>
                                <a:cs typeface="Times New Roman" panose="02020603050405020304" pitchFamily="18" charset="0"/>
                              </a:rPr>
                            </m:ctrlPr>
                          </m:sSupPr>
                          <m:e>
                            <m:r>
                              <m:rPr>
                                <m:sty m:val="p"/>
                              </m:rPr>
                              <a:rPr lang="en-US" sz="2400" b="0" i="0" dirty="0">
                                <a:solidFill>
                                  <a:schemeClr val="tx1"/>
                                </a:solidFill>
                                <a:latin typeface="Cambria Math" panose="02040503050406030204" pitchFamily="18" charset="0"/>
                                <a:cs typeface="Times New Roman" panose="02020603050405020304" pitchFamily="18" charset="0"/>
                              </a:rPr>
                              <m:t>x</m:t>
                            </m:r>
                          </m:e>
                          <m:sup>
                            <m:r>
                              <a:rPr lang="en-US" sz="2400" b="0" i="0" dirty="0" smtClean="0">
                                <a:solidFill>
                                  <a:schemeClr val="tx1"/>
                                </a:solidFill>
                                <a:latin typeface="Cambria Math" panose="02040503050406030204" pitchFamily="18" charset="0"/>
                                <a:cs typeface="Times New Roman" panose="02020603050405020304" pitchFamily="18" charset="0"/>
                              </a:rPr>
                              <m:t>3</m:t>
                            </m:r>
                          </m:sup>
                        </m:sSup>
                        <m:r>
                          <a:rPr lang="en-US" sz="2400" b="0" i="0" dirty="0">
                            <a:solidFill>
                              <a:schemeClr val="tx1"/>
                            </a:solidFill>
                            <a:latin typeface="Cambria Math" panose="02040503050406030204" pitchFamily="18" charset="0"/>
                            <a:cs typeface="Times New Roman" panose="02020603050405020304" pitchFamily="18" charset="0"/>
                          </a:rPr>
                          <m:t>+</m:t>
                        </m:r>
                        <m:sSup>
                          <m:sSupPr>
                            <m:ctrlPr>
                              <a:rPr lang="en-US" sz="2400" i="1" dirty="0">
                                <a:solidFill>
                                  <a:schemeClr val="tx1"/>
                                </a:solidFill>
                                <a:latin typeface="Cambria Math" panose="02040503050406030204" pitchFamily="18" charset="0"/>
                                <a:cs typeface="Times New Roman" panose="02020603050405020304" pitchFamily="18" charset="0"/>
                              </a:rPr>
                            </m:ctrlPr>
                          </m:sSupPr>
                          <m:e>
                            <m:r>
                              <m:rPr>
                                <m:sty m:val="p"/>
                              </m:rPr>
                              <a:rPr lang="en-US" sz="2400" b="0" i="0" dirty="0">
                                <a:solidFill>
                                  <a:schemeClr val="tx1"/>
                                </a:solidFill>
                                <a:latin typeface="Cambria Math" panose="02040503050406030204" pitchFamily="18" charset="0"/>
                                <a:cs typeface="Times New Roman" panose="02020603050405020304" pitchFamily="18" charset="0"/>
                              </a:rPr>
                              <m:t>y</m:t>
                            </m:r>
                          </m:e>
                          <m:sup>
                            <m:r>
                              <a:rPr lang="en-US" sz="2400" b="0" i="0" dirty="0" smtClean="0">
                                <a:solidFill>
                                  <a:schemeClr val="tx1"/>
                                </a:solidFill>
                                <a:latin typeface="Cambria Math" panose="02040503050406030204" pitchFamily="18" charset="0"/>
                                <a:cs typeface="Times New Roman" panose="02020603050405020304" pitchFamily="18" charset="0"/>
                              </a:rPr>
                              <m:t>3</m:t>
                            </m:r>
                          </m:sup>
                        </m:sSup>
                      </m:e>
                    </m:d>
                    <m:r>
                      <m:rPr>
                        <m:sty m:val="p"/>
                      </m:rPr>
                      <a:rPr lang="en-US" sz="2400" b="0" i="0" dirty="0">
                        <a:solidFill>
                          <a:schemeClr val="tx1"/>
                        </a:solidFill>
                        <a:latin typeface="Cambria Math" panose="02040503050406030204" pitchFamily="18" charset="0"/>
                        <a:cs typeface="Times New Roman" panose="02020603050405020304" pitchFamily="18" charset="0"/>
                      </a:rPr>
                      <m:t>dy</m:t>
                    </m:r>
                    <m:r>
                      <a:rPr lang="en-US" sz="2400" b="0" i="0" dirty="0">
                        <a:solidFill>
                          <a:schemeClr val="tx1"/>
                        </a:solidFill>
                        <a:latin typeface="Cambria Math" panose="02040503050406030204" pitchFamily="18" charset="0"/>
                      </a:rPr>
                      <m:t>=</m:t>
                    </m:r>
                    <m:r>
                      <a:rPr lang="en-US" sz="2400" b="0" i="0">
                        <a:solidFill>
                          <a:schemeClr val="tx1"/>
                        </a:solidFill>
                        <a:latin typeface="Cambria Math" panose="02040503050406030204" pitchFamily="18" charset="0"/>
                        <a:cs typeface="Times New Roman" panose="02020603050405020304" pitchFamily="18" charset="0"/>
                      </a:rPr>
                      <m:t>0</m:t>
                    </m:r>
                    <m:r>
                      <a:rPr lang="en-US" sz="2400" b="0" i="0" smtClean="0">
                        <a:solidFill>
                          <a:schemeClr val="tx1"/>
                        </a:solidFill>
                        <a:latin typeface="Cambria Math" panose="02040503050406030204" pitchFamily="18" charset="0"/>
                        <a:cs typeface="Times New Roman" panose="02020603050405020304" pitchFamily="18" charset="0"/>
                      </a:rPr>
                      <m:t>              −        (</m:t>
                    </m:r>
                    <m:r>
                      <a:rPr lang="en-US" sz="2400" b="0" i="0" smtClean="0">
                        <a:solidFill>
                          <a:schemeClr val="tx1"/>
                        </a:solidFill>
                        <a:latin typeface="Cambria Math" panose="02040503050406030204" pitchFamily="18" charset="0"/>
                        <a:cs typeface="Times New Roman" panose="02020603050405020304" pitchFamily="18" charset="0"/>
                      </a:rPr>
                      <m:t>1</m:t>
                    </m:r>
                    <m:r>
                      <a:rPr lang="en-US" sz="2400" b="0" i="0" smtClean="0">
                        <a:solidFill>
                          <a:schemeClr val="tx1"/>
                        </a:solidFill>
                        <a:latin typeface="Cambria Math" panose="02040503050406030204" pitchFamily="18" charset="0"/>
                        <a:cs typeface="Times New Roman" panose="02020603050405020304" pitchFamily="18" charset="0"/>
                      </a:rPr>
                      <m:t>)</m:t>
                    </m:r>
                  </m:oMath>
                </a14:m>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400" i="0">
                        <a:latin typeface="Cambria Math" panose="02040503050406030204" pitchFamily="18" charset="0"/>
                        <a:cs typeface="Times New Roman" panose="02020603050405020304" pitchFamily="18" charset="0"/>
                      </a:rPr>
                      <m:t>M</m:t>
                    </m:r>
                    <m:r>
                      <a:rPr lang="en-US" sz="2400" i="0">
                        <a:latin typeface="Cambria Math" panose="02040503050406030204" pitchFamily="18" charset="0"/>
                        <a:cs typeface="Times New Roman" panose="02020603050405020304" pitchFamily="18" charset="0"/>
                      </a:rPr>
                      <m:t> </m:t>
                    </m:r>
                    <m:r>
                      <m:rPr>
                        <m:sty m:val="p"/>
                      </m:rPr>
                      <a:rPr lang="en-US" sz="2400" i="0">
                        <a:latin typeface="Cambria Math" panose="02040503050406030204" pitchFamily="18" charset="0"/>
                        <a:cs typeface="Times New Roman" panose="02020603050405020304" pitchFamily="18" charset="0"/>
                      </a:rPr>
                      <m:t>dx</m:t>
                    </m:r>
                    <m:r>
                      <a:rPr lang="en-US" sz="2400" i="0">
                        <a:latin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cs typeface="Times New Roman" panose="02020603050405020304" pitchFamily="18" charset="0"/>
                      </a:rPr>
                      <m:t>N</m:t>
                    </m:r>
                    <m:r>
                      <a:rPr lang="en-US" sz="2400" i="0">
                        <a:latin typeface="Cambria Math" panose="02040503050406030204" pitchFamily="18" charset="0"/>
                        <a:cs typeface="Times New Roman" panose="02020603050405020304" pitchFamily="18" charset="0"/>
                      </a:rPr>
                      <m:t> </m:t>
                    </m:r>
                    <m:r>
                      <m:rPr>
                        <m:sty m:val="p"/>
                      </m:rPr>
                      <a:rPr lang="en-US" sz="2400" i="0">
                        <a:latin typeface="Cambria Math" panose="02040503050406030204" pitchFamily="18" charset="0"/>
                        <a:cs typeface="Times New Roman" panose="02020603050405020304" pitchFamily="18" charset="0"/>
                      </a:rPr>
                      <m:t>dy</m:t>
                    </m:r>
                    <m:r>
                      <a:rPr lang="en-US" sz="2400" i="0">
                        <a:latin typeface="Cambria Math" panose="02040503050406030204" pitchFamily="18" charset="0"/>
                        <a:cs typeface="Times New Roman" panose="02020603050405020304" pitchFamily="18" charset="0"/>
                      </a:rPr>
                      <m:t>=</m:t>
                    </m:r>
                    <m:r>
                      <a:rPr lang="en-US" sz="2400" i="0">
                        <a:latin typeface="Cambria Math" panose="02040503050406030204" pitchFamily="18" charset="0"/>
                        <a:cs typeface="Times New Roman" panose="02020603050405020304" pitchFamily="18" charset="0"/>
                      </a:rPr>
                      <m:t>0</m:t>
                    </m:r>
                    <m:r>
                      <a:rPr lang="en-US" sz="2400" i="0">
                        <a:latin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400" i="0">
                        <a:latin typeface="Cambria Math" panose="02040503050406030204" pitchFamily="18" charset="0"/>
                        <a:cs typeface="Times New Roman" panose="02020603050405020304" pitchFamily="18" charset="0"/>
                      </a:rPr>
                      <m:t>M</m:t>
                    </m:r>
                    <m:r>
                      <a:rPr lang="en-US" sz="2400" b="0" i="0" smtClean="0">
                        <a:latin typeface="Cambria Math" panose="02040503050406030204" pitchFamily="18" charset="0"/>
                        <a:cs typeface="Times New Roman" panose="02020603050405020304" pitchFamily="18" charset="0"/>
                      </a:rPr>
                      <m:t>=</m:t>
                    </m:r>
                    <m:sSup>
                      <m:sSupPr>
                        <m:ctrlPr>
                          <a:rPr lang="en-US" sz="2400" i="1" dirty="0">
                            <a:latin typeface="Cambria Math" panose="02040503050406030204" pitchFamily="18" charset="0"/>
                            <a:cs typeface="Times New Roman" panose="02020603050405020304" pitchFamily="18" charset="0"/>
                          </a:rPr>
                        </m:ctrlPr>
                      </m:sSupPr>
                      <m:e>
                        <m:r>
                          <m:rPr>
                            <m:sty m:val="p"/>
                          </m:rPr>
                          <a:rPr lang="en-US" sz="2400" i="0" dirty="0">
                            <a:latin typeface="Cambria Math" panose="02040503050406030204" pitchFamily="18" charset="0"/>
                            <a:cs typeface="Times New Roman" panose="02020603050405020304" pitchFamily="18" charset="0"/>
                          </a:rPr>
                          <m:t>x</m:t>
                        </m:r>
                      </m:e>
                      <m:sup>
                        <m:r>
                          <a:rPr lang="en-US" sz="2400" i="0" dirty="0">
                            <a:latin typeface="Cambria Math" panose="02040503050406030204" pitchFamily="18" charset="0"/>
                            <a:cs typeface="Times New Roman" panose="02020603050405020304" pitchFamily="18" charset="0"/>
                          </a:rPr>
                          <m:t>2</m:t>
                        </m:r>
                      </m:sup>
                    </m:sSup>
                    <m:r>
                      <m:rPr>
                        <m:sty m:val="p"/>
                      </m:rPr>
                      <a:rPr lang="en-US" sz="2400" i="0" dirty="0">
                        <a:latin typeface="Cambria Math" panose="02040503050406030204" pitchFamily="18" charset="0"/>
                        <a:cs typeface="Times New Roman" panose="02020603050405020304" pitchFamily="18" charset="0"/>
                      </a:rPr>
                      <m:t>y</m:t>
                    </m:r>
                    <m:r>
                      <a:rPr lang="en-US" sz="2400" b="0" i="0" dirty="0" smtClean="0">
                        <a:latin typeface="Cambria Math" panose="02040503050406030204" pitchFamily="18" charset="0"/>
                        <a:cs typeface="Times New Roman" panose="02020603050405020304" pitchFamily="18" charset="0"/>
                      </a:rPr>
                      <m:t>                                     </m:t>
                    </m:r>
                    <m:r>
                      <m:rPr>
                        <m:sty m:val="p"/>
                      </m:rPr>
                      <a:rPr lang="en-US" sz="2400" i="0">
                        <a:latin typeface="Cambria Math" panose="02040503050406030204" pitchFamily="18" charset="0"/>
                        <a:cs typeface="Times New Roman" panose="02020603050405020304" pitchFamily="18" charset="0"/>
                      </a:rPr>
                      <m:t>N</m:t>
                    </m:r>
                    <m:r>
                      <a:rPr lang="en-US" sz="2400" i="0">
                        <a:latin typeface="Cambria Math" panose="02040503050406030204" pitchFamily="18" charset="0"/>
                        <a:cs typeface="Times New Roman" panose="02020603050405020304" pitchFamily="18" charset="0"/>
                      </a:rPr>
                      <m:t>=</m:t>
                    </m:r>
                    <m:sSup>
                      <m:sSupPr>
                        <m:ctrlPr>
                          <a:rPr lang="en-US" sz="2400" i="1" dirty="0">
                            <a:latin typeface="Cambria Math" panose="02040503050406030204" pitchFamily="18" charset="0"/>
                            <a:cs typeface="Times New Roman" panose="02020603050405020304" pitchFamily="18" charset="0"/>
                          </a:rPr>
                        </m:ctrlPr>
                      </m:sSupPr>
                      <m:e>
                        <m:r>
                          <a:rPr lang="en-US" sz="2400" b="0" i="0" dirty="0" smtClean="0">
                            <a:latin typeface="Cambria Math" panose="02040503050406030204" pitchFamily="18" charset="0"/>
                            <a:cs typeface="Times New Roman" panose="02020603050405020304" pitchFamily="18" charset="0"/>
                          </a:rPr>
                          <m:t>−</m:t>
                        </m:r>
                        <m:r>
                          <m:rPr>
                            <m:sty m:val="p"/>
                          </m:rPr>
                          <a:rPr lang="en-US" sz="2400" i="0" dirty="0">
                            <a:latin typeface="Cambria Math" panose="02040503050406030204" pitchFamily="18" charset="0"/>
                            <a:cs typeface="Times New Roman" panose="02020603050405020304" pitchFamily="18" charset="0"/>
                          </a:rPr>
                          <m:t>x</m:t>
                        </m:r>
                      </m:e>
                      <m:sup>
                        <m:r>
                          <a:rPr lang="en-US" sz="2400" b="0" i="0" dirty="0" smtClean="0">
                            <a:latin typeface="Cambria Math" panose="02040503050406030204" pitchFamily="18" charset="0"/>
                            <a:cs typeface="Times New Roman" panose="02020603050405020304" pitchFamily="18" charset="0"/>
                          </a:rPr>
                          <m:t>3</m:t>
                        </m:r>
                      </m:sup>
                    </m:sSup>
                    <m:r>
                      <a:rPr lang="en-US" sz="2400" b="0" i="0" dirty="0" smtClean="0">
                        <a:latin typeface="Cambria Math" panose="02040503050406030204" pitchFamily="18" charset="0"/>
                        <a:cs typeface="Times New Roman" panose="02020603050405020304" pitchFamily="18" charset="0"/>
                      </a:rPr>
                      <m:t>−</m:t>
                    </m:r>
                    <m:sSup>
                      <m:sSupPr>
                        <m:ctrlPr>
                          <a:rPr lang="en-US" sz="2400" i="1" dirty="0">
                            <a:latin typeface="Cambria Math" panose="02040503050406030204" pitchFamily="18" charset="0"/>
                            <a:cs typeface="Times New Roman" panose="02020603050405020304" pitchFamily="18" charset="0"/>
                          </a:rPr>
                        </m:ctrlPr>
                      </m:sSupPr>
                      <m:e>
                        <m:r>
                          <m:rPr>
                            <m:sty m:val="p"/>
                          </m:rPr>
                          <a:rPr lang="en-US" sz="2400" i="0" dirty="0">
                            <a:latin typeface="Cambria Math" panose="02040503050406030204" pitchFamily="18" charset="0"/>
                            <a:cs typeface="Times New Roman" panose="02020603050405020304" pitchFamily="18" charset="0"/>
                          </a:rPr>
                          <m:t>y</m:t>
                        </m:r>
                      </m:e>
                      <m:sup>
                        <m:r>
                          <a:rPr lang="en-US" sz="2400" b="0" i="0" dirty="0" smtClean="0">
                            <a:latin typeface="Cambria Math" panose="02040503050406030204" pitchFamily="18" charset="0"/>
                            <a:cs typeface="Times New Roman" panose="02020603050405020304" pitchFamily="18" charset="0"/>
                          </a:rPr>
                          <m:t>3</m:t>
                        </m:r>
                      </m:sup>
                    </m:sSup>
                  </m:oMath>
                </a14:m>
                <a:endParaRPr lang="en-US" sz="2400" dirty="0">
                  <a:latin typeface="Times New Roman" panose="02020603050405020304" pitchFamily="18" charset="0"/>
                  <a:cs typeface="Times New Roman" panose="02020603050405020304" pitchFamily="18" charset="0"/>
                </a:endParaRPr>
              </a:p>
              <a:p>
                <a:pPr marL="0" indent="0">
                  <a:buNone/>
                </a:pPr>
                <a:r>
                  <a:rPr lang="en-IN"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400" i="1">
                            <a:latin typeface="Cambria Math" panose="02040503050406030204" pitchFamily="18" charset="0"/>
                            <a:cs typeface="Times New Roman" panose="02020603050405020304" pitchFamily="18" charset="0"/>
                          </a:rPr>
                        </m:ctrlPr>
                      </m:fPr>
                      <m:num>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400" i="1">
                            <a:latin typeface="Cambria Math" panose="02040503050406030204" pitchFamily="18" charset="0"/>
                            <a:cs typeface="Times New Roman" panose="02020603050405020304" pitchFamily="18" charset="0"/>
                          </a:rPr>
                        </m:ctrlPr>
                      </m:fPr>
                      <m:num>
                        <m:r>
                          <a:rPr lang="en-IN" sz="24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400" i="1">
                            <a:latin typeface="Cambria Math" panose="02040503050406030204" pitchFamily="18" charset="0"/>
                            <a:cs typeface="Times New Roman" panose="02020603050405020304" pitchFamily="18" charset="0"/>
                          </a:rPr>
                        </m:ctrlPr>
                      </m:dPr>
                      <m:e>
                        <m:sSup>
                          <m:sSupPr>
                            <m:ctrlPr>
                              <a:rPr lang="en-US" sz="2400" i="1">
                                <a:latin typeface="Cambria Math" panose="02040503050406030204" pitchFamily="18" charset="0"/>
                                <a:cs typeface="Times New Roman" panose="02020603050405020304" pitchFamily="18" charset="0"/>
                              </a:rPr>
                            </m:ctrlPr>
                          </m:sSupPr>
                          <m:e>
                            <m:r>
                              <m:rPr>
                                <m:sty m:val="p"/>
                              </m:rPr>
                              <a:rPr lang="en-US" sz="2400" i="0">
                                <a:latin typeface="Cambria Math" panose="02040503050406030204" pitchFamily="18" charset="0"/>
                                <a:cs typeface="Times New Roman" panose="02020603050405020304" pitchFamily="18" charset="0"/>
                              </a:rPr>
                              <m:t>x</m:t>
                            </m:r>
                          </m:e>
                          <m:sup>
                            <m:r>
                              <a:rPr lang="en-US" sz="2400" i="0">
                                <a:latin typeface="Cambria Math" panose="02040503050406030204" pitchFamily="18" charset="0"/>
                                <a:cs typeface="Times New Roman" panose="02020603050405020304" pitchFamily="18" charset="0"/>
                              </a:rPr>
                              <m:t>2</m:t>
                            </m:r>
                          </m:sup>
                        </m:sSup>
                        <m:r>
                          <m:rPr>
                            <m:sty m:val="p"/>
                          </m:rPr>
                          <a:rPr lang="en-US" sz="2400" i="0">
                            <a:latin typeface="Cambria Math" panose="02040503050406030204" pitchFamily="18" charset="0"/>
                            <a:cs typeface="Times New Roman" panose="02020603050405020304" pitchFamily="18" charset="0"/>
                          </a:rPr>
                          <m:t>y</m:t>
                        </m:r>
                      </m:e>
                    </m:d>
                  </m:oMath>
                </a14:m>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400" i="1">
                            <a:latin typeface="Cambria Math" panose="02040503050406030204" pitchFamily="18" charset="0"/>
                            <a:cs typeface="Times New Roman" panose="02020603050405020304" pitchFamily="18" charset="0"/>
                          </a:rPr>
                        </m:ctrlPr>
                      </m:fPr>
                      <m:num>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400" i="1">
                            <a:latin typeface="Cambria Math" panose="02040503050406030204" pitchFamily="18" charset="0"/>
                            <a:cs typeface="Times New Roman" panose="02020603050405020304" pitchFamily="18" charset="0"/>
                          </a:rPr>
                        </m:ctrlPr>
                      </m:fPr>
                      <m:num>
                        <m:r>
                          <a:rPr lang="en-IN" sz="24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x</m:t>
                        </m:r>
                      </m:den>
                    </m:f>
                    <m:d>
                      <m:dPr>
                        <m:ctrlPr>
                          <a:rPr lang="en-US" sz="2400" i="1">
                            <a:latin typeface="Cambria Math" panose="02040503050406030204" pitchFamily="18" charset="0"/>
                            <a:cs typeface="Times New Roman" panose="02020603050405020304" pitchFamily="18" charset="0"/>
                          </a:rPr>
                        </m:ctrlPr>
                      </m:dPr>
                      <m:e>
                        <m:sSup>
                          <m:sSupPr>
                            <m:ctrlPr>
                              <a:rPr lang="en-US" sz="2400" i="1" dirty="0">
                                <a:latin typeface="Cambria Math" panose="02040503050406030204" pitchFamily="18" charset="0"/>
                                <a:cs typeface="Times New Roman" panose="02020603050405020304" pitchFamily="18" charset="0"/>
                              </a:rPr>
                            </m:ctrlPr>
                          </m:sSupPr>
                          <m:e>
                            <m:r>
                              <a:rPr lang="en-US" sz="2400" i="0" dirty="0">
                                <a:latin typeface="Cambria Math" panose="02040503050406030204" pitchFamily="18" charset="0"/>
                                <a:cs typeface="Times New Roman" panose="02020603050405020304" pitchFamily="18" charset="0"/>
                              </a:rPr>
                              <m:t>−</m:t>
                            </m:r>
                            <m:r>
                              <m:rPr>
                                <m:sty m:val="p"/>
                              </m:rPr>
                              <a:rPr lang="en-US" sz="2400" i="0" dirty="0">
                                <a:latin typeface="Cambria Math" panose="02040503050406030204" pitchFamily="18" charset="0"/>
                                <a:cs typeface="Times New Roman" panose="02020603050405020304" pitchFamily="18" charset="0"/>
                              </a:rPr>
                              <m:t>x</m:t>
                            </m:r>
                          </m:e>
                          <m:sup>
                            <m:r>
                              <a:rPr lang="en-US" sz="2400" b="0" i="0" dirty="0" smtClean="0">
                                <a:latin typeface="Cambria Math" panose="02040503050406030204" pitchFamily="18" charset="0"/>
                                <a:cs typeface="Times New Roman" panose="02020603050405020304" pitchFamily="18" charset="0"/>
                              </a:rPr>
                              <m:t>3</m:t>
                            </m:r>
                          </m:sup>
                        </m:sSup>
                        <m:r>
                          <a:rPr lang="en-US" sz="2400" i="0" dirty="0">
                            <a:latin typeface="Cambria Math" panose="02040503050406030204" pitchFamily="18" charset="0"/>
                            <a:cs typeface="Times New Roman" panose="02020603050405020304" pitchFamily="18" charset="0"/>
                          </a:rPr>
                          <m:t>−</m:t>
                        </m:r>
                        <m:sSup>
                          <m:sSupPr>
                            <m:ctrlPr>
                              <a:rPr lang="en-US" sz="2400" i="1" dirty="0">
                                <a:latin typeface="Cambria Math" panose="02040503050406030204" pitchFamily="18" charset="0"/>
                                <a:cs typeface="Times New Roman" panose="02020603050405020304" pitchFamily="18" charset="0"/>
                              </a:rPr>
                            </m:ctrlPr>
                          </m:sSupPr>
                          <m:e>
                            <m:r>
                              <m:rPr>
                                <m:sty m:val="p"/>
                              </m:rPr>
                              <a:rPr lang="en-US" sz="2400" i="0" dirty="0">
                                <a:latin typeface="Cambria Math" panose="02040503050406030204" pitchFamily="18" charset="0"/>
                                <a:cs typeface="Times New Roman" panose="02020603050405020304" pitchFamily="18" charset="0"/>
                              </a:rPr>
                              <m:t>y</m:t>
                            </m:r>
                          </m:e>
                          <m:sup>
                            <m:r>
                              <a:rPr lang="en-US" sz="2400" b="0" i="0" dirty="0" smtClean="0">
                                <a:latin typeface="Cambria Math" panose="02040503050406030204" pitchFamily="18" charset="0"/>
                                <a:cs typeface="Times New Roman" panose="02020603050405020304" pitchFamily="18" charset="0"/>
                              </a:rPr>
                              <m:t>3</m:t>
                            </m:r>
                          </m:sup>
                        </m:sSup>
                      </m:e>
                    </m:d>
                  </m:oMath>
                </a14:m>
                <a:r>
                  <a:rPr lang="en-IN" sz="2400" dirty="0">
                    <a:latin typeface="Times New Roman" panose="02020603050405020304" pitchFamily="18" charset="0"/>
                    <a:cs typeface="Times New Roman" panose="02020603050405020304" pitchFamily="18" charset="0"/>
                  </a:rPr>
                  <a:t> </a:t>
                </a:r>
              </a:p>
              <a:p>
                <a:pPr marL="0" indent="0">
                  <a:buNone/>
                </a:pPr>
                <a:r>
                  <a:rPr lang="en-IN"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400" i="1">
                            <a:latin typeface="Cambria Math" panose="02040503050406030204" pitchFamily="18" charset="0"/>
                            <a:cs typeface="Times New Roman" panose="02020603050405020304" pitchFamily="18" charset="0"/>
                          </a:rPr>
                        </m:ctrlPr>
                      </m:fPr>
                      <m:num>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y</m:t>
                        </m:r>
                      </m:den>
                    </m:f>
                    <m:r>
                      <a:rPr lang="en-US" sz="2400" i="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m:rPr>
                            <m:sty m:val="p"/>
                          </m:rPr>
                          <a:rPr lang="en-US" sz="2400" i="0">
                            <a:latin typeface="Cambria Math" panose="02040503050406030204" pitchFamily="18" charset="0"/>
                            <a:cs typeface="Times New Roman" panose="02020603050405020304" pitchFamily="18" charset="0"/>
                          </a:rPr>
                          <m:t>x</m:t>
                        </m:r>
                      </m:e>
                      <m:sup>
                        <m:r>
                          <a:rPr lang="en-US" sz="2400" i="0">
                            <a:latin typeface="Cambria Math" panose="02040503050406030204" pitchFamily="18" charset="0"/>
                            <a:cs typeface="Times New Roman" panose="02020603050405020304" pitchFamily="18" charset="0"/>
                          </a:rPr>
                          <m:t>2</m:t>
                        </m:r>
                      </m:sup>
                    </m:sSup>
                    <m:r>
                      <a:rPr lang="en-US" sz="2400" b="0" i="0">
                        <a:latin typeface="Cambria Math" panose="02040503050406030204" pitchFamily="18" charset="0"/>
                        <a:cs typeface="Times New Roman" panose="02020603050405020304" pitchFamily="18" charset="0"/>
                      </a:rPr>
                      <m:t>                            </m:t>
                    </m:r>
                    <m:r>
                      <a:rPr lang="en-US" sz="2400" i="0">
                        <a:latin typeface="Cambria Math" panose="02040503050406030204" pitchFamily="18" charset="0"/>
                        <a:cs typeface="Times New Roman" panose="02020603050405020304" pitchFamily="18" charset="0"/>
                      </a:rPr>
                      <m:t>          </m:t>
                    </m:r>
                    <m:f>
                      <m:fPr>
                        <m:ctrlPr>
                          <a:rPr lang="en-IN" sz="2400" i="1">
                            <a:latin typeface="Cambria Math" panose="02040503050406030204" pitchFamily="18" charset="0"/>
                            <a:cs typeface="Times New Roman" panose="02020603050405020304" pitchFamily="18" charset="0"/>
                          </a:rPr>
                        </m:ctrlPr>
                      </m:fPr>
                      <m:num>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x</m:t>
                        </m:r>
                      </m:den>
                    </m:f>
                    <m:r>
                      <a:rPr lang="en-US" sz="2400" i="0">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2</m:t>
                    </m:r>
                    <m:sSup>
                      <m:sSupPr>
                        <m:ctrlPr>
                          <a:rPr lang="en-US" sz="2400" i="1">
                            <a:latin typeface="Cambria Math" panose="02040503050406030204" pitchFamily="18" charset="0"/>
                            <a:cs typeface="Times New Roman" panose="02020603050405020304" pitchFamily="18" charset="0"/>
                          </a:rPr>
                        </m:ctrlPr>
                      </m:sSupPr>
                      <m:e>
                        <m:r>
                          <m:rPr>
                            <m:sty m:val="p"/>
                          </m:rPr>
                          <a:rPr lang="en-US" sz="2400" i="0">
                            <a:latin typeface="Cambria Math" panose="02040503050406030204" pitchFamily="18" charset="0"/>
                            <a:cs typeface="Times New Roman" panose="02020603050405020304" pitchFamily="18" charset="0"/>
                          </a:rPr>
                          <m:t>x</m:t>
                        </m:r>
                      </m:e>
                      <m:sup>
                        <m:r>
                          <a:rPr lang="en-US" sz="2400" i="0">
                            <a:latin typeface="Cambria Math" panose="02040503050406030204" pitchFamily="18" charset="0"/>
                            <a:cs typeface="Times New Roman" panose="02020603050405020304" pitchFamily="18" charset="0"/>
                          </a:rPr>
                          <m:t>2</m:t>
                        </m:r>
                      </m:sup>
                    </m:sSup>
                  </m:oMath>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Here </a:t>
                </a:r>
                <a:r>
                  <a:rPr lang="en-IN"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400" i="1">
                            <a:latin typeface="Cambria Math" panose="02040503050406030204" pitchFamily="18" charset="0"/>
                            <a:cs typeface="Times New Roman" panose="02020603050405020304" pitchFamily="18" charset="0"/>
                          </a:rPr>
                        </m:ctrlPr>
                      </m:fPr>
                      <m:num>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y</m:t>
                        </m:r>
                      </m:den>
                    </m:f>
                    <m:r>
                      <a:rPr lang="en-US" sz="24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400" i="1">
                            <a:latin typeface="Cambria Math" panose="02040503050406030204" pitchFamily="18" charset="0"/>
                            <a:cs typeface="Times New Roman" panose="02020603050405020304" pitchFamily="18" charset="0"/>
                          </a:rPr>
                        </m:ctrlPr>
                      </m:fPr>
                      <m:num>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4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Therefore the given equation is Non Exact differential equation. </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Non Exact differential equation and it is </a:t>
                </a:r>
                <a:r>
                  <a:rPr lang="en-US" sz="2400" dirty="0" smtClean="0">
                    <a:latin typeface="Times New Roman" panose="02020603050405020304" pitchFamily="18" charset="0"/>
                    <a:cs typeface="Times New Roman" panose="02020603050405020304" pitchFamily="18" charset="0"/>
                  </a:rPr>
                  <a:t>homogenous function. </a:t>
                </a:r>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443345"/>
                <a:ext cx="10515600" cy="5733618"/>
              </a:xfrm>
              <a:blipFill>
                <a:blip r:embed="rId2"/>
                <a:stretch>
                  <a:fillRect l="-754" t="-1915" r="-580"/>
                </a:stretch>
              </a:blipFill>
            </p:spPr>
            <p:txBody>
              <a:bodyPr/>
              <a:lstStyle/>
              <a:p>
                <a:r>
                  <a:rPr lang="en-US">
                    <a:noFill/>
                  </a:rPr>
                  <a:t> </a:t>
                </a:r>
              </a:p>
            </p:txBody>
          </p:sp>
        </mc:Fallback>
      </mc:AlternateContent>
    </p:spTree>
    <p:extLst>
      <p:ext uri="{BB962C8B-B14F-4D97-AF65-F5344CB8AC3E}">
        <p14:creationId xmlns:p14="http://schemas.microsoft.com/office/powerpoint/2010/main" val="338345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15636"/>
                <a:ext cx="10515600" cy="5761327"/>
              </a:xfrm>
            </p:spPr>
            <p:txBody>
              <a:bodyPr>
                <a:normAutofit/>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Definition: </a:t>
                </a:r>
                <a:r>
                  <a:rPr lang="en-US" sz="2400" dirty="0">
                    <a:latin typeface="Times New Roman" panose="02020603050405020304" pitchFamily="18" charset="0"/>
                    <a:cs typeface="Times New Roman" panose="02020603050405020304" pitchFamily="18" charset="0"/>
                  </a:rPr>
                  <a:t> An equation involving </a:t>
                </a:r>
                <a:r>
                  <a:rPr lang="en-US" sz="2400" dirty="0" smtClean="0">
                    <a:latin typeface="Times New Roman" panose="02020603050405020304" pitchFamily="18" charset="0"/>
                    <a:cs typeface="Times New Roman" panose="02020603050405020304" pitchFamily="18" charset="0"/>
                  </a:rPr>
                  <a:t>variables and derivatives with </a:t>
                </a:r>
                <a:r>
                  <a:rPr lang="en-US" sz="2400" dirty="0">
                    <a:latin typeface="Times New Roman" panose="02020603050405020304" pitchFamily="18" charset="0"/>
                    <a:cs typeface="Times New Roman" panose="02020603050405020304" pitchFamily="18" charset="0"/>
                  </a:rPr>
                  <a:t>respect to one or more independent variables is </a:t>
                </a:r>
                <a:r>
                  <a:rPr lang="en-US" sz="2400" dirty="0" smtClean="0">
                    <a:latin typeface="Times New Roman" panose="02020603050405020304" pitchFamily="18" charset="0"/>
                    <a:cs typeface="Times New Roman" panose="02020603050405020304" pitchFamily="18" charset="0"/>
                  </a:rPr>
                  <a:t>said to be </a:t>
                </a:r>
                <a:r>
                  <a:rPr lang="en-US" sz="2400" dirty="0">
                    <a:latin typeface="Times New Roman" panose="02020603050405020304" pitchFamily="18" charset="0"/>
                    <a:cs typeface="Times New Roman" panose="02020603050405020304" pitchFamily="18" charset="0"/>
                  </a:rPr>
                  <a:t>a Differential </a:t>
                </a:r>
                <a:r>
                  <a:rPr lang="en-US" sz="2400" dirty="0" smtClean="0">
                    <a:latin typeface="Times New Roman" panose="02020603050405020304" pitchFamily="18" charset="0"/>
                    <a:cs typeface="Times New Roman" panose="02020603050405020304" pitchFamily="18" charset="0"/>
                  </a:rPr>
                  <a:t>Equation</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Examples:    </a:t>
                </a:r>
                <a:r>
                  <a:rPr lang="en-US" sz="2400" dirty="0" err="1">
                    <a:solidFill>
                      <a:srgbClr val="FF0000"/>
                    </a:solidFill>
                    <a:latin typeface="Times New Roman" panose="02020603050405020304" pitchFamily="18" charset="0"/>
                    <a:cs typeface="Times New Roman" panose="02020603050405020304" pitchFamily="18" charset="0"/>
                  </a:rPr>
                  <a:t>i</a:t>
                </a:r>
                <a:r>
                  <a:rPr lang="en-US"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d</m:t>
                            </m:r>
                          </m:e>
                          <m:sup>
                            <m:r>
                              <a:rPr lang="en-US" sz="2400" i="0">
                                <a:solidFill>
                                  <a:srgbClr val="FF0000"/>
                                </a:solidFill>
                                <a:latin typeface="Cambria Math" panose="02040503050406030204" pitchFamily="18" charset="0"/>
                                <a:cs typeface="Times New Roman" panose="02020603050405020304" pitchFamily="18" charset="0"/>
                              </a:rPr>
                              <m:t>2</m:t>
                            </m:r>
                          </m:sup>
                        </m:sSup>
                        <m:r>
                          <m:rPr>
                            <m:sty m:val="p"/>
                          </m:rPr>
                          <a:rPr lang="en-US" sz="2400" i="0">
                            <a:solidFill>
                              <a:srgbClr val="FF0000"/>
                            </a:solidFill>
                            <a:latin typeface="Cambria Math" panose="02040503050406030204" pitchFamily="18" charset="0"/>
                            <a:cs typeface="Times New Roman" panose="02020603050405020304" pitchFamily="18" charset="0"/>
                          </a:rPr>
                          <m:t>y</m:t>
                        </m:r>
                      </m:num>
                      <m:den>
                        <m:r>
                          <m:rPr>
                            <m:sty m:val="p"/>
                          </m:rPr>
                          <a:rPr lang="en-US" sz="2400" i="0">
                            <a:solidFill>
                              <a:srgbClr val="FF0000"/>
                            </a:solidFill>
                            <a:latin typeface="Cambria Math" panose="02040503050406030204" pitchFamily="18" charset="0"/>
                            <a:cs typeface="Times New Roman" panose="02020603050405020304" pitchFamily="18" charset="0"/>
                          </a:rPr>
                          <m:t>d</m:t>
                        </m:r>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x</m:t>
                            </m:r>
                          </m:e>
                          <m:sup>
                            <m:r>
                              <a:rPr lang="en-US" sz="2400" i="0">
                                <a:solidFill>
                                  <a:srgbClr val="FF0000"/>
                                </a:solidFill>
                                <a:latin typeface="Cambria Math" panose="02040503050406030204" pitchFamily="18" charset="0"/>
                                <a:cs typeface="Times New Roman" panose="02020603050405020304" pitchFamily="18" charset="0"/>
                              </a:rPr>
                              <m:t>2</m:t>
                            </m:r>
                          </m:sup>
                        </m:sSup>
                      </m:den>
                    </m:f>
                    <m:r>
                      <a:rPr lang="en-US" sz="2400" i="0">
                        <a:solidFill>
                          <a:srgbClr val="FF0000"/>
                        </a:solidFill>
                        <a:latin typeface="Cambria Math" panose="02040503050406030204" pitchFamily="18" charset="0"/>
                        <a:cs typeface="Times New Roman" panose="02020603050405020304" pitchFamily="18" charset="0"/>
                      </a:rPr>
                      <m:t> −10 </m:t>
                    </m:r>
                    <m:f>
                      <m:fPr>
                        <m:ctrlPr>
                          <a:rPr lang="en-US" sz="2400" i="1">
                            <a:solidFill>
                              <a:srgbClr val="FF0000"/>
                            </a:solidFill>
                            <a:latin typeface="Cambria Math" panose="02040503050406030204" pitchFamily="18" charset="0"/>
                            <a:cs typeface="Times New Roman" panose="02020603050405020304" pitchFamily="18" charset="0"/>
                          </a:rPr>
                        </m:ctrlPr>
                      </m:fPr>
                      <m:num>
                        <m:r>
                          <m:rPr>
                            <m:sty m:val="p"/>
                          </m:rPr>
                          <a:rPr lang="en-US" sz="2400" i="0">
                            <a:solidFill>
                              <a:srgbClr val="FF0000"/>
                            </a:solidFill>
                            <a:latin typeface="Cambria Math" panose="02040503050406030204" pitchFamily="18" charset="0"/>
                            <a:cs typeface="Times New Roman" panose="02020603050405020304" pitchFamily="18" charset="0"/>
                          </a:rPr>
                          <m:t>dy</m:t>
                        </m:r>
                      </m:num>
                      <m:den>
                        <m:r>
                          <m:rPr>
                            <m:sty m:val="p"/>
                          </m:rPr>
                          <a:rPr lang="en-US" sz="2400" i="0">
                            <a:solidFill>
                              <a:srgbClr val="FF0000"/>
                            </a:solidFill>
                            <a:latin typeface="Cambria Math" panose="02040503050406030204" pitchFamily="18" charset="0"/>
                            <a:cs typeface="Times New Roman" panose="02020603050405020304" pitchFamily="18" charset="0"/>
                          </a:rPr>
                          <m:t>dx</m:t>
                        </m:r>
                      </m:den>
                    </m:f>
                    <m:r>
                      <a:rPr lang="en-US" sz="2400" i="0">
                        <a:solidFill>
                          <a:srgbClr val="FF0000"/>
                        </a:solidFill>
                        <a:latin typeface="Cambria Math" panose="02040503050406030204" pitchFamily="18" charset="0"/>
                        <a:cs typeface="Times New Roman" panose="02020603050405020304" pitchFamily="18" charset="0"/>
                      </a:rPr>
                      <m:t>+24 </m:t>
                    </m:r>
                    <m:r>
                      <m:rPr>
                        <m:sty m:val="p"/>
                      </m:rPr>
                      <a:rPr lang="en-US" sz="2400" i="0">
                        <a:solidFill>
                          <a:srgbClr val="FF0000"/>
                        </a:solidFill>
                        <a:latin typeface="Cambria Math" panose="02040503050406030204" pitchFamily="18" charset="0"/>
                        <a:cs typeface="Times New Roman" panose="02020603050405020304" pitchFamily="18" charset="0"/>
                      </a:rPr>
                      <m:t>y</m:t>
                    </m:r>
                    <m:r>
                      <a:rPr lang="en-US" sz="2400" i="0">
                        <a:solidFill>
                          <a:srgbClr val="FF0000"/>
                        </a:solidFill>
                        <a:latin typeface="Cambria Math" panose="02040503050406030204" pitchFamily="18" charset="0"/>
                        <a:cs typeface="Times New Roman" panose="02020603050405020304" pitchFamily="18" charset="0"/>
                      </a:rPr>
                      <m:t>=</m:t>
                    </m:r>
                    <m:r>
                      <m:rPr>
                        <m:sty m:val="p"/>
                      </m:rPr>
                      <a:rPr lang="en-US" sz="2400" i="0">
                        <a:solidFill>
                          <a:srgbClr val="FF0000"/>
                        </a:solidFill>
                        <a:latin typeface="Cambria Math" panose="02040503050406030204" pitchFamily="18" charset="0"/>
                        <a:cs typeface="Times New Roman" panose="02020603050405020304" pitchFamily="18" charset="0"/>
                      </a:rPr>
                      <m:t>sinx</m:t>
                    </m:r>
                    <m:r>
                      <a:rPr lang="en-US" sz="2400" i="0">
                        <a:solidFill>
                          <a:srgbClr val="FF0000"/>
                        </a:solidFill>
                        <a:latin typeface="Cambria Math" panose="02040503050406030204" pitchFamily="18" charset="0"/>
                        <a:cs typeface="Times New Roman" panose="02020603050405020304" pitchFamily="18" charset="0"/>
                      </a:rPr>
                      <m:t> </m:t>
                    </m:r>
                  </m:oMath>
                </a14:m>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                    ii)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d</m:t>
                            </m:r>
                          </m:e>
                          <m:sup>
                            <m:r>
                              <a:rPr lang="en-US" sz="2400" i="0">
                                <a:solidFill>
                                  <a:srgbClr val="FF0000"/>
                                </a:solidFill>
                                <a:latin typeface="Cambria Math" panose="02040503050406030204" pitchFamily="18" charset="0"/>
                                <a:cs typeface="Times New Roman" panose="02020603050405020304" pitchFamily="18" charset="0"/>
                              </a:rPr>
                              <m:t>2</m:t>
                            </m:r>
                          </m:sup>
                        </m:sSup>
                        <m:r>
                          <m:rPr>
                            <m:sty m:val="p"/>
                          </m:rPr>
                          <a:rPr lang="en-US" sz="2400" i="0">
                            <a:solidFill>
                              <a:srgbClr val="FF0000"/>
                            </a:solidFill>
                            <a:latin typeface="Cambria Math" panose="02040503050406030204" pitchFamily="18" charset="0"/>
                            <a:cs typeface="Times New Roman" panose="02020603050405020304" pitchFamily="18" charset="0"/>
                          </a:rPr>
                          <m:t>t</m:t>
                        </m:r>
                      </m:num>
                      <m:den>
                        <m:r>
                          <m:rPr>
                            <m:sty m:val="p"/>
                          </m:rPr>
                          <a:rPr lang="en-US" sz="2400" i="0">
                            <a:solidFill>
                              <a:srgbClr val="FF0000"/>
                            </a:solidFill>
                            <a:latin typeface="Cambria Math" panose="02040503050406030204" pitchFamily="18" charset="0"/>
                            <a:cs typeface="Times New Roman" panose="02020603050405020304" pitchFamily="18" charset="0"/>
                          </a:rPr>
                          <m:t>d</m:t>
                        </m:r>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x</m:t>
                            </m:r>
                          </m:e>
                          <m:sup>
                            <m:r>
                              <a:rPr lang="en-US" sz="2400" i="0">
                                <a:solidFill>
                                  <a:srgbClr val="FF0000"/>
                                </a:solidFill>
                                <a:latin typeface="Cambria Math" panose="02040503050406030204" pitchFamily="18" charset="0"/>
                                <a:cs typeface="Times New Roman" panose="02020603050405020304" pitchFamily="18" charset="0"/>
                              </a:rPr>
                              <m:t>2</m:t>
                            </m:r>
                          </m:sup>
                        </m:sSup>
                      </m:den>
                    </m:f>
                    <m:r>
                      <a:rPr lang="en-US" sz="2400" i="0">
                        <a:solidFill>
                          <a:srgbClr val="FF0000"/>
                        </a:solidFill>
                        <a:latin typeface="Cambria Math" panose="02040503050406030204" pitchFamily="18" charset="0"/>
                        <a:cs typeface="Times New Roman" panose="02020603050405020304" pitchFamily="18" charset="0"/>
                      </a:rPr>
                      <m:t>+5 </m:t>
                    </m:r>
                    <m:f>
                      <m:fPr>
                        <m:ctrlPr>
                          <a:rPr lang="en-US" sz="2400" i="1">
                            <a:solidFill>
                              <a:srgbClr val="FF0000"/>
                            </a:solidFill>
                            <a:latin typeface="Cambria Math" panose="02040503050406030204" pitchFamily="18" charset="0"/>
                            <a:cs typeface="Times New Roman" panose="02020603050405020304" pitchFamily="18" charset="0"/>
                          </a:rPr>
                        </m:ctrlPr>
                      </m:fPr>
                      <m:num>
                        <m:r>
                          <m:rPr>
                            <m:sty m:val="p"/>
                          </m:rPr>
                          <a:rPr lang="en-US" sz="2400" i="0">
                            <a:solidFill>
                              <a:srgbClr val="FF0000"/>
                            </a:solidFill>
                            <a:latin typeface="Cambria Math" panose="02040503050406030204" pitchFamily="18" charset="0"/>
                            <a:cs typeface="Times New Roman" panose="02020603050405020304" pitchFamily="18" charset="0"/>
                          </a:rPr>
                          <m:t>dt</m:t>
                        </m:r>
                      </m:num>
                      <m:den>
                        <m:r>
                          <m:rPr>
                            <m:sty m:val="p"/>
                          </m:rPr>
                          <a:rPr lang="en-US" sz="2400" i="0">
                            <a:solidFill>
                              <a:srgbClr val="FF0000"/>
                            </a:solidFill>
                            <a:latin typeface="Cambria Math" panose="02040503050406030204" pitchFamily="18" charset="0"/>
                            <a:cs typeface="Times New Roman" panose="02020603050405020304" pitchFamily="18" charset="0"/>
                          </a:rPr>
                          <m:t>dx</m:t>
                        </m:r>
                      </m:den>
                    </m:f>
                    <m:r>
                      <a:rPr lang="en-US" sz="2400" i="0">
                        <a:solidFill>
                          <a:srgbClr val="FF0000"/>
                        </a:solidFill>
                        <a:latin typeface="Cambria Math" panose="02040503050406030204" pitchFamily="18" charset="0"/>
                        <a:cs typeface="Times New Roman" panose="02020603050405020304" pitchFamily="18" charset="0"/>
                      </a:rPr>
                      <m:t>+6</m:t>
                    </m:r>
                    <m:r>
                      <m:rPr>
                        <m:sty m:val="p"/>
                      </m:rPr>
                      <a:rPr lang="en-US" sz="2400" i="0">
                        <a:solidFill>
                          <a:srgbClr val="FF0000"/>
                        </a:solidFill>
                        <a:latin typeface="Cambria Math" panose="02040503050406030204" pitchFamily="18" charset="0"/>
                        <a:cs typeface="Times New Roman" panose="02020603050405020304" pitchFamily="18" charset="0"/>
                      </a:rPr>
                      <m:t>t</m:t>
                    </m:r>
                    <m:r>
                      <a:rPr lang="en-US" sz="2400" i="0">
                        <a:solidFill>
                          <a:srgbClr val="FF0000"/>
                        </a:solidFill>
                        <a:latin typeface="Cambria Math" panose="02040503050406030204" pitchFamily="18" charset="0"/>
                        <a:cs typeface="Times New Roman" panose="02020603050405020304" pitchFamily="18" charset="0"/>
                      </a:rPr>
                      <m:t>=0</m:t>
                    </m:r>
                  </m:oMath>
                </a14:m>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                   iii)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0">
                                <a:solidFill>
                                  <a:srgbClr val="FF0000"/>
                                </a:solidFill>
                                <a:latin typeface="Cambria Math" panose="02040503050406030204" pitchFamily="18" charset="0"/>
                                <a:cs typeface="Times New Roman" panose="02020603050405020304" pitchFamily="18" charset="0"/>
                              </a:rPr>
                              <m:t>𝜕</m:t>
                            </m:r>
                          </m:e>
                          <m:sup>
                            <m:r>
                              <a:rPr lang="en-US" sz="2400" i="0">
                                <a:solidFill>
                                  <a:srgbClr val="FF0000"/>
                                </a:solidFill>
                                <a:latin typeface="Cambria Math" panose="02040503050406030204" pitchFamily="18" charset="0"/>
                                <a:cs typeface="Times New Roman" panose="02020603050405020304" pitchFamily="18" charset="0"/>
                              </a:rPr>
                              <m:t>2</m:t>
                            </m:r>
                          </m:sup>
                        </m:sSup>
                        <m:r>
                          <m:rPr>
                            <m:sty m:val="p"/>
                          </m:rPr>
                          <a:rPr lang="en-US" sz="2400" i="0">
                            <a:solidFill>
                              <a:srgbClr val="FF0000"/>
                            </a:solidFill>
                            <a:latin typeface="Cambria Math" panose="02040503050406030204" pitchFamily="18" charset="0"/>
                            <a:cs typeface="Times New Roman" panose="02020603050405020304" pitchFamily="18" charset="0"/>
                          </a:rPr>
                          <m:t>T</m:t>
                        </m:r>
                      </m:num>
                      <m:den>
                        <m:r>
                          <a:rPr lang="en-US" sz="2400" i="0">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t</m:t>
                            </m:r>
                          </m:e>
                          <m:sup>
                            <m:r>
                              <a:rPr lang="en-US" sz="2400" i="0">
                                <a:solidFill>
                                  <a:srgbClr val="FF0000"/>
                                </a:solidFill>
                                <a:latin typeface="Cambria Math" panose="02040503050406030204" pitchFamily="18" charset="0"/>
                                <a:cs typeface="Times New Roman" panose="02020603050405020304" pitchFamily="18" charset="0"/>
                              </a:rPr>
                              <m:t>2</m:t>
                            </m:r>
                          </m:sup>
                        </m:sSup>
                      </m:den>
                    </m:f>
                    <m:r>
                      <a:rPr lang="en-US" sz="2400" i="0">
                        <a:solidFill>
                          <a:srgbClr val="FF0000"/>
                        </a:solidFill>
                        <a:latin typeface="Cambria Math" panose="02040503050406030204" pitchFamily="18" charset="0"/>
                        <a:cs typeface="Times New Roman" panose="02020603050405020304" pitchFamily="18" charset="0"/>
                      </a:rPr>
                      <m:t>= </m:t>
                    </m:r>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k</m:t>
                        </m:r>
                      </m:e>
                      <m:sup>
                        <m:r>
                          <a:rPr lang="en-US" sz="2400" i="0">
                            <a:solidFill>
                              <a:srgbClr val="FF0000"/>
                            </a:solidFill>
                            <a:latin typeface="Cambria Math" panose="02040503050406030204" pitchFamily="18" charset="0"/>
                            <a:cs typeface="Times New Roman" panose="02020603050405020304" pitchFamily="18" charset="0"/>
                          </a:rPr>
                          <m:t>2</m:t>
                        </m:r>
                      </m:sup>
                    </m:sSup>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0">
                            <a:solidFill>
                              <a:srgbClr val="FF0000"/>
                            </a:solidFill>
                            <a:latin typeface="Cambria Math" panose="02040503050406030204" pitchFamily="18" charset="0"/>
                            <a:cs typeface="Times New Roman" panose="02020603050405020304" pitchFamily="18" charset="0"/>
                          </a:rPr>
                          <m:t>𝜕</m:t>
                        </m:r>
                        <m:r>
                          <m:rPr>
                            <m:sty m:val="p"/>
                          </m:rPr>
                          <a:rPr lang="en-US" sz="2400" i="0">
                            <a:solidFill>
                              <a:srgbClr val="FF0000"/>
                            </a:solidFill>
                            <a:latin typeface="Cambria Math" panose="02040503050406030204" pitchFamily="18" charset="0"/>
                            <a:cs typeface="Times New Roman" panose="02020603050405020304" pitchFamily="18" charset="0"/>
                          </a:rPr>
                          <m:t>T</m:t>
                        </m:r>
                      </m:num>
                      <m:den>
                        <m:r>
                          <a:rPr lang="en-US" sz="2400" i="0">
                            <a:solidFill>
                              <a:srgbClr val="FF0000"/>
                            </a:solidFill>
                            <a:latin typeface="Cambria Math" panose="02040503050406030204" pitchFamily="18" charset="0"/>
                            <a:cs typeface="Times New Roman" panose="02020603050405020304" pitchFamily="18" charset="0"/>
                          </a:rPr>
                          <m:t>𝜕</m:t>
                        </m:r>
                        <m:r>
                          <m:rPr>
                            <m:sty m:val="p"/>
                          </m:rPr>
                          <a:rPr lang="en-US" sz="2400" i="0">
                            <a:solidFill>
                              <a:srgbClr val="FF0000"/>
                            </a:solidFill>
                            <a:latin typeface="Cambria Math" panose="02040503050406030204" pitchFamily="18" charset="0"/>
                            <a:cs typeface="Times New Roman" panose="02020603050405020304" pitchFamily="18" charset="0"/>
                          </a:rPr>
                          <m:t>x</m:t>
                        </m:r>
                      </m:den>
                    </m:f>
                  </m:oMath>
                </a14:m>
                <a:r>
                  <a:rPr lang="en-US" sz="2400" dirty="0">
                    <a:solidFill>
                      <a:srgbClr val="FF0000"/>
                    </a:solidFill>
                    <a:latin typeface="Times New Roman" panose="02020603050405020304" pitchFamily="18" charset="0"/>
                    <a:cs typeface="Times New Roman" panose="02020603050405020304" pitchFamily="18" charset="0"/>
                  </a:rPr>
                  <a:t>  (Heat equation)</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iv)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0">
                                <a:solidFill>
                                  <a:srgbClr val="FF0000"/>
                                </a:solidFill>
                                <a:latin typeface="Cambria Math" panose="02040503050406030204" pitchFamily="18" charset="0"/>
                                <a:cs typeface="Times New Roman" panose="02020603050405020304" pitchFamily="18" charset="0"/>
                              </a:rPr>
                              <m:t>𝜕</m:t>
                            </m:r>
                          </m:e>
                          <m:sup>
                            <m:r>
                              <a:rPr lang="en-US" sz="2400" i="0">
                                <a:solidFill>
                                  <a:srgbClr val="FF0000"/>
                                </a:solidFill>
                                <a:latin typeface="Cambria Math" panose="02040503050406030204" pitchFamily="18" charset="0"/>
                                <a:cs typeface="Times New Roman" panose="02020603050405020304" pitchFamily="18" charset="0"/>
                              </a:rPr>
                              <m:t>2</m:t>
                            </m:r>
                          </m:sup>
                        </m:sSup>
                        <m:r>
                          <m:rPr>
                            <m:sty m:val="p"/>
                          </m:rPr>
                          <a:rPr lang="en-US" sz="2400" i="0">
                            <a:solidFill>
                              <a:srgbClr val="FF0000"/>
                            </a:solidFill>
                            <a:latin typeface="Cambria Math" panose="02040503050406030204" pitchFamily="18" charset="0"/>
                            <a:cs typeface="Times New Roman" panose="02020603050405020304" pitchFamily="18" charset="0"/>
                          </a:rPr>
                          <m:t>u</m:t>
                        </m:r>
                      </m:num>
                      <m:den>
                        <m:r>
                          <a:rPr lang="en-US" sz="2400" i="0">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t</m:t>
                            </m:r>
                          </m:e>
                          <m:sup>
                            <m:r>
                              <a:rPr lang="en-US" sz="2400" i="0">
                                <a:solidFill>
                                  <a:srgbClr val="FF0000"/>
                                </a:solidFill>
                                <a:latin typeface="Cambria Math" panose="02040503050406030204" pitchFamily="18" charset="0"/>
                                <a:cs typeface="Times New Roman" panose="02020603050405020304" pitchFamily="18" charset="0"/>
                              </a:rPr>
                              <m:t>2</m:t>
                            </m:r>
                          </m:sup>
                        </m:sSup>
                      </m:den>
                    </m:f>
                    <m:r>
                      <a:rPr lang="en-US" sz="2400" i="0">
                        <a:solidFill>
                          <a:srgbClr val="FF0000"/>
                        </a:solidFill>
                        <a:latin typeface="Cambria Math" panose="02040503050406030204" pitchFamily="18" charset="0"/>
                        <a:cs typeface="Times New Roman" panose="02020603050405020304" pitchFamily="18" charset="0"/>
                      </a:rPr>
                      <m:t>= </m:t>
                    </m:r>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k</m:t>
                        </m:r>
                      </m:e>
                      <m:sup>
                        <m:r>
                          <a:rPr lang="en-US" sz="2400" i="0">
                            <a:solidFill>
                              <a:srgbClr val="FF0000"/>
                            </a:solidFill>
                            <a:latin typeface="Cambria Math" panose="02040503050406030204" pitchFamily="18" charset="0"/>
                            <a:cs typeface="Times New Roman" panose="02020603050405020304" pitchFamily="18" charset="0"/>
                          </a:rPr>
                          <m:t>2 </m:t>
                        </m:r>
                      </m:sup>
                    </m:sSup>
                    <m:f>
                      <m:fPr>
                        <m:ctrlPr>
                          <a:rPr lang="en-US" sz="2400" i="1">
                            <a:solidFill>
                              <a:srgbClr val="FF0000"/>
                            </a:solidFill>
                            <a:latin typeface="Cambria Math" panose="02040503050406030204" pitchFamily="18" charset="0"/>
                            <a:cs typeface="Times New Roman" panose="02020603050405020304" pitchFamily="18" charset="0"/>
                          </a:rPr>
                        </m:ctrlPr>
                      </m:fPr>
                      <m:num>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0">
                                <a:solidFill>
                                  <a:srgbClr val="FF0000"/>
                                </a:solidFill>
                                <a:latin typeface="Cambria Math" panose="02040503050406030204" pitchFamily="18" charset="0"/>
                                <a:cs typeface="Times New Roman" panose="02020603050405020304" pitchFamily="18" charset="0"/>
                              </a:rPr>
                              <m:t>𝜕</m:t>
                            </m:r>
                          </m:e>
                          <m:sup>
                            <m:r>
                              <a:rPr lang="en-US" sz="2400" i="0">
                                <a:solidFill>
                                  <a:srgbClr val="FF0000"/>
                                </a:solidFill>
                                <a:latin typeface="Cambria Math" panose="02040503050406030204" pitchFamily="18" charset="0"/>
                                <a:cs typeface="Times New Roman" panose="02020603050405020304" pitchFamily="18" charset="0"/>
                              </a:rPr>
                              <m:t>2</m:t>
                            </m:r>
                          </m:sup>
                        </m:sSup>
                        <m:r>
                          <m:rPr>
                            <m:sty m:val="p"/>
                          </m:rPr>
                          <a:rPr lang="en-US" sz="2400" i="0">
                            <a:solidFill>
                              <a:srgbClr val="FF0000"/>
                            </a:solidFill>
                            <a:latin typeface="Cambria Math" panose="02040503050406030204" pitchFamily="18" charset="0"/>
                            <a:cs typeface="Times New Roman" panose="02020603050405020304" pitchFamily="18" charset="0"/>
                          </a:rPr>
                          <m:t>u</m:t>
                        </m:r>
                      </m:num>
                      <m:den>
                        <m:r>
                          <a:rPr lang="en-US" sz="2400" i="0">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x</m:t>
                            </m:r>
                          </m:e>
                          <m:sup>
                            <m:r>
                              <a:rPr lang="en-US" sz="2400" i="0">
                                <a:solidFill>
                                  <a:srgbClr val="FF0000"/>
                                </a:solidFill>
                                <a:latin typeface="Cambria Math" panose="02040503050406030204" pitchFamily="18" charset="0"/>
                                <a:cs typeface="Times New Roman" panose="02020603050405020304" pitchFamily="18" charset="0"/>
                              </a:rPr>
                              <m:t>2</m:t>
                            </m:r>
                          </m:sup>
                        </m:sSup>
                      </m:den>
                    </m:f>
                  </m:oMath>
                </a14:m>
                <a:r>
                  <a:rPr lang="en-US" sz="2400" dirty="0">
                    <a:solidFill>
                      <a:srgbClr val="FF0000"/>
                    </a:solidFill>
                    <a:latin typeface="Times New Roman" panose="02020603050405020304" pitchFamily="18" charset="0"/>
                    <a:cs typeface="Times New Roman" panose="02020603050405020304" pitchFamily="18" charset="0"/>
                  </a:rPr>
                  <a:t>    (Wave equation)</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v)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0">
                                <a:solidFill>
                                  <a:srgbClr val="FF0000"/>
                                </a:solidFill>
                                <a:latin typeface="Cambria Math" panose="02040503050406030204" pitchFamily="18" charset="0"/>
                                <a:cs typeface="Times New Roman" panose="02020603050405020304" pitchFamily="18" charset="0"/>
                              </a:rPr>
                              <m:t>𝜕</m:t>
                            </m:r>
                          </m:e>
                          <m:sup>
                            <m:r>
                              <a:rPr lang="en-US" sz="2400" i="0">
                                <a:solidFill>
                                  <a:srgbClr val="FF0000"/>
                                </a:solidFill>
                                <a:latin typeface="Cambria Math" panose="02040503050406030204" pitchFamily="18" charset="0"/>
                                <a:cs typeface="Times New Roman" panose="02020603050405020304" pitchFamily="18" charset="0"/>
                              </a:rPr>
                              <m:t>2</m:t>
                            </m:r>
                          </m:sup>
                        </m:sSup>
                        <m:r>
                          <m:rPr>
                            <m:sty m:val="p"/>
                          </m:rPr>
                          <a:rPr lang="en-US" sz="2400" i="0">
                            <a:solidFill>
                              <a:srgbClr val="FF0000"/>
                            </a:solidFill>
                            <a:latin typeface="Cambria Math" panose="02040503050406030204" pitchFamily="18" charset="0"/>
                            <a:cs typeface="Times New Roman" panose="02020603050405020304" pitchFamily="18" charset="0"/>
                          </a:rPr>
                          <m:t>u</m:t>
                        </m:r>
                      </m:num>
                      <m:den>
                        <m:r>
                          <a:rPr lang="en-US" sz="2400" i="0">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x</m:t>
                            </m:r>
                          </m:e>
                          <m:sup>
                            <m:r>
                              <a:rPr lang="en-US" sz="2400" i="0">
                                <a:solidFill>
                                  <a:srgbClr val="FF0000"/>
                                </a:solidFill>
                                <a:latin typeface="Cambria Math" panose="02040503050406030204" pitchFamily="18" charset="0"/>
                                <a:cs typeface="Times New Roman" panose="02020603050405020304" pitchFamily="18" charset="0"/>
                              </a:rPr>
                              <m:t>2</m:t>
                            </m:r>
                          </m:sup>
                        </m:sSup>
                      </m:den>
                    </m:f>
                    <m:r>
                      <a:rPr lang="en-US" sz="2400" i="0">
                        <a:solidFill>
                          <a:srgbClr val="FF0000"/>
                        </a:solidFill>
                        <a:latin typeface="Cambria Math" panose="02040503050406030204" pitchFamily="18" charset="0"/>
                        <a:cs typeface="Times New Roman" panose="02020603050405020304" pitchFamily="18" charset="0"/>
                      </a:rPr>
                      <m:t>+</m:t>
                    </m:r>
                    <m:f>
                      <m:fPr>
                        <m:ctrlPr>
                          <a:rPr lang="en-US" sz="2400" i="1">
                            <a:solidFill>
                              <a:srgbClr val="FF0000"/>
                            </a:solidFill>
                            <a:latin typeface="Cambria Math" panose="02040503050406030204" pitchFamily="18" charset="0"/>
                            <a:cs typeface="Times New Roman" panose="02020603050405020304" pitchFamily="18" charset="0"/>
                          </a:rPr>
                        </m:ctrlPr>
                      </m:fPr>
                      <m:num>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0">
                                <a:solidFill>
                                  <a:srgbClr val="FF0000"/>
                                </a:solidFill>
                                <a:latin typeface="Cambria Math" panose="02040503050406030204" pitchFamily="18" charset="0"/>
                                <a:cs typeface="Times New Roman" panose="02020603050405020304" pitchFamily="18" charset="0"/>
                              </a:rPr>
                              <m:t>𝜕</m:t>
                            </m:r>
                          </m:e>
                          <m:sup>
                            <m:r>
                              <a:rPr lang="en-US" sz="2400" i="0">
                                <a:solidFill>
                                  <a:srgbClr val="FF0000"/>
                                </a:solidFill>
                                <a:latin typeface="Cambria Math" panose="02040503050406030204" pitchFamily="18" charset="0"/>
                                <a:cs typeface="Times New Roman" panose="02020603050405020304" pitchFamily="18" charset="0"/>
                              </a:rPr>
                              <m:t>2</m:t>
                            </m:r>
                          </m:sup>
                        </m:sSup>
                        <m:r>
                          <m:rPr>
                            <m:sty m:val="p"/>
                          </m:rPr>
                          <a:rPr lang="en-US" sz="2400" i="0">
                            <a:solidFill>
                              <a:srgbClr val="FF0000"/>
                            </a:solidFill>
                            <a:latin typeface="Cambria Math" panose="02040503050406030204" pitchFamily="18" charset="0"/>
                            <a:cs typeface="Times New Roman" panose="02020603050405020304" pitchFamily="18" charset="0"/>
                          </a:rPr>
                          <m:t>u</m:t>
                        </m:r>
                      </m:num>
                      <m:den>
                        <m:r>
                          <a:rPr lang="en-US" sz="2400" i="0">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y</m:t>
                            </m:r>
                          </m:e>
                          <m:sup>
                            <m:r>
                              <a:rPr lang="en-US" sz="2400" i="0">
                                <a:solidFill>
                                  <a:srgbClr val="FF0000"/>
                                </a:solidFill>
                                <a:latin typeface="Cambria Math" panose="02040503050406030204" pitchFamily="18" charset="0"/>
                                <a:cs typeface="Times New Roman" panose="02020603050405020304" pitchFamily="18" charset="0"/>
                              </a:rPr>
                              <m:t>2</m:t>
                            </m:r>
                          </m:sup>
                        </m:sSup>
                      </m:den>
                    </m:f>
                    <m:r>
                      <a:rPr lang="en-US" sz="2400" i="0">
                        <a:solidFill>
                          <a:srgbClr val="FF0000"/>
                        </a:solidFill>
                        <a:latin typeface="Cambria Math" panose="02040503050406030204" pitchFamily="18" charset="0"/>
                        <a:cs typeface="Times New Roman" panose="02020603050405020304" pitchFamily="18" charset="0"/>
                      </a:rPr>
                      <m:t>+</m:t>
                    </m:r>
                    <m:f>
                      <m:fPr>
                        <m:ctrlPr>
                          <a:rPr lang="en-US" sz="2400" i="1">
                            <a:solidFill>
                              <a:srgbClr val="FF0000"/>
                            </a:solidFill>
                            <a:latin typeface="Cambria Math" panose="02040503050406030204" pitchFamily="18" charset="0"/>
                            <a:cs typeface="Times New Roman" panose="02020603050405020304" pitchFamily="18" charset="0"/>
                          </a:rPr>
                        </m:ctrlPr>
                      </m:fPr>
                      <m:num>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0">
                                <a:solidFill>
                                  <a:srgbClr val="FF0000"/>
                                </a:solidFill>
                                <a:latin typeface="Cambria Math" panose="02040503050406030204" pitchFamily="18" charset="0"/>
                                <a:cs typeface="Times New Roman" panose="02020603050405020304" pitchFamily="18" charset="0"/>
                              </a:rPr>
                              <m:t>𝜕</m:t>
                            </m:r>
                          </m:e>
                          <m:sup>
                            <m:r>
                              <a:rPr lang="en-US" sz="2400" i="0">
                                <a:solidFill>
                                  <a:srgbClr val="FF0000"/>
                                </a:solidFill>
                                <a:latin typeface="Cambria Math" panose="02040503050406030204" pitchFamily="18" charset="0"/>
                                <a:cs typeface="Times New Roman" panose="02020603050405020304" pitchFamily="18" charset="0"/>
                              </a:rPr>
                              <m:t>2</m:t>
                            </m:r>
                          </m:sup>
                        </m:sSup>
                        <m:r>
                          <m:rPr>
                            <m:sty m:val="p"/>
                          </m:rPr>
                          <a:rPr lang="en-US" sz="2400" i="0">
                            <a:solidFill>
                              <a:srgbClr val="FF0000"/>
                            </a:solidFill>
                            <a:latin typeface="Cambria Math" panose="02040503050406030204" pitchFamily="18" charset="0"/>
                            <a:cs typeface="Times New Roman" panose="02020603050405020304" pitchFamily="18" charset="0"/>
                          </a:rPr>
                          <m:t>u</m:t>
                        </m:r>
                      </m:num>
                      <m:den>
                        <m:r>
                          <a:rPr lang="en-US" sz="2400" i="0">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m:rPr>
                                <m:sty m:val="p"/>
                              </m:rPr>
                              <a:rPr lang="en-US" sz="2400" i="0">
                                <a:solidFill>
                                  <a:srgbClr val="FF0000"/>
                                </a:solidFill>
                                <a:latin typeface="Cambria Math" panose="02040503050406030204" pitchFamily="18" charset="0"/>
                                <a:cs typeface="Times New Roman" panose="02020603050405020304" pitchFamily="18" charset="0"/>
                              </a:rPr>
                              <m:t>z</m:t>
                            </m:r>
                          </m:e>
                          <m:sup>
                            <m:r>
                              <a:rPr lang="en-US" sz="2400" i="0">
                                <a:solidFill>
                                  <a:srgbClr val="FF0000"/>
                                </a:solidFill>
                                <a:latin typeface="Cambria Math" panose="02040503050406030204" pitchFamily="18" charset="0"/>
                                <a:cs typeface="Times New Roman" panose="02020603050405020304" pitchFamily="18" charset="0"/>
                              </a:rPr>
                              <m:t>2</m:t>
                            </m:r>
                          </m:sup>
                        </m:sSup>
                      </m:den>
                    </m:f>
                    <m:r>
                      <a:rPr lang="en-US" sz="2400" i="0">
                        <a:solidFill>
                          <a:srgbClr val="FF0000"/>
                        </a:solidFill>
                        <a:latin typeface="Cambria Math" panose="02040503050406030204" pitchFamily="18" charset="0"/>
                        <a:cs typeface="Times New Roman" panose="02020603050405020304" pitchFamily="18" charset="0"/>
                      </a:rPr>
                      <m:t>=0 (</m:t>
                    </m:r>
                    <m:r>
                      <m:rPr>
                        <m:sty m:val="p"/>
                      </m:rPr>
                      <a:rPr lang="en-US" sz="2400" i="0">
                        <a:solidFill>
                          <a:srgbClr val="FF0000"/>
                        </a:solidFill>
                        <a:latin typeface="Cambria Math" panose="02040503050406030204" pitchFamily="18" charset="0"/>
                        <a:cs typeface="Times New Roman" panose="02020603050405020304" pitchFamily="18" charset="0"/>
                      </a:rPr>
                      <m:t>Laplace</m:t>
                    </m:r>
                    <m:r>
                      <a:rPr lang="en-US" sz="2400" i="0">
                        <a:solidFill>
                          <a:srgbClr val="FF0000"/>
                        </a:solidFill>
                        <a:latin typeface="Cambria Math" panose="02040503050406030204" pitchFamily="18" charset="0"/>
                        <a:cs typeface="Times New Roman" panose="02020603050405020304" pitchFamily="18" charset="0"/>
                      </a:rPr>
                      <m:t> </m:t>
                    </m:r>
                    <m:r>
                      <m:rPr>
                        <m:sty m:val="p"/>
                      </m:rPr>
                      <a:rPr lang="en-US" sz="2400" i="0">
                        <a:solidFill>
                          <a:srgbClr val="FF0000"/>
                        </a:solidFill>
                        <a:latin typeface="Cambria Math" panose="02040503050406030204" pitchFamily="18" charset="0"/>
                        <a:cs typeface="Times New Roman" panose="02020603050405020304" pitchFamily="18" charset="0"/>
                      </a:rPr>
                      <m:t>equation</m:t>
                    </m:r>
                    <m:r>
                      <a:rPr lang="en-US" sz="2400" i="0">
                        <a:solidFill>
                          <a:srgbClr val="FF0000"/>
                        </a:solidFill>
                        <a:latin typeface="Cambria Math" panose="02040503050406030204" pitchFamily="18" charset="0"/>
                        <a:cs typeface="Times New Roman" panose="02020603050405020304" pitchFamily="18" charset="0"/>
                      </a:rPr>
                      <m:t>)</m:t>
                    </m:r>
                  </m:oMath>
                </a14:m>
                <a:endParaRPr lang="en-US"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15636"/>
                <a:ext cx="10515600" cy="5761327"/>
              </a:xfrm>
              <a:blipFill rotWithShape="1">
                <a:blip r:embed="rId2"/>
                <a:stretch>
                  <a:fillRect l="-928" t="-1481"/>
                </a:stretch>
              </a:blipFill>
            </p:spPr>
            <p:txBody>
              <a:bodyPr/>
              <a:lstStyle/>
              <a:p>
                <a:r>
                  <a:rPr lang="en-US">
                    <a:noFill/>
                  </a:rPr>
                  <a:t> </a:t>
                </a:r>
              </a:p>
            </p:txBody>
          </p:sp>
        </mc:Fallback>
      </mc:AlternateContent>
    </p:spTree>
    <p:extLst>
      <p:ext uri="{BB962C8B-B14F-4D97-AF65-F5344CB8AC3E}">
        <p14:creationId xmlns:p14="http://schemas.microsoft.com/office/powerpoint/2010/main" val="2264122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2618" y="304800"/>
                <a:ext cx="10841182" cy="5872163"/>
              </a:xfrm>
            </p:spPr>
            <p:txBody>
              <a:bodyPr>
                <a:normAutofit/>
              </a:bodyPr>
              <a:lstStyle/>
              <a:p>
                <a:pPr marL="0" indent="0">
                  <a:buNone/>
                </a:pPr>
                <a:r>
                  <a:rPr lang="en-US" dirty="0" smtClean="0"/>
                  <a:t>                     </a:t>
                </a:r>
                <a:r>
                  <a:rPr lang="en-US" sz="2000" dirty="0" smtClean="0">
                    <a:latin typeface="Times New Roman" panose="02020603050405020304" pitchFamily="18" charset="0"/>
                    <a:cs typeface="Times New Roman" panose="02020603050405020304" pitchFamily="18" charset="0"/>
                  </a:rPr>
                  <a:t>So the Integrating factor is </a:t>
                </a:r>
                <a14:m>
                  <m:oMath xmlns:m="http://schemas.openxmlformats.org/officeDocument/2006/math">
                    <m:f>
                      <m:fPr>
                        <m:ctrlPr>
                          <a:rPr lang="en-US" sz="2000" i="1" smtClean="0">
                            <a:latin typeface="Cambria Math" panose="02040503050406030204" pitchFamily="18" charset="0"/>
                          </a:rPr>
                        </m:ctrlPr>
                      </m:fPr>
                      <m:num>
                        <m:r>
                          <a:rPr lang="en-US" sz="2000" b="0" i="0" smtClean="0">
                            <a:latin typeface="Cambria Math" panose="02040503050406030204" pitchFamily="18" charset="0"/>
                          </a:rPr>
                          <m:t>1</m:t>
                        </m:r>
                      </m:num>
                      <m:den>
                        <m:r>
                          <m:rPr>
                            <m:sty m:val="p"/>
                          </m:rPr>
                          <a:rPr lang="en-US" sz="2000" b="0" i="0" smtClean="0">
                            <a:latin typeface="Cambria Math" panose="02040503050406030204" pitchFamily="18" charset="0"/>
                          </a:rPr>
                          <m:t>Mx</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Ny</m:t>
                        </m:r>
                      </m:den>
                    </m:f>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IN" sz="2000" i="0" dirty="0" smtClean="0">
                        <a:latin typeface="Cambria Math" panose="02040503050406030204" pitchFamily="18" charset="0"/>
                        <a:cs typeface="Times New Roman" panose="02020603050405020304" pitchFamily="18" charset="0"/>
                      </a:rPr>
                      <m:t>I</m:t>
                    </m:r>
                    <m:r>
                      <a:rPr lang="en-IN" sz="2000" i="0" dirty="0" smtClean="0">
                        <a:latin typeface="Cambria Math" panose="02040503050406030204" pitchFamily="18" charset="0"/>
                        <a:cs typeface="Times New Roman" panose="02020603050405020304" pitchFamily="18" charset="0"/>
                      </a:rPr>
                      <m:t>.</m:t>
                    </m:r>
                    <m:r>
                      <m:rPr>
                        <m:sty m:val="p"/>
                      </m:rPr>
                      <a:rPr lang="en-IN" sz="2000" i="0" dirty="0" smtClean="0">
                        <a:latin typeface="Cambria Math" panose="02040503050406030204" pitchFamily="18" charset="0"/>
                        <a:cs typeface="Times New Roman" panose="02020603050405020304" pitchFamily="18" charset="0"/>
                      </a:rPr>
                      <m:t>F</m:t>
                    </m:r>
                    <m:r>
                      <a:rPr lang="en-IN" sz="2000" i="0" dirty="0" smtClean="0">
                        <a:latin typeface="Cambria Math" panose="02040503050406030204" pitchFamily="18" charset="0"/>
                        <a:cs typeface="Times New Roman" panose="02020603050405020304" pitchFamily="18" charset="0"/>
                      </a:rPr>
                      <m:t> =   </m:t>
                    </m:r>
                    <m:f>
                      <m:fPr>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b="0" i="0" smtClean="0">
                            <a:latin typeface="Cambria Math" panose="02040503050406030204" pitchFamily="18" charset="0"/>
                          </a:rPr>
                          <m:t>(</m:t>
                        </m:r>
                        <m:sSup>
                          <m:sSupPr>
                            <m:ctrlPr>
                              <a:rPr lang="en-US" sz="2000" b="1" i="1" dirty="0" smtClean="0">
                                <a:solidFill>
                                  <a:schemeClr val="tx1"/>
                                </a:solidFill>
                                <a:latin typeface="Cambria Math" panose="02040503050406030204" pitchFamily="18" charset="0"/>
                                <a:cs typeface="Times New Roman" panose="02020603050405020304" pitchFamily="18" charset="0"/>
                              </a:rPr>
                            </m:ctrlPr>
                          </m:sSupPr>
                          <m:e>
                            <m:r>
                              <a:rPr lang="en-US" sz="2000" b="1" i="0" dirty="0">
                                <a:solidFill>
                                  <a:schemeClr val="tx1"/>
                                </a:solidFill>
                                <a:latin typeface="Cambria Math" panose="02040503050406030204" pitchFamily="18" charset="0"/>
                                <a:cs typeface="Times New Roman" panose="02020603050405020304" pitchFamily="18" charset="0"/>
                              </a:rPr>
                              <m:t>𝐱</m:t>
                            </m:r>
                          </m:e>
                          <m:sup>
                            <m:r>
                              <a:rPr lang="en-US" sz="2000" b="1" i="0" dirty="0">
                                <a:solidFill>
                                  <a:schemeClr val="tx1"/>
                                </a:solidFill>
                                <a:latin typeface="Cambria Math" panose="02040503050406030204" pitchFamily="18" charset="0"/>
                                <a:cs typeface="Times New Roman" panose="02020603050405020304" pitchFamily="18" charset="0"/>
                              </a:rPr>
                              <m:t>𝟐</m:t>
                            </m:r>
                          </m:sup>
                        </m:sSup>
                        <m:r>
                          <a:rPr lang="en-US" sz="2000" b="1" i="0" dirty="0" smtClean="0">
                            <a:solidFill>
                              <a:schemeClr val="tx1"/>
                            </a:solidFill>
                            <a:latin typeface="Cambria Math" panose="02040503050406030204" pitchFamily="18" charset="0"/>
                            <a:cs typeface="Times New Roman" panose="02020603050405020304" pitchFamily="18" charset="0"/>
                          </a:rPr>
                          <m:t>𝐲</m:t>
                        </m:r>
                        <m:r>
                          <a:rPr lang="en-US" sz="2000" b="1" i="0" dirty="0" smtClean="0">
                            <a:solidFill>
                              <a:schemeClr val="tx1"/>
                            </a:solidFill>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rPr>
                          <m:t>x</m:t>
                        </m:r>
                        <m:r>
                          <a:rPr lang="en-US" sz="2000" i="0">
                            <a:latin typeface="Cambria Math" panose="02040503050406030204" pitchFamily="18" charset="0"/>
                          </a:rPr>
                          <m:t>+(−</m:t>
                        </m:r>
                        <m:sSup>
                          <m:sSupPr>
                            <m:ctrlPr>
                              <a:rPr lang="en-US" sz="2000" b="1" i="1" dirty="0" smtClean="0">
                                <a:solidFill>
                                  <a:schemeClr val="tx1"/>
                                </a:solidFill>
                                <a:latin typeface="Cambria Math" panose="02040503050406030204" pitchFamily="18" charset="0"/>
                                <a:cs typeface="Times New Roman" panose="02020603050405020304" pitchFamily="18" charset="0"/>
                              </a:rPr>
                            </m:ctrlPr>
                          </m:sSupPr>
                          <m:e>
                            <m:r>
                              <a:rPr lang="en-US" sz="2000" b="1" i="0" dirty="0">
                                <a:solidFill>
                                  <a:schemeClr val="tx1"/>
                                </a:solidFill>
                                <a:latin typeface="Cambria Math" panose="02040503050406030204" pitchFamily="18" charset="0"/>
                                <a:cs typeface="Times New Roman" panose="02020603050405020304" pitchFamily="18" charset="0"/>
                              </a:rPr>
                              <m:t>𝐱</m:t>
                            </m:r>
                          </m:e>
                          <m:sup>
                            <m:r>
                              <a:rPr lang="en-US" sz="2000" b="1" i="0" dirty="0" smtClean="0">
                                <a:solidFill>
                                  <a:schemeClr val="tx1"/>
                                </a:solidFill>
                                <a:latin typeface="Cambria Math" panose="02040503050406030204" pitchFamily="18" charset="0"/>
                                <a:cs typeface="Times New Roman" panose="02020603050405020304" pitchFamily="18" charset="0"/>
                              </a:rPr>
                              <m:t>𝟑</m:t>
                            </m:r>
                          </m:sup>
                        </m:sSup>
                        <m:r>
                          <a:rPr lang="en-US" sz="2000" b="1" i="0" dirty="0" smtClean="0">
                            <a:solidFill>
                              <a:schemeClr val="tx1"/>
                            </a:solidFill>
                            <a:latin typeface="Cambria Math" panose="02040503050406030204" pitchFamily="18" charset="0"/>
                            <a:cs typeface="Times New Roman" panose="020206030504050203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0" dirty="0" smtClean="0">
                                <a:latin typeface="Cambria Math" panose="02040503050406030204" pitchFamily="18" charset="0"/>
                                <a:cs typeface="Times New Roman" panose="02020603050405020304" pitchFamily="18" charset="0"/>
                              </a:rPr>
                              <m:t>𝐲</m:t>
                            </m:r>
                          </m:e>
                          <m:sup>
                            <m:r>
                              <a:rPr lang="en-US" sz="2000" b="1" i="0" dirty="0">
                                <a:latin typeface="Cambria Math" panose="02040503050406030204" pitchFamily="18" charset="0"/>
                                <a:cs typeface="Times New Roman" panose="02020603050405020304" pitchFamily="18" charset="0"/>
                              </a:rPr>
                              <m:t>𝟑</m:t>
                            </m:r>
                          </m:sup>
                        </m:sSup>
                        <m:r>
                          <a:rPr lang="en-US" sz="2000" b="0" i="0" dirty="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rPr>
                          <m:t>y</m:t>
                        </m:r>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sSup>
                          <m:sSupPr>
                            <m:ctrlPr>
                              <a:rPr lang="en-US" sz="2000" b="1" i="1" dirty="0">
                                <a:latin typeface="Cambria Math" panose="02040503050406030204" pitchFamily="18" charset="0"/>
                                <a:cs typeface="Times New Roman" panose="02020603050405020304" pitchFamily="18" charset="0"/>
                              </a:rPr>
                            </m:ctrlPr>
                          </m:sSupPr>
                          <m:e>
                            <m:r>
                              <a:rPr lang="en-US" sz="2000" b="1" i="0" dirty="0">
                                <a:latin typeface="Cambria Math" panose="02040503050406030204" pitchFamily="18" charset="0"/>
                                <a:cs typeface="Times New Roman" panose="02020603050405020304" pitchFamily="18" charset="0"/>
                              </a:rPr>
                              <m:t>𝐱</m:t>
                            </m:r>
                          </m:e>
                          <m:sup>
                            <m:r>
                              <a:rPr lang="en-US" sz="2000" b="1" i="0" dirty="0" smtClean="0">
                                <a:latin typeface="Cambria Math" panose="02040503050406030204" pitchFamily="18" charset="0"/>
                                <a:cs typeface="Times New Roman" panose="02020603050405020304" pitchFamily="18" charset="0"/>
                              </a:rPr>
                              <m:t>𝟑</m:t>
                            </m:r>
                          </m:sup>
                        </m:sSup>
                        <m:r>
                          <a:rPr lang="en-US" sz="2000" b="1" i="0" dirty="0">
                            <a:latin typeface="Cambria Math" panose="02040503050406030204" pitchFamily="18" charset="0"/>
                            <a:cs typeface="Times New Roman" panose="02020603050405020304" pitchFamily="18" charset="0"/>
                          </a:rPr>
                          <m:t>𝐲</m:t>
                        </m:r>
                        <m:r>
                          <a:rPr lang="en-US" sz="2000" i="0">
                            <a:latin typeface="Cambria Math" panose="020405030504060302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0" dirty="0">
                                <a:latin typeface="Cambria Math" panose="02040503050406030204" pitchFamily="18" charset="0"/>
                                <a:cs typeface="Times New Roman" panose="02020603050405020304" pitchFamily="18" charset="0"/>
                              </a:rPr>
                              <m:t>𝐱</m:t>
                            </m:r>
                          </m:e>
                          <m:sup>
                            <m:r>
                              <a:rPr lang="en-US" sz="2000" b="1" i="0" dirty="0">
                                <a:latin typeface="Cambria Math" panose="02040503050406030204" pitchFamily="18" charset="0"/>
                                <a:cs typeface="Times New Roman" panose="02020603050405020304" pitchFamily="18" charset="0"/>
                              </a:rPr>
                              <m:t>𝟑</m:t>
                            </m:r>
                          </m:sup>
                        </m:sSup>
                        <m:r>
                          <a:rPr lang="en-US" sz="2000" b="1" i="0" dirty="0" smtClean="0">
                            <a:latin typeface="Cambria Math" panose="02040503050406030204" pitchFamily="18" charset="0"/>
                            <a:cs typeface="Times New Roman" panose="02020603050405020304" pitchFamily="18" charset="0"/>
                          </a:rPr>
                          <m:t>𝐲</m:t>
                        </m:r>
                        <m:r>
                          <a:rPr lang="en-US" sz="2000" b="1" i="0" dirty="0">
                            <a:latin typeface="Cambria Math" panose="02040503050406030204" pitchFamily="18" charset="0"/>
                            <a:cs typeface="Times New Roman" panose="020206030504050203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0" dirty="0">
                                <a:latin typeface="Cambria Math" panose="02040503050406030204" pitchFamily="18" charset="0"/>
                                <a:cs typeface="Times New Roman" panose="02020603050405020304" pitchFamily="18" charset="0"/>
                              </a:rPr>
                              <m:t>𝐲</m:t>
                            </m:r>
                          </m:e>
                          <m:sup>
                            <m:r>
                              <a:rPr lang="en-US" sz="2000" b="1" i="0" dirty="0" smtClean="0">
                                <a:latin typeface="Cambria Math" panose="02040503050406030204" pitchFamily="18" charset="0"/>
                                <a:cs typeface="Times New Roman" panose="02020603050405020304" pitchFamily="18" charset="0"/>
                              </a:rPr>
                              <m:t>𝟒</m:t>
                            </m:r>
                          </m:sup>
                        </m:sSup>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b="1" i="0" dirty="0">
                            <a:latin typeface="Cambria Math" panose="02040503050406030204" pitchFamily="18" charset="0"/>
                            <a:cs typeface="Times New Roman" panose="020206030504050203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0" dirty="0">
                                <a:latin typeface="Cambria Math" panose="02040503050406030204" pitchFamily="18" charset="0"/>
                                <a:cs typeface="Times New Roman" panose="02020603050405020304" pitchFamily="18" charset="0"/>
                              </a:rPr>
                              <m:t>𝐲</m:t>
                            </m:r>
                          </m:e>
                          <m:sup>
                            <m:r>
                              <a:rPr lang="en-US" sz="2000" b="1" i="0" dirty="0">
                                <a:latin typeface="Cambria Math" panose="02040503050406030204" pitchFamily="18" charset="0"/>
                                <a:cs typeface="Times New Roman" panose="02020603050405020304" pitchFamily="18" charset="0"/>
                              </a:rPr>
                              <m:t>𝟒</m:t>
                            </m:r>
                          </m:sup>
                        </m:sSup>
                      </m:den>
                    </m:f>
                  </m:oMath>
                </a14:m>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Now </a:t>
                </a:r>
                <a:r>
                  <a:rPr lang="en-US" sz="2000" dirty="0">
                    <a:latin typeface="Times New Roman" panose="02020603050405020304" pitchFamily="18" charset="0"/>
                    <a:cs typeface="Times New Roman" panose="02020603050405020304" pitchFamily="18" charset="0"/>
                  </a:rPr>
                  <a:t>multiplying with an Integrating factor to equation (1),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cs typeface="Times New Roman" panose="02020603050405020304" pitchFamily="18" charset="0"/>
                          </a:rPr>
                        </m:ctrlPr>
                      </m:dPr>
                      <m:e>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num>
                          <m:den>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3</m:t>
                                </m:r>
                              </m:sup>
                            </m:sSup>
                          </m:den>
                        </m:f>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 </m:t>
                    </m:r>
                    <m:d>
                      <m:dPr>
                        <m:ctrlPr>
                          <a:rPr lang="en-US" sz="2000" i="1" smtClean="0">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3</m:t>
                                </m:r>
                              </m:sup>
                            </m:sSup>
                            <m:r>
                              <a:rPr lang="en-US" sz="2000" b="0" i="0"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num>
                          <m:den>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4</m:t>
                                </m:r>
                              </m:sup>
                            </m:sSup>
                          </m:den>
                        </m:f>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b="0" i="0" smtClean="0">
                        <a:latin typeface="Cambria Math" panose="02040503050406030204" pitchFamily="18" charset="0"/>
                        <a:cs typeface="Times New Roman" panose="02020603050405020304" pitchFamily="18" charset="0"/>
                      </a:rPr>
                      <m:t>                   −                             (</m:t>
                    </m:r>
                    <m:r>
                      <a:rPr lang="en-US" sz="2000" b="0" i="0" smtClean="0">
                        <a:latin typeface="Cambria Math" panose="02040503050406030204" pitchFamily="18" charset="0"/>
                        <a:cs typeface="Times New Roman" panose="02020603050405020304" pitchFamily="18" charset="0"/>
                      </a:rPr>
                      <m:t>2</m:t>
                    </m:r>
                    <m:r>
                      <a:rPr lang="en-US" sz="2000" b="0" i="0" smtClean="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It </a:t>
                </a:r>
                <a:r>
                  <a:rPr lang="en-US" sz="2000" dirty="0">
                    <a:latin typeface="Times New Roman" panose="02020603050405020304" pitchFamily="18" charset="0"/>
                    <a:cs typeface="Times New Roman" panose="02020603050405020304" pitchFamily="18" charset="0"/>
                  </a:rPr>
                  <a:t>is in the form of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Therefore </a:t>
                </a:r>
                <a:r>
                  <a:rPr lang="en-US" sz="2000" dirty="0">
                    <a:latin typeface="Times New Roman" panose="02020603050405020304" pitchFamily="18" charset="0"/>
                    <a:cs typeface="Times New Roman" panose="02020603050405020304" pitchFamily="18" charset="0"/>
                  </a:rPr>
                  <a:t>equation (2) is Exact differential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General </a:t>
                </a:r>
                <a:r>
                  <a:rPr lang="en-US" sz="2000" dirty="0">
                    <a:latin typeface="Times New Roman" panose="02020603050405020304" pitchFamily="18" charset="0"/>
                    <a:cs typeface="Times New Roman" panose="02020603050405020304" pitchFamily="18" charset="0"/>
                  </a:rPr>
                  <a:t>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terms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independent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d>
                          <m:dPr>
                            <m:ctrlPr>
                              <a:rPr lang="en-US" sz="2000" i="1">
                                <a:latin typeface="Cambria Math" panose="02040503050406030204" pitchFamily="18" charset="0"/>
                                <a:cs typeface="Times New Roman" panose="02020603050405020304" pitchFamily="18" charset="0"/>
                              </a:rPr>
                            </m:ctrlPr>
                          </m:dPr>
                          <m:e>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num>
                              <m:den>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den>
                            </m:f>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den>
                            </m:f>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3</m:t>
                            </m:r>
                          </m:sup>
                        </m:sSup>
                      </m:num>
                      <m:den>
                        <m:sSup>
                          <m:sSupPr>
                            <m:ctrlPr>
                              <a:rPr lang="en-US" sz="2000" i="1">
                                <a:latin typeface="Cambria Math" panose="02040503050406030204" pitchFamily="18" charset="0"/>
                                <a:cs typeface="Times New Roman" panose="02020603050405020304" pitchFamily="18" charset="0"/>
                              </a:rPr>
                            </m:ctrlPr>
                          </m:sSupPr>
                          <m:e>
                            <m:r>
                              <a:rPr lang="en-US" sz="2000" b="0" i="0" smtClean="0">
                                <a:latin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logy</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c</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Hence </a:t>
                </a:r>
                <a:r>
                  <a:rPr lang="en-US" sz="2000" dirty="0">
                    <a:latin typeface="Times New Roman" panose="02020603050405020304" pitchFamily="18" charset="0"/>
                    <a:cs typeface="Times New Roman" panose="02020603050405020304" pitchFamily="18" charset="0"/>
                  </a:rPr>
                  <a:t>this is our required general solution</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2618" y="304800"/>
                <a:ext cx="10841182" cy="5872163"/>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034541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18655"/>
                <a:ext cx="10515600" cy="5858308"/>
              </a:xfrm>
            </p:spPr>
            <p:txBody>
              <a:bodyPr>
                <a:noAutofit/>
              </a:bodyPr>
              <a:lstStyle/>
              <a:p>
                <a:pPr marL="0" indent="0" algn="just">
                  <a:lnSpc>
                    <a:spcPct val="100000"/>
                  </a:lnSpc>
                  <a:buNone/>
                </a:pPr>
                <a:r>
                  <a:rPr lang="en-US" sz="2000" b="1" dirty="0" smtClean="0">
                    <a:solidFill>
                      <a:srgbClr val="FF0000"/>
                    </a:solidFill>
                    <a:latin typeface="Times New Roman" panose="02020603050405020304" pitchFamily="18" charset="0"/>
                    <a:cs typeface="Times New Roman" panose="02020603050405020304" pitchFamily="18" charset="0"/>
                  </a:rPr>
                  <a:t>17. </a:t>
                </a:r>
                <a14:m>
                  <m:oMath xmlns:m="http://schemas.openxmlformats.org/officeDocument/2006/math">
                    <m:r>
                      <a:rPr lang="en-US" sz="2000" b="1" i="0" dirty="0">
                        <a:solidFill>
                          <a:srgbClr val="FF0000"/>
                        </a:solidFill>
                        <a:latin typeface="Cambria Math" panose="02040503050406030204" pitchFamily="18" charset="0"/>
                        <a:cs typeface="Times New Roman" panose="02020603050405020304" pitchFamily="18" charset="0"/>
                      </a:rPr>
                      <m:t>𝐒𝐨𝐥𝐯𝐞</m:t>
                    </m:r>
                    <m:r>
                      <a:rPr lang="en-US" sz="2000" b="1" i="0" dirty="0">
                        <a:solidFill>
                          <a:srgbClr val="FF0000"/>
                        </a:solidFill>
                        <a:latin typeface="Cambria Math" panose="02040503050406030204" pitchFamily="18" charset="0"/>
                        <a:cs typeface="Times New Roman" panose="02020603050405020304" pitchFamily="18" charset="0"/>
                      </a:rPr>
                      <m:t> </m:t>
                    </m:r>
                    <m:r>
                      <a:rPr lang="en-US" sz="2000" b="1" i="0" dirty="0">
                        <a:solidFill>
                          <a:srgbClr val="FF0000"/>
                        </a:solidFill>
                        <a:latin typeface="Cambria Math" panose="02040503050406030204" pitchFamily="18" charset="0"/>
                        <a:cs typeface="Times New Roman" panose="02020603050405020304" pitchFamily="18" charset="0"/>
                      </a:rPr>
                      <m:t>𝐭𝐡𝐞</m:t>
                    </m:r>
                  </m:oMath>
                </a14:m>
                <a:r>
                  <a:rPr lang="en-US" sz="2000" b="1" dirty="0">
                    <a:solidFill>
                      <a:srgbClr val="FF0000"/>
                    </a:solidFill>
                    <a:latin typeface="Times New Roman" panose="02020603050405020304" pitchFamily="18" charset="0"/>
                    <a:cs typeface="Times New Roman" panose="02020603050405020304" pitchFamily="18" charset="0"/>
                  </a:rPr>
                  <a:t> differential equatio</a:t>
                </a:r>
                <a14:m>
                  <m:oMath xmlns:m="http://schemas.openxmlformats.org/officeDocument/2006/math">
                    <m:r>
                      <a:rPr lang="en-US" sz="2000" b="1" i="0" dirty="0">
                        <a:solidFill>
                          <a:srgbClr val="FF0000"/>
                        </a:solidFill>
                        <a:latin typeface="Cambria Math" panose="02040503050406030204" pitchFamily="18" charset="0"/>
                        <a:cs typeface="Times New Roman" panose="02020603050405020304" pitchFamily="18" charset="0"/>
                      </a:rPr>
                      <m:t>𝐧</m:t>
                    </m:r>
                    <m:r>
                      <a:rPr lang="en-US" sz="2000" b="1" i="0" dirty="0">
                        <a:solidFill>
                          <a:srgbClr val="FF0000"/>
                        </a:solidFill>
                        <a:latin typeface="Cambria Math" panose="02040503050406030204" pitchFamily="18" charset="0"/>
                        <a:cs typeface="Times New Roman" panose="02020603050405020304" pitchFamily="18" charset="0"/>
                      </a:rPr>
                      <m:t>  </m:t>
                    </m:r>
                    <m:sSup>
                      <m:sSupPr>
                        <m:ctrlPr>
                          <a:rPr lang="en-US" sz="2000" b="1" i="1" dirty="0">
                            <a:solidFill>
                              <a:srgbClr val="FF0000"/>
                            </a:solidFill>
                            <a:latin typeface="Cambria Math" panose="02040503050406030204" pitchFamily="18" charset="0"/>
                            <a:cs typeface="Times New Roman" panose="02020603050405020304" pitchFamily="18" charset="0"/>
                          </a:rPr>
                        </m:ctrlPr>
                      </m:sSupPr>
                      <m:e>
                        <m:r>
                          <a:rPr lang="en-US" sz="2000" b="1" i="0" dirty="0" smtClean="0">
                            <a:solidFill>
                              <a:srgbClr val="FF0000"/>
                            </a:solidFill>
                            <a:latin typeface="Cambria Math" panose="02040503050406030204" pitchFamily="18" charset="0"/>
                            <a:cs typeface="Times New Roman" panose="02020603050405020304" pitchFamily="18" charset="0"/>
                          </a:rPr>
                          <m:t>𝐲</m:t>
                        </m:r>
                      </m:e>
                      <m:sup>
                        <m:r>
                          <a:rPr lang="en-US" sz="2000" b="1" i="0" dirty="0" smtClean="0">
                            <a:solidFill>
                              <a:srgbClr val="FF0000"/>
                            </a:solidFill>
                            <a:latin typeface="Cambria Math" panose="02040503050406030204" pitchFamily="18" charset="0"/>
                            <a:cs typeface="Times New Roman" panose="02020603050405020304" pitchFamily="18" charset="0"/>
                          </a:rPr>
                          <m:t>𝟐</m:t>
                        </m:r>
                      </m:sup>
                    </m:sSup>
                    <m:r>
                      <a:rPr lang="en-US" sz="2000" b="1" i="0" dirty="0">
                        <a:solidFill>
                          <a:srgbClr val="FF0000"/>
                        </a:solidFill>
                        <a:latin typeface="Cambria Math" panose="02040503050406030204" pitchFamily="18" charset="0"/>
                        <a:cs typeface="Times New Roman" panose="02020603050405020304" pitchFamily="18" charset="0"/>
                      </a:rPr>
                      <m:t> </m:t>
                    </m:r>
                    <m:r>
                      <a:rPr lang="en-US" sz="2000" b="1" i="0" dirty="0">
                        <a:solidFill>
                          <a:srgbClr val="FF0000"/>
                        </a:solidFill>
                        <a:latin typeface="Cambria Math" panose="02040503050406030204" pitchFamily="18" charset="0"/>
                        <a:cs typeface="Times New Roman" panose="02020603050405020304" pitchFamily="18" charset="0"/>
                      </a:rPr>
                      <m:t>𝐝𝐱</m:t>
                    </m:r>
                    <m:r>
                      <a:rPr lang="en-US" sz="2000" b="1" i="0" dirty="0" smtClean="0">
                        <a:solidFill>
                          <a:srgbClr val="FF0000"/>
                        </a:solidFill>
                        <a:latin typeface="Cambria Math" panose="02040503050406030204" pitchFamily="18" charset="0"/>
                        <a:cs typeface="Times New Roman" panose="02020603050405020304" pitchFamily="18" charset="0"/>
                      </a:rPr>
                      <m:t>+</m:t>
                    </m:r>
                    <m:r>
                      <a:rPr lang="en-US" sz="2000" b="1" i="0" dirty="0">
                        <a:solidFill>
                          <a:srgbClr val="FF0000"/>
                        </a:solidFill>
                        <a:latin typeface="Cambria Math" panose="02040503050406030204" pitchFamily="18" charset="0"/>
                        <a:cs typeface="Times New Roman" panose="02020603050405020304" pitchFamily="18" charset="0"/>
                      </a:rPr>
                      <m:t>(</m:t>
                    </m:r>
                    <m:sSup>
                      <m:sSupPr>
                        <m:ctrlPr>
                          <a:rPr lang="en-US" sz="2000" b="1" i="1" dirty="0">
                            <a:solidFill>
                              <a:srgbClr val="FF0000"/>
                            </a:solidFill>
                            <a:latin typeface="Cambria Math" panose="02040503050406030204" pitchFamily="18" charset="0"/>
                            <a:cs typeface="Times New Roman" panose="02020603050405020304" pitchFamily="18" charset="0"/>
                          </a:rPr>
                        </m:ctrlPr>
                      </m:sSupPr>
                      <m:e>
                        <m:r>
                          <a:rPr lang="en-US" sz="2000" b="1" i="0" dirty="0">
                            <a:solidFill>
                              <a:srgbClr val="FF0000"/>
                            </a:solidFill>
                            <a:latin typeface="Cambria Math" panose="02040503050406030204" pitchFamily="18" charset="0"/>
                            <a:cs typeface="Times New Roman" panose="02020603050405020304" pitchFamily="18" charset="0"/>
                          </a:rPr>
                          <m:t>𝐱</m:t>
                        </m:r>
                      </m:e>
                      <m:sup>
                        <m:r>
                          <a:rPr lang="en-US" sz="2000" b="1" i="0" dirty="0" smtClean="0">
                            <a:solidFill>
                              <a:srgbClr val="FF0000"/>
                            </a:solidFill>
                            <a:latin typeface="Cambria Math" panose="02040503050406030204" pitchFamily="18" charset="0"/>
                            <a:cs typeface="Times New Roman" panose="02020603050405020304" pitchFamily="18" charset="0"/>
                          </a:rPr>
                          <m:t>𝟐</m:t>
                        </m:r>
                      </m:sup>
                    </m:sSup>
                    <m:r>
                      <a:rPr lang="en-US" sz="2000" b="1" i="0" dirty="0" smtClean="0">
                        <a:solidFill>
                          <a:srgbClr val="FF0000"/>
                        </a:solidFill>
                        <a:latin typeface="Cambria Math" panose="02040503050406030204" pitchFamily="18" charset="0"/>
                        <a:cs typeface="Times New Roman" panose="02020603050405020304" pitchFamily="18" charset="0"/>
                      </a:rPr>
                      <m:t>−</m:t>
                    </m:r>
                    <m:r>
                      <a:rPr lang="en-US" sz="2000" b="1" i="0" dirty="0" smtClean="0">
                        <a:solidFill>
                          <a:srgbClr val="FF0000"/>
                        </a:solidFill>
                        <a:latin typeface="Cambria Math" panose="02040503050406030204" pitchFamily="18" charset="0"/>
                        <a:cs typeface="Times New Roman" panose="02020603050405020304" pitchFamily="18" charset="0"/>
                      </a:rPr>
                      <m:t>𝐱𝐲</m:t>
                    </m:r>
                    <m:r>
                      <a:rPr lang="en-US" sz="2000" b="1" i="0" dirty="0" smtClean="0">
                        <a:solidFill>
                          <a:srgbClr val="FF0000"/>
                        </a:solidFill>
                        <a:latin typeface="Cambria Math" panose="02040503050406030204" pitchFamily="18" charset="0"/>
                        <a:cs typeface="Times New Roman" panose="02020603050405020304" pitchFamily="18" charset="0"/>
                      </a:rPr>
                      <m:t>−</m:t>
                    </m:r>
                    <m:sSup>
                      <m:sSupPr>
                        <m:ctrlPr>
                          <a:rPr lang="en-US" sz="2000" b="1" i="1" dirty="0" smtClean="0">
                            <a:solidFill>
                              <a:srgbClr val="FF0000"/>
                            </a:solidFill>
                            <a:latin typeface="Cambria Math" panose="02040503050406030204" pitchFamily="18" charset="0"/>
                            <a:cs typeface="Times New Roman" panose="02020603050405020304" pitchFamily="18" charset="0"/>
                          </a:rPr>
                        </m:ctrlPr>
                      </m:sSupPr>
                      <m:e>
                        <m:r>
                          <a:rPr lang="en-US" sz="2000" b="1" i="0" dirty="0">
                            <a:solidFill>
                              <a:srgbClr val="FF0000"/>
                            </a:solidFill>
                            <a:latin typeface="Cambria Math" panose="02040503050406030204" pitchFamily="18" charset="0"/>
                            <a:cs typeface="Times New Roman" panose="02020603050405020304" pitchFamily="18" charset="0"/>
                          </a:rPr>
                          <m:t>𝐲</m:t>
                        </m:r>
                      </m:e>
                      <m:sup>
                        <m:r>
                          <a:rPr lang="en-US" sz="2000" b="1" i="0" dirty="0" smtClean="0">
                            <a:solidFill>
                              <a:srgbClr val="FF0000"/>
                            </a:solidFill>
                            <a:latin typeface="Cambria Math" panose="02040503050406030204" pitchFamily="18" charset="0"/>
                            <a:cs typeface="Times New Roman" panose="02020603050405020304" pitchFamily="18" charset="0"/>
                          </a:rPr>
                          <m:t>𝟐</m:t>
                        </m:r>
                      </m:sup>
                    </m:sSup>
                    <m:r>
                      <a:rPr lang="en-US" sz="2000" b="1" i="0" dirty="0">
                        <a:solidFill>
                          <a:srgbClr val="FF0000"/>
                        </a:solidFill>
                        <a:latin typeface="Cambria Math" panose="02040503050406030204" pitchFamily="18" charset="0"/>
                        <a:cs typeface="Times New Roman" panose="02020603050405020304" pitchFamily="18" charset="0"/>
                      </a:rPr>
                      <m:t>) </m:t>
                    </m:r>
                    <m:r>
                      <a:rPr lang="en-US" sz="2000" b="1" i="0" dirty="0">
                        <a:solidFill>
                          <a:srgbClr val="FF0000"/>
                        </a:solidFill>
                        <a:latin typeface="Cambria Math" panose="02040503050406030204" pitchFamily="18" charset="0"/>
                        <a:cs typeface="Times New Roman" panose="02020603050405020304" pitchFamily="18" charset="0"/>
                      </a:rPr>
                      <m:t>𝐝𝐲</m:t>
                    </m:r>
                    <m:r>
                      <a:rPr lang="en-US" sz="2000" b="1" i="0" dirty="0">
                        <a:solidFill>
                          <a:srgbClr val="FF0000"/>
                        </a:solidFill>
                        <a:latin typeface="Cambria Math" panose="020405030504060302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r>
                      <a:rPr lang="en-US" sz="2000" b="1" i="0">
                        <a:solidFill>
                          <a:srgbClr val="FF0000"/>
                        </a:solidFill>
                        <a:latin typeface="Cambria Math" panose="02040503050406030204" pitchFamily="18" charset="0"/>
                        <a:cs typeface="Times New Roman" panose="02020603050405020304" pitchFamily="18" charset="0"/>
                      </a:rPr>
                      <m:t>.</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2000" b="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ol: Given the differential equation</a:t>
                </a:r>
                <a14:m>
                  <m:oMath xmlns:m="http://schemas.openxmlformats.org/officeDocument/2006/math">
                    <m:sSup>
                      <m:sSupPr>
                        <m:ctrlPr>
                          <a:rPr lang="en-US" sz="2000" i="1" dirty="0" smtClean="0">
                            <a:solidFill>
                              <a:schemeClr val="tx1"/>
                            </a:solidFill>
                            <a:latin typeface="Cambria Math" panose="02040503050406030204" pitchFamily="18" charset="0"/>
                            <a:cs typeface="Times New Roman" panose="02020603050405020304" pitchFamily="18" charset="0"/>
                          </a:rPr>
                        </m:ctrlPr>
                      </m:sSupPr>
                      <m:e>
                        <m:r>
                          <a:rPr lang="en-US" sz="2000" b="0" i="0" dirty="0" smtClean="0">
                            <a:solidFill>
                              <a:schemeClr val="tx1"/>
                            </a:solidFill>
                            <a:latin typeface="Cambria Math" panose="02040503050406030204" pitchFamily="18" charset="0"/>
                            <a:cs typeface="Times New Roman" panose="02020603050405020304" pitchFamily="18" charset="0"/>
                          </a:rPr>
                          <m:t>    </m:t>
                        </m:r>
                        <m:r>
                          <m:rPr>
                            <m:sty m:val="p"/>
                          </m:rPr>
                          <a:rPr lang="en-US" sz="2000" b="0" i="0" dirty="0">
                            <a:solidFill>
                              <a:schemeClr val="tx1"/>
                            </a:solidFill>
                            <a:latin typeface="Cambria Math" panose="02040503050406030204" pitchFamily="18" charset="0"/>
                            <a:cs typeface="Times New Roman" panose="02020603050405020304" pitchFamily="18" charset="0"/>
                          </a:rPr>
                          <m:t>y</m:t>
                        </m:r>
                      </m:e>
                      <m:sup>
                        <m:r>
                          <a:rPr lang="en-US" sz="2000" b="0" i="0" dirty="0">
                            <a:solidFill>
                              <a:schemeClr val="tx1"/>
                            </a:solidFill>
                            <a:latin typeface="Cambria Math" panose="02040503050406030204" pitchFamily="18" charset="0"/>
                            <a:cs typeface="Times New Roman" panose="02020603050405020304" pitchFamily="18" charset="0"/>
                          </a:rPr>
                          <m:t>2</m:t>
                        </m:r>
                      </m:sup>
                    </m:sSup>
                    <m:r>
                      <a:rPr lang="en-US" sz="2000" b="0" i="0" dirty="0">
                        <a:solidFill>
                          <a:schemeClr val="tx1"/>
                        </a:solidFill>
                        <a:latin typeface="Cambria Math" panose="02040503050406030204" pitchFamily="18" charset="0"/>
                        <a:cs typeface="Times New Roman" panose="02020603050405020304" pitchFamily="18" charset="0"/>
                      </a:rPr>
                      <m:t> </m:t>
                    </m:r>
                    <m:r>
                      <m:rPr>
                        <m:sty m:val="p"/>
                      </m:rPr>
                      <a:rPr lang="en-US" sz="2000" b="0" i="0" dirty="0">
                        <a:solidFill>
                          <a:schemeClr val="tx1"/>
                        </a:solidFill>
                        <a:latin typeface="Cambria Math" panose="02040503050406030204" pitchFamily="18" charset="0"/>
                        <a:cs typeface="Times New Roman" panose="02020603050405020304" pitchFamily="18" charset="0"/>
                      </a:rPr>
                      <m:t>dx</m:t>
                    </m:r>
                    <m:r>
                      <a:rPr lang="en-US" sz="2000" b="0" i="0" dirty="0">
                        <a:solidFill>
                          <a:schemeClr val="tx1"/>
                        </a:solidFill>
                        <a:latin typeface="Cambria Math" panose="02040503050406030204" pitchFamily="18" charset="0"/>
                        <a:cs typeface="Times New Roman" panose="02020603050405020304" pitchFamily="18" charset="0"/>
                      </a:rPr>
                      <m:t>+(</m:t>
                    </m:r>
                    <m:sSup>
                      <m:sSupPr>
                        <m:ctrlPr>
                          <a:rPr lang="en-US" sz="2000" i="1" dirty="0">
                            <a:solidFill>
                              <a:schemeClr val="tx1"/>
                            </a:solidFill>
                            <a:latin typeface="Cambria Math" panose="02040503050406030204" pitchFamily="18" charset="0"/>
                            <a:cs typeface="Times New Roman" panose="02020603050405020304" pitchFamily="18" charset="0"/>
                          </a:rPr>
                        </m:ctrlPr>
                      </m:sSupPr>
                      <m:e>
                        <m:r>
                          <m:rPr>
                            <m:sty m:val="p"/>
                          </m:rPr>
                          <a:rPr lang="en-US" sz="2000" b="0" i="0" dirty="0">
                            <a:solidFill>
                              <a:schemeClr val="tx1"/>
                            </a:solidFill>
                            <a:latin typeface="Cambria Math" panose="02040503050406030204" pitchFamily="18" charset="0"/>
                            <a:cs typeface="Times New Roman" panose="02020603050405020304" pitchFamily="18" charset="0"/>
                          </a:rPr>
                          <m:t>x</m:t>
                        </m:r>
                      </m:e>
                      <m:sup>
                        <m:r>
                          <a:rPr lang="en-US" sz="2000" b="0" i="0" dirty="0">
                            <a:solidFill>
                              <a:schemeClr val="tx1"/>
                            </a:solidFill>
                            <a:latin typeface="Cambria Math" panose="02040503050406030204" pitchFamily="18" charset="0"/>
                            <a:cs typeface="Times New Roman" panose="02020603050405020304" pitchFamily="18" charset="0"/>
                          </a:rPr>
                          <m:t>2</m:t>
                        </m:r>
                      </m:sup>
                    </m:sSup>
                    <m:r>
                      <a:rPr lang="en-US" sz="2000" b="0" i="0" dirty="0">
                        <a:solidFill>
                          <a:schemeClr val="tx1"/>
                        </a:solidFill>
                        <a:latin typeface="Cambria Math" panose="02040503050406030204" pitchFamily="18" charset="0"/>
                        <a:cs typeface="Times New Roman" panose="02020603050405020304" pitchFamily="18" charset="0"/>
                      </a:rPr>
                      <m:t>−</m:t>
                    </m:r>
                    <m:r>
                      <m:rPr>
                        <m:sty m:val="p"/>
                      </m:rPr>
                      <a:rPr lang="en-US" sz="2000" b="0" i="0" dirty="0">
                        <a:solidFill>
                          <a:schemeClr val="tx1"/>
                        </a:solidFill>
                        <a:latin typeface="Cambria Math" panose="02040503050406030204" pitchFamily="18" charset="0"/>
                        <a:cs typeface="Times New Roman" panose="02020603050405020304" pitchFamily="18" charset="0"/>
                      </a:rPr>
                      <m:t>xy</m:t>
                    </m:r>
                    <m:r>
                      <a:rPr lang="en-US" sz="2000" b="0" i="0" dirty="0">
                        <a:solidFill>
                          <a:schemeClr val="tx1"/>
                        </a:solidFill>
                        <a:latin typeface="Cambria Math" panose="02040503050406030204" pitchFamily="18" charset="0"/>
                        <a:cs typeface="Times New Roman" panose="02020603050405020304" pitchFamily="18" charset="0"/>
                      </a:rPr>
                      <m:t>−</m:t>
                    </m:r>
                    <m:sSup>
                      <m:sSupPr>
                        <m:ctrlPr>
                          <a:rPr lang="en-US" sz="2000" i="1" dirty="0">
                            <a:solidFill>
                              <a:schemeClr val="tx1"/>
                            </a:solidFill>
                            <a:latin typeface="Cambria Math" panose="02040503050406030204" pitchFamily="18" charset="0"/>
                            <a:cs typeface="Times New Roman" panose="02020603050405020304" pitchFamily="18" charset="0"/>
                          </a:rPr>
                        </m:ctrlPr>
                      </m:sSupPr>
                      <m:e>
                        <m:r>
                          <m:rPr>
                            <m:sty m:val="p"/>
                          </m:rPr>
                          <a:rPr lang="en-US" sz="2000" b="0" i="0" dirty="0">
                            <a:solidFill>
                              <a:schemeClr val="tx1"/>
                            </a:solidFill>
                            <a:latin typeface="Cambria Math" panose="02040503050406030204" pitchFamily="18" charset="0"/>
                            <a:cs typeface="Times New Roman" panose="02020603050405020304" pitchFamily="18" charset="0"/>
                          </a:rPr>
                          <m:t>y</m:t>
                        </m:r>
                      </m:e>
                      <m:sup>
                        <m:r>
                          <a:rPr lang="en-US" sz="2000" b="0" i="0" dirty="0">
                            <a:solidFill>
                              <a:schemeClr val="tx1"/>
                            </a:solidFill>
                            <a:latin typeface="Cambria Math" panose="02040503050406030204" pitchFamily="18" charset="0"/>
                            <a:cs typeface="Times New Roman" panose="02020603050405020304" pitchFamily="18" charset="0"/>
                          </a:rPr>
                          <m:t>2</m:t>
                        </m:r>
                      </m:sup>
                    </m:sSup>
                    <m:r>
                      <a:rPr lang="en-US" sz="2000" b="0" i="0" dirty="0">
                        <a:solidFill>
                          <a:schemeClr val="tx1"/>
                        </a:solidFill>
                        <a:latin typeface="Cambria Math" panose="02040503050406030204" pitchFamily="18" charset="0"/>
                        <a:cs typeface="Times New Roman" panose="02020603050405020304" pitchFamily="18" charset="0"/>
                      </a:rPr>
                      <m:t>) </m:t>
                    </m:r>
                    <m:r>
                      <m:rPr>
                        <m:sty m:val="p"/>
                      </m:rPr>
                      <a:rPr lang="en-US" sz="2000" b="0" i="0" dirty="0">
                        <a:solidFill>
                          <a:schemeClr val="tx1"/>
                        </a:solidFill>
                        <a:latin typeface="Cambria Math" panose="02040503050406030204" pitchFamily="18" charset="0"/>
                        <a:cs typeface="Times New Roman" panose="02020603050405020304" pitchFamily="18" charset="0"/>
                      </a:rPr>
                      <m:t>dy</m:t>
                    </m:r>
                    <m:r>
                      <a:rPr lang="en-US" sz="2000" b="0" i="0" dirty="0">
                        <a:solidFill>
                          <a:schemeClr val="tx1"/>
                        </a:solidFill>
                        <a:latin typeface="Cambria Math" panose="02040503050406030204" pitchFamily="18" charset="0"/>
                      </a:rPr>
                      <m:t>=</m:t>
                    </m:r>
                    <m:r>
                      <a:rPr lang="en-US" sz="2000" b="0" i="0">
                        <a:solidFill>
                          <a:schemeClr val="tx1"/>
                        </a:solidFill>
                        <a:latin typeface="Cambria Math" panose="02040503050406030204" pitchFamily="18" charset="0"/>
                        <a:cs typeface="Times New Roman" panose="02020603050405020304" pitchFamily="18" charset="0"/>
                      </a:rPr>
                      <m:t>0</m:t>
                    </m:r>
                    <m:r>
                      <a:rPr lang="en-US" sz="2000" i="0" dirty="0">
                        <a:latin typeface="Cambria Math" panose="020405030504060302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              −        (</m:t>
                    </m:r>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It </a:t>
                </a:r>
                <a:r>
                  <a:rPr lang="en-US" sz="2000" dirty="0">
                    <a:latin typeface="Times New Roman" panose="02020603050405020304" pitchFamily="18" charset="0"/>
                    <a:cs typeface="Times New Roman" panose="02020603050405020304" pitchFamily="18" charset="0"/>
                  </a:rPr>
                  <a:t>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b="0" i="0" dirty="0" smtClean="0">
                            <a:latin typeface="Cambria Math" panose="02040503050406030204" pitchFamily="18" charset="0"/>
                            <a:cs typeface="Times New Roman" panose="02020603050405020304" pitchFamily="18" charset="0"/>
                          </a:rPr>
                          <m:t>y</m:t>
                        </m:r>
                      </m:e>
                      <m:sup>
                        <m:r>
                          <a:rPr lang="en-US" sz="2000" b="0" i="0" dirty="0" smtClean="0">
                            <a:latin typeface="Cambria Math" panose="02040503050406030204" pitchFamily="18" charset="0"/>
                            <a:cs typeface="Times New Roman" panose="02020603050405020304" pitchFamily="18" charset="0"/>
                          </a:rPr>
                          <m:t>2</m:t>
                        </m:r>
                      </m:sup>
                    </m:sSup>
                    <m:r>
                      <a:rPr lang="en-US" sz="2000" i="0" dirty="0">
                        <a:latin typeface="Cambria Math" panose="02040503050406030204" pitchFamily="18" charset="0"/>
                        <a:cs typeface="Times New Roman" panose="02020603050405020304" pitchFamily="18" charset="0"/>
                      </a:rPr>
                      <m:t>                                 </m:t>
                    </m:r>
                    <m:r>
                      <a:rPr lang="en-US" sz="2000" b="0" i="0" dirty="0">
                        <a:latin typeface="Cambria Math" panose="02040503050406030204" pitchFamily="18" charset="0"/>
                        <a:cs typeface="Times New Roman" panose="02020603050405020304" pitchFamily="18" charset="0"/>
                      </a:rPr>
                      <m:t>  </m:t>
                    </m:r>
                    <m:r>
                      <a:rPr lang="en-US" sz="2000" i="0" dirty="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x</m:t>
                        </m:r>
                      </m:e>
                      <m:sup>
                        <m:r>
                          <a:rPr lang="en-US" sz="2000" i="0" dirty="0">
                            <a:latin typeface="Cambria Math" panose="02040503050406030204" pitchFamily="18" charset="0"/>
                            <a:cs typeface="Times New Roman" panose="02020603050405020304" pitchFamily="18" charset="0"/>
                          </a:rPr>
                          <m:t>2</m:t>
                        </m:r>
                      </m:sup>
                    </m:sSup>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xy</m:t>
                    </m:r>
                    <m:r>
                      <a:rPr lang="en-US" sz="2000" i="0" dirty="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y</m:t>
                        </m:r>
                      </m:e>
                      <m:sup>
                        <m:r>
                          <a:rPr lang="en-US" sz="2000" i="0" dirty="0">
                            <a:latin typeface="Cambria Math" panose="02040503050406030204" pitchFamily="18" charset="0"/>
                            <a:cs typeface="Times New Roman" panose="02020603050405020304" pitchFamily="18" charset="0"/>
                          </a:rPr>
                          <m:t>2</m:t>
                        </m:r>
                      </m:sup>
                    </m:sSup>
                  </m:oMath>
                </a14:m>
                <a:endParaRPr lang="en-US"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d>
                      <m:dPr>
                        <m:ctrlPr>
                          <a:rPr lang="en-US" sz="2000" i="1">
                            <a:latin typeface="Cambria Math" panose="02040503050406030204" pitchFamily="18" charset="0"/>
                            <a:cs typeface="Times New Roman" panose="02020603050405020304" pitchFamily="18" charset="0"/>
                          </a:rPr>
                        </m:ctrlPr>
                      </m:dPr>
                      <m:e>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x</m:t>
                            </m:r>
                          </m:e>
                          <m:sup>
                            <m:r>
                              <a:rPr lang="en-US" sz="2000" i="0" dirty="0">
                                <a:latin typeface="Cambria Math" panose="02040503050406030204" pitchFamily="18" charset="0"/>
                                <a:cs typeface="Times New Roman" panose="02020603050405020304" pitchFamily="18" charset="0"/>
                              </a:rPr>
                              <m:t>2</m:t>
                            </m:r>
                          </m:sup>
                        </m:sSup>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xy</m:t>
                        </m:r>
                        <m:r>
                          <a:rPr lang="en-US" sz="2000" i="0" dirty="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y</m:t>
                            </m:r>
                          </m:e>
                          <m:sup>
                            <m:r>
                              <a:rPr lang="en-US" sz="2000" i="0" dirty="0">
                                <a:latin typeface="Cambria Math" panose="02040503050406030204" pitchFamily="18" charset="0"/>
                                <a:cs typeface="Times New Roman" panose="02020603050405020304" pitchFamily="18" charset="0"/>
                              </a:rPr>
                              <m:t>2</m:t>
                            </m:r>
                          </m:sup>
                        </m:sSup>
                        <m:r>
                          <m:rPr>
                            <m:nor/>
                          </m:rPr>
                          <a:rPr lang="en-US" sz="2000" dirty="0">
                            <a:latin typeface="Times New Roman" panose="02020603050405020304" pitchFamily="18" charset="0"/>
                            <a:cs typeface="Times New Roman" panose="02020603050405020304" pitchFamily="18" charset="0"/>
                          </a:rPr>
                          <m:t> </m:t>
                        </m:r>
                      </m:e>
                    </m:d>
                  </m:oMath>
                </a14:m>
                <a:r>
                  <a:rPr lang="en-IN" sz="2000" dirty="0">
                    <a:latin typeface="Times New Roman" panose="02020603050405020304" pitchFamily="18" charset="0"/>
                    <a:cs typeface="Times New Roman" panose="02020603050405020304" pitchFamily="18" charset="0"/>
                  </a:rPr>
                  <a:t> </a:t>
                </a: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y</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Therefore </a:t>
                </a:r>
                <a:r>
                  <a:rPr lang="en-US" sz="2000" dirty="0">
                    <a:latin typeface="Times New Roman" panose="02020603050405020304" pitchFamily="18" charset="0"/>
                    <a:cs typeface="Times New Roman" panose="02020603050405020304" pitchFamily="18" charset="0"/>
                  </a:rPr>
                  <a:t>the given equation is Non Exact differential equation.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Non Exact differential equation and it is homogenous function.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So the Integrating factor is </a:t>
                </a:r>
                <a14:m>
                  <m:oMath xmlns:m="http://schemas.openxmlformats.org/officeDocument/2006/math">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i="0">
                            <a:latin typeface="Cambria Math" panose="02040503050406030204" pitchFamily="18" charset="0"/>
                          </a:rPr>
                          <m:t>Mx</m:t>
                        </m:r>
                        <m:r>
                          <a:rPr lang="en-US" sz="2000" i="0">
                            <a:latin typeface="Cambria Math" panose="02040503050406030204" pitchFamily="18" charset="0"/>
                          </a:rPr>
                          <m:t>+</m:t>
                        </m:r>
                        <m:r>
                          <m:rPr>
                            <m:sty m:val="p"/>
                          </m:rPr>
                          <a:rPr lang="en-US" sz="2000" i="0">
                            <a:latin typeface="Cambria Math" panose="02040503050406030204" pitchFamily="18" charset="0"/>
                          </a:rPr>
                          <m:t>Ny</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IN" sz="2000" i="0" dirty="0">
                        <a:latin typeface="Cambria Math" panose="02040503050406030204" pitchFamily="18" charset="0"/>
                        <a:cs typeface="Times New Roman" panose="02020603050405020304" pitchFamily="18" charset="0"/>
                      </a:rPr>
                      <m:t>I</m:t>
                    </m:r>
                    <m:r>
                      <a:rPr lang="en-IN" sz="2000" i="0" dirty="0">
                        <a:latin typeface="Cambria Math" panose="02040503050406030204" pitchFamily="18" charset="0"/>
                        <a:cs typeface="Times New Roman" panose="02020603050405020304" pitchFamily="18" charset="0"/>
                      </a:rPr>
                      <m:t>.</m:t>
                    </m:r>
                    <m:r>
                      <m:rPr>
                        <m:sty m:val="p"/>
                      </m:rPr>
                      <a:rPr lang="en-IN" sz="2000" i="0" dirty="0">
                        <a:latin typeface="Cambria Math" panose="02040503050406030204" pitchFamily="18" charset="0"/>
                        <a:cs typeface="Times New Roman" panose="02020603050405020304" pitchFamily="18" charset="0"/>
                      </a:rPr>
                      <m:t>F</m:t>
                    </m:r>
                    <m:r>
                      <a:rPr lang="en-IN" sz="2000" i="0" dirty="0">
                        <a:latin typeface="Cambria Math" panose="02040503050406030204" pitchFamily="18" charset="0"/>
                        <a:cs typeface="Times New Roman" panose="02020603050405020304" pitchFamily="18" charset="0"/>
                      </a:rPr>
                      <m:t> =   </m:t>
                    </m:r>
                    <m:f>
                      <m:fPr>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0" dirty="0" smtClean="0">
                                <a:latin typeface="Cambria Math" panose="02040503050406030204" pitchFamily="18" charset="0"/>
                                <a:cs typeface="Times New Roman" panose="02020603050405020304" pitchFamily="18" charset="0"/>
                              </a:rPr>
                              <m:t>𝐲</m:t>
                            </m:r>
                          </m:e>
                          <m:sup>
                            <m:r>
                              <a:rPr lang="en-US" sz="2000" b="1" i="0" dirty="0">
                                <a:latin typeface="Cambria Math" panose="02040503050406030204" pitchFamily="18" charset="0"/>
                                <a:cs typeface="Times New Roman" panose="02020603050405020304" pitchFamily="18" charset="0"/>
                              </a:rPr>
                              <m:t>𝟐</m:t>
                            </m:r>
                          </m:sup>
                        </m:sSup>
                        <m:r>
                          <a:rPr lang="en-US" sz="2000" b="1" i="0" dirty="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rPr>
                          <m:t>x</m:t>
                        </m:r>
                        <m:r>
                          <a:rPr lang="en-US" sz="2000" i="0">
                            <a:latin typeface="Cambria Math" panose="020405030504060302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x</m:t>
                            </m:r>
                          </m:e>
                          <m:sup>
                            <m:r>
                              <a:rPr lang="en-US" sz="2000" i="0" dirty="0">
                                <a:latin typeface="Cambria Math" panose="02040503050406030204" pitchFamily="18" charset="0"/>
                                <a:cs typeface="Times New Roman" panose="02020603050405020304" pitchFamily="18" charset="0"/>
                              </a:rPr>
                              <m:t>2</m:t>
                            </m:r>
                          </m:sup>
                        </m:sSup>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xy</m:t>
                        </m:r>
                        <m:r>
                          <a:rPr lang="en-US" sz="2000" i="0" dirty="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y</m:t>
                            </m:r>
                          </m:e>
                          <m:sup>
                            <m:r>
                              <a:rPr lang="en-US" sz="2000" i="0" dirty="0">
                                <a:latin typeface="Cambria Math" panose="02040503050406030204" pitchFamily="18" charset="0"/>
                                <a:cs typeface="Times New Roman" panose="02020603050405020304" pitchFamily="18" charset="0"/>
                              </a:rPr>
                              <m:t>2</m:t>
                            </m:r>
                          </m:sup>
                        </m:sSup>
                        <m:r>
                          <a:rPr lang="en-US" sz="2000" i="0" dirty="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rPr>
                          <m:t>y</m:t>
                        </m:r>
                      </m:den>
                    </m:f>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b="1" i="0" dirty="0">
                            <a:latin typeface="Cambria Math" panose="02040503050406030204" pitchFamily="18" charset="0"/>
                            <a:cs typeface="Times New Roman" panose="02020603050405020304" pitchFamily="18" charset="0"/>
                          </a:rPr>
                          <m:t>𝐲</m:t>
                        </m:r>
                        <m:r>
                          <a:rPr lang="en-US" sz="2000" b="1" i="0" dirty="0" smtClean="0">
                            <a:latin typeface="Cambria Math" panose="02040503050406030204" pitchFamily="18" charset="0"/>
                            <a:cs typeface="Times New Roman" panose="020206030504050203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0" dirty="0">
                                <a:latin typeface="Cambria Math" panose="02040503050406030204" pitchFamily="18" charset="0"/>
                                <a:cs typeface="Times New Roman" panose="02020603050405020304" pitchFamily="18" charset="0"/>
                              </a:rPr>
                              <m:t>𝐱</m:t>
                            </m:r>
                          </m:e>
                          <m:sup>
                            <m:r>
                              <a:rPr lang="en-US" sz="2000" b="1" i="0" dirty="0" smtClean="0">
                                <a:latin typeface="Cambria Math" panose="02040503050406030204" pitchFamily="18" charset="0"/>
                                <a:cs typeface="Times New Roman" panose="02020603050405020304" pitchFamily="18" charset="0"/>
                              </a:rPr>
                              <m:t>𝟐</m:t>
                            </m:r>
                          </m:sup>
                        </m:sSup>
                        <m:r>
                          <a:rPr lang="en-US" sz="2000" b="1" i="0" dirty="0">
                            <a:latin typeface="Cambria Math" panose="02040503050406030204" pitchFamily="18" charset="0"/>
                            <a:cs typeface="Times New Roman" panose="020206030504050203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0" dirty="0">
                                <a:latin typeface="Cambria Math" panose="02040503050406030204" pitchFamily="18" charset="0"/>
                                <a:cs typeface="Times New Roman" panose="02020603050405020304" pitchFamily="18" charset="0"/>
                              </a:rPr>
                              <m:t>𝐲</m:t>
                            </m:r>
                          </m:e>
                          <m:sup>
                            <m:r>
                              <a:rPr lang="en-US" sz="2000" b="1" i="0" dirty="0" smtClean="0">
                                <a:latin typeface="Cambria Math" panose="02040503050406030204" pitchFamily="18" charset="0"/>
                                <a:cs typeface="Times New Roman" panose="02020603050405020304" pitchFamily="18" charset="0"/>
                              </a:rPr>
                              <m:t>𝟐</m:t>
                            </m:r>
                          </m:sup>
                        </m:sSup>
                        <m:r>
                          <a:rPr lang="en-US" sz="2000" b="1" i="0" dirty="0" smtClean="0">
                            <a:latin typeface="Cambria Math" panose="02040503050406030204" pitchFamily="18" charset="0"/>
                            <a:cs typeface="Times New Roman" panose="02020603050405020304" pitchFamily="18" charset="0"/>
                          </a:rPr>
                          <m:t>)</m:t>
                        </m:r>
                      </m:den>
                    </m:f>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18655"/>
                <a:ext cx="10515600" cy="5858308"/>
              </a:xfrm>
              <a:blipFill>
                <a:blip r:embed="rId2"/>
                <a:stretch>
                  <a:fillRect l="-638" t="-416"/>
                </a:stretch>
              </a:blipFill>
            </p:spPr>
            <p:txBody>
              <a:bodyPr/>
              <a:lstStyle/>
              <a:p>
                <a:r>
                  <a:rPr lang="en-IN">
                    <a:noFill/>
                  </a:rPr>
                  <a:t> </a:t>
                </a:r>
              </a:p>
            </p:txBody>
          </p:sp>
        </mc:Fallback>
      </mc:AlternateContent>
    </p:spTree>
    <p:extLst>
      <p:ext uri="{BB962C8B-B14F-4D97-AF65-F5344CB8AC3E}">
        <p14:creationId xmlns:p14="http://schemas.microsoft.com/office/powerpoint/2010/main" val="3873476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87927"/>
                <a:ext cx="10515600" cy="5789036"/>
              </a:xfrm>
            </p:spPr>
            <p:txBody>
              <a:bodyPr>
                <a:normAutofit/>
              </a:bodyPr>
              <a:lstStyle/>
              <a:p>
                <a:pPr marL="0" indent="0">
                  <a:buNone/>
                </a:pPr>
                <a:r>
                  <a:rPr lang="en-US" sz="2200" dirty="0" smtClean="0">
                    <a:latin typeface="Times New Roman" panose="02020603050405020304" pitchFamily="18" charset="0"/>
                    <a:cs typeface="Times New Roman" panose="02020603050405020304" pitchFamily="18" charset="0"/>
                  </a:rPr>
                  <a:t>Now multiplying with an Integrating factor to equation (1), we get</a:t>
                </a:r>
              </a:p>
              <a:p>
                <a:pPr marL="0" indent="0">
                  <a:buNone/>
                </a:pP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Cambria Math" panose="020405030504060302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200" i="1">
                            <a:latin typeface="Cambria Math" panose="02040503050406030204" pitchFamily="18" charset="0"/>
                            <a:cs typeface="Times New Roman" panose="02020603050405020304" pitchFamily="18" charset="0"/>
                          </a:rPr>
                        </m:ctrlPr>
                      </m:dPr>
                      <m:e>
                        <m:f>
                          <m:fPr>
                            <m:ctrlPr>
                              <a:rPr lang="en-US" sz="2200" i="1">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𝑦</m:t>
                            </m:r>
                          </m:num>
                          <m:den>
                            <m:sSup>
                              <m:sSupPr>
                                <m:ctrlPr>
                                  <a:rPr lang="en-US" sz="2400" b="1" i="1" dirty="0">
                                    <a:latin typeface="Cambria Math" panose="02040503050406030204" pitchFamily="18" charset="0"/>
                                    <a:cs typeface="Times New Roman" panose="02020603050405020304" pitchFamily="18" charset="0"/>
                                  </a:rPr>
                                </m:ctrlPr>
                              </m:sSupPr>
                              <m:e>
                                <m:r>
                                  <a:rPr lang="en-US" sz="2400" b="1" i="1" dirty="0">
                                    <a:latin typeface="Cambria Math" panose="02040503050406030204" pitchFamily="18" charset="0"/>
                                    <a:cs typeface="Times New Roman" panose="02020603050405020304" pitchFamily="18" charset="0"/>
                                  </a:rPr>
                                  <m:t>𝒙</m:t>
                                </m:r>
                              </m:e>
                              <m:sup>
                                <m:r>
                                  <a:rPr lang="en-US" sz="2400" b="1" i="1" dirty="0">
                                    <a:latin typeface="Cambria Math" panose="02040503050406030204" pitchFamily="18" charset="0"/>
                                    <a:cs typeface="Times New Roman" panose="02020603050405020304" pitchFamily="18" charset="0"/>
                                  </a:rPr>
                                  <m:t>𝟐</m:t>
                                </m:r>
                              </m:sup>
                            </m:sSup>
                            <m:r>
                              <a:rPr lang="en-US" sz="2400" b="1" i="1" dirty="0">
                                <a:latin typeface="Cambria Math" panose="02040503050406030204" pitchFamily="18" charset="0"/>
                                <a:cs typeface="Times New Roman" panose="02020603050405020304" pitchFamily="18" charset="0"/>
                              </a:rPr>
                              <m:t>−</m:t>
                            </m:r>
                            <m:sSup>
                              <m:sSupPr>
                                <m:ctrlPr>
                                  <a:rPr lang="en-US" sz="2400" b="1" i="1" dirty="0">
                                    <a:latin typeface="Cambria Math" panose="02040503050406030204" pitchFamily="18" charset="0"/>
                                    <a:cs typeface="Times New Roman" panose="02020603050405020304" pitchFamily="18" charset="0"/>
                                  </a:rPr>
                                </m:ctrlPr>
                              </m:sSupPr>
                              <m:e>
                                <m:r>
                                  <a:rPr lang="en-US" sz="2400" b="1" i="1" dirty="0">
                                    <a:latin typeface="Cambria Math" panose="02040503050406030204" pitchFamily="18" charset="0"/>
                                    <a:cs typeface="Times New Roman" panose="02020603050405020304" pitchFamily="18" charset="0"/>
                                  </a:rPr>
                                  <m:t>𝒚</m:t>
                                </m:r>
                              </m:e>
                              <m:sup>
                                <m:r>
                                  <a:rPr lang="en-US" sz="2400" b="1" i="1" dirty="0">
                                    <a:latin typeface="Cambria Math" panose="02040503050406030204" pitchFamily="18" charset="0"/>
                                    <a:cs typeface="Times New Roman" panose="02020603050405020304" pitchFamily="18" charset="0"/>
                                  </a:rPr>
                                  <m:t>𝟐</m:t>
                                </m:r>
                              </m:sup>
                            </m:sSup>
                          </m:den>
                        </m:f>
                      </m:e>
                    </m:d>
                    <m:r>
                      <a:rPr lang="en-US" sz="2200" i="1">
                        <a:latin typeface="Cambria Math" panose="02040503050406030204" pitchFamily="18" charset="0"/>
                        <a:cs typeface="Times New Roman" panose="02020603050405020304" pitchFamily="18" charset="0"/>
                      </a:rPr>
                      <m:t>𝑑𝑥</m:t>
                    </m:r>
                    <m:r>
                      <a:rPr lang="en-US" sz="2200" i="1">
                        <a:latin typeface="Cambria Math" panose="02040503050406030204" pitchFamily="18" charset="0"/>
                        <a:cs typeface="Times New Roman" panose="02020603050405020304" pitchFamily="18" charset="0"/>
                      </a:rPr>
                      <m:t> + </m:t>
                    </m:r>
                    <m:d>
                      <m:dPr>
                        <m:ctrlPr>
                          <a:rPr lang="en-US" sz="2200" i="1">
                            <a:latin typeface="Cambria Math" panose="02040503050406030204" pitchFamily="18" charset="0"/>
                            <a:cs typeface="Times New Roman" panose="02020603050405020304" pitchFamily="18" charset="0"/>
                          </a:rPr>
                        </m:ctrlPr>
                      </m:dPr>
                      <m:e>
                        <m:f>
                          <m:fPr>
                            <m:ctrlPr>
                              <a:rPr lang="en-US" sz="2200" i="1">
                                <a:latin typeface="Cambria Math" panose="02040503050406030204" pitchFamily="18" charset="0"/>
                                <a:cs typeface="Times New Roman" panose="02020603050405020304" pitchFamily="18" charset="0"/>
                              </a:rPr>
                            </m:ctrlPr>
                          </m:fPr>
                          <m:num>
                            <m:sSup>
                              <m:sSupPr>
                                <m:ctrlPr>
                                  <a:rPr lang="en-US" sz="2400" i="1" dirty="0">
                                    <a:latin typeface="Cambria Math" panose="02040503050406030204" pitchFamily="18" charset="0"/>
                                    <a:cs typeface="Times New Roman" panose="02020603050405020304" pitchFamily="18" charset="0"/>
                                  </a:rPr>
                                </m:ctrlPr>
                              </m:sSupPr>
                              <m:e>
                                <m:r>
                                  <a:rPr lang="en-US" sz="2400" i="1" dirty="0">
                                    <a:latin typeface="Cambria Math" panose="02040503050406030204" pitchFamily="18" charset="0"/>
                                    <a:cs typeface="Times New Roman" panose="02020603050405020304" pitchFamily="18" charset="0"/>
                                  </a:rPr>
                                  <m:t>𝑥</m:t>
                                </m:r>
                              </m:e>
                              <m:sup>
                                <m:r>
                                  <a:rPr lang="en-US" sz="2400" i="1" dirty="0">
                                    <a:latin typeface="Cambria Math" panose="02040503050406030204" pitchFamily="18" charset="0"/>
                                    <a:cs typeface="Times New Roman" panose="02020603050405020304" pitchFamily="18" charset="0"/>
                                  </a:rPr>
                                  <m:t>2</m:t>
                                </m:r>
                              </m:sup>
                            </m:sSup>
                            <m:r>
                              <a:rPr lang="en-US" sz="2400" dirty="0">
                                <a:latin typeface="Cambria Math" panose="02040503050406030204" pitchFamily="18" charset="0"/>
                                <a:cs typeface="Times New Roman" panose="02020603050405020304" pitchFamily="18" charset="0"/>
                              </a:rPr>
                              <m:t>−</m:t>
                            </m:r>
                            <m:r>
                              <m:rPr>
                                <m:sty m:val="p"/>
                              </m:rPr>
                              <a:rPr lang="en-US" sz="2400" i="1" dirty="0">
                                <a:latin typeface="Cambria Math" panose="02040503050406030204" pitchFamily="18" charset="0"/>
                                <a:cs typeface="Times New Roman" panose="02020603050405020304" pitchFamily="18" charset="0"/>
                              </a:rPr>
                              <m:t>xy</m:t>
                            </m:r>
                            <m:r>
                              <a:rPr lang="en-US" sz="2400" dirty="0">
                                <a:latin typeface="Cambria Math" panose="02040503050406030204" pitchFamily="18" charset="0"/>
                                <a:cs typeface="Times New Roman" panose="02020603050405020304" pitchFamily="18" charset="0"/>
                              </a:rPr>
                              <m:t>−</m:t>
                            </m:r>
                            <m:sSup>
                              <m:sSupPr>
                                <m:ctrlPr>
                                  <a:rPr lang="en-US" sz="2400" i="1" dirty="0">
                                    <a:latin typeface="Cambria Math" panose="02040503050406030204" pitchFamily="18" charset="0"/>
                                    <a:cs typeface="Times New Roman" panose="02020603050405020304" pitchFamily="18" charset="0"/>
                                  </a:rPr>
                                </m:ctrlPr>
                              </m:sSupPr>
                              <m:e>
                                <m:r>
                                  <a:rPr lang="en-US" sz="2400" i="1" dirty="0">
                                    <a:latin typeface="Cambria Math" panose="02040503050406030204" pitchFamily="18" charset="0"/>
                                    <a:cs typeface="Times New Roman" panose="02020603050405020304" pitchFamily="18" charset="0"/>
                                  </a:rPr>
                                  <m:t>𝑦</m:t>
                                </m:r>
                              </m:e>
                              <m:sup>
                                <m:r>
                                  <a:rPr lang="en-US" sz="2400" i="1" dirty="0">
                                    <a:latin typeface="Cambria Math" panose="02040503050406030204" pitchFamily="18" charset="0"/>
                                    <a:cs typeface="Times New Roman" panose="02020603050405020304" pitchFamily="18" charset="0"/>
                                  </a:rPr>
                                  <m:t>2</m:t>
                                </m:r>
                              </m:sup>
                            </m:sSup>
                          </m:num>
                          <m:den>
                            <m:r>
                              <a:rPr lang="en-US" sz="2200" b="0" i="1" smtClean="0">
                                <a:latin typeface="Cambria Math" panose="02040503050406030204" pitchFamily="18" charset="0"/>
                                <a:cs typeface="Times New Roman" panose="02020603050405020304" pitchFamily="18" charset="0"/>
                              </a:rPr>
                              <m:t>𝑦</m:t>
                            </m:r>
                            <m:r>
                              <a:rPr lang="en-US" sz="2200" b="0" i="1" smtClean="0">
                                <a:latin typeface="Cambria Math" panose="02040503050406030204" pitchFamily="18" charset="0"/>
                                <a:cs typeface="Times New Roman" panose="020206030504050203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1" dirty="0">
                                    <a:latin typeface="Cambria Math" panose="02040503050406030204" pitchFamily="18" charset="0"/>
                                    <a:cs typeface="Times New Roman" panose="02020603050405020304" pitchFamily="18" charset="0"/>
                                  </a:rPr>
                                  <m:t>𝒙</m:t>
                                </m:r>
                              </m:e>
                              <m:sup>
                                <m:r>
                                  <a:rPr lang="en-US" sz="2000" b="1" i="1" dirty="0">
                                    <a:latin typeface="Cambria Math" panose="02040503050406030204" pitchFamily="18" charset="0"/>
                                    <a:cs typeface="Times New Roman" panose="02020603050405020304" pitchFamily="18" charset="0"/>
                                  </a:rPr>
                                  <m:t>𝟐</m:t>
                                </m:r>
                              </m:sup>
                            </m:sSup>
                            <m:r>
                              <a:rPr lang="en-US" sz="2000" b="1" i="1" dirty="0">
                                <a:latin typeface="Cambria Math" panose="02040503050406030204" pitchFamily="18" charset="0"/>
                                <a:cs typeface="Times New Roman" panose="020206030504050203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1" dirty="0">
                                    <a:latin typeface="Cambria Math" panose="02040503050406030204" pitchFamily="18" charset="0"/>
                                    <a:cs typeface="Times New Roman" panose="02020603050405020304" pitchFamily="18" charset="0"/>
                                  </a:rPr>
                                  <m:t>𝒚</m:t>
                                </m:r>
                              </m:e>
                              <m:sup>
                                <m:r>
                                  <a:rPr lang="en-US" sz="2000" b="1" i="1" dirty="0">
                                    <a:latin typeface="Cambria Math" panose="02040503050406030204" pitchFamily="18" charset="0"/>
                                    <a:cs typeface="Times New Roman" panose="02020603050405020304" pitchFamily="18" charset="0"/>
                                  </a:rPr>
                                  <m:t>𝟐</m:t>
                                </m:r>
                              </m:sup>
                            </m:sSup>
                            <m:r>
                              <a:rPr lang="en-US" sz="2000" b="1" i="1" dirty="0" smtClean="0">
                                <a:latin typeface="Cambria Math" panose="02040503050406030204" pitchFamily="18" charset="0"/>
                                <a:cs typeface="Times New Roman" panose="02020603050405020304" pitchFamily="18" charset="0"/>
                              </a:rPr>
                              <m:t>)</m:t>
                            </m:r>
                          </m:den>
                        </m:f>
                      </m:e>
                    </m:d>
                    <m:r>
                      <a:rPr lang="en-US" sz="2200" i="1">
                        <a:latin typeface="Cambria Math" panose="02040503050406030204" pitchFamily="18" charset="0"/>
                        <a:cs typeface="Times New Roman" panose="02020603050405020304" pitchFamily="18" charset="0"/>
                      </a:rPr>
                      <m:t>𝑑𝑦</m:t>
                    </m:r>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0</m:t>
                    </m:r>
                    <m:r>
                      <a:rPr lang="en-US" sz="2200" i="1">
                        <a:latin typeface="Cambria Math" panose="02040503050406030204" pitchFamily="18" charset="0"/>
                        <a:cs typeface="Times New Roman" panose="02020603050405020304" pitchFamily="18" charset="0"/>
                      </a:rPr>
                      <m:t>      </m:t>
                    </m:r>
                  </m:oMath>
                </a14:m>
                <a:r>
                  <a:rPr lang="en-US" sz="2200" dirty="0" smtClean="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𝑦</m:t>
                            </m:r>
                          </m:num>
                          <m:den>
                            <m:sSup>
                              <m:sSupPr>
                                <m:ctrlPr>
                                  <a:rPr lang="en-US" sz="2000" b="1" i="1" dirty="0">
                                    <a:latin typeface="Cambria Math" panose="02040503050406030204" pitchFamily="18" charset="0"/>
                                    <a:cs typeface="Times New Roman" panose="02020603050405020304" pitchFamily="18" charset="0"/>
                                  </a:rPr>
                                </m:ctrlPr>
                              </m:sSupPr>
                              <m:e>
                                <m:r>
                                  <a:rPr lang="en-US" sz="2000" b="1" i="1" dirty="0">
                                    <a:latin typeface="Cambria Math" panose="02040503050406030204" pitchFamily="18" charset="0"/>
                                    <a:cs typeface="Times New Roman" panose="02020603050405020304" pitchFamily="18" charset="0"/>
                                  </a:rPr>
                                  <m:t>𝒙</m:t>
                                </m:r>
                              </m:e>
                              <m:sup>
                                <m:r>
                                  <a:rPr lang="en-US" sz="2000" b="1" i="1" dirty="0">
                                    <a:latin typeface="Cambria Math" panose="02040503050406030204" pitchFamily="18" charset="0"/>
                                    <a:cs typeface="Times New Roman" panose="02020603050405020304" pitchFamily="18" charset="0"/>
                                  </a:rPr>
                                  <m:t>𝟐</m:t>
                                </m:r>
                              </m:sup>
                            </m:sSup>
                            <m:r>
                              <a:rPr lang="en-US" sz="2000" b="1" i="1" dirty="0">
                                <a:latin typeface="Cambria Math" panose="02040503050406030204" pitchFamily="18" charset="0"/>
                                <a:cs typeface="Times New Roman" panose="020206030504050203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1" dirty="0">
                                    <a:latin typeface="Cambria Math" panose="02040503050406030204" pitchFamily="18" charset="0"/>
                                    <a:cs typeface="Times New Roman" panose="02020603050405020304" pitchFamily="18" charset="0"/>
                                  </a:rPr>
                                  <m:t>𝒚</m:t>
                                </m:r>
                              </m:e>
                              <m:sup>
                                <m:r>
                                  <a:rPr lang="en-US" sz="2000" b="1" i="1" dirty="0">
                                    <a:latin typeface="Cambria Math" panose="02040503050406030204" pitchFamily="18" charset="0"/>
                                    <a:cs typeface="Times New Roman" panose="02020603050405020304" pitchFamily="18" charset="0"/>
                                  </a:rPr>
                                  <m:t>𝟐</m:t>
                                </m:r>
                              </m:sup>
                            </m:sSup>
                          </m:den>
                        </m:f>
                      </m:e>
                    </m:d>
                    <m:r>
                      <a:rPr lang="en-US" sz="2000" i="1">
                        <a:latin typeface="Cambria Math" panose="02040503050406030204" pitchFamily="18" charset="0"/>
                        <a:cs typeface="Times New Roman" panose="02020603050405020304" pitchFamily="18" charset="0"/>
                      </a:rPr>
                      <m:t>𝑑𝑥</m:t>
                    </m:r>
                    <m:r>
                      <a:rPr lang="en-US" sz="2000" i="1">
                        <a:latin typeface="Cambria Math" panose="02040503050406030204" pitchFamily="18" charset="0"/>
                        <a:cs typeface="Times New Roman" panose="02020603050405020304" pitchFamily="18" charset="0"/>
                      </a:rPr>
                      <m:t> +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𝑦</m:t>
                            </m:r>
                          </m:den>
                        </m:f>
                        <m:r>
                          <a:rPr lang="en-US" sz="1800" b="1" i="1" dirty="0" smtClean="0">
                            <a:latin typeface="Cambria Math" panose="02040503050406030204" pitchFamily="18"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𝑥</m:t>
                            </m:r>
                          </m:num>
                          <m:den>
                            <m:sSup>
                              <m:sSupPr>
                                <m:ctrlPr>
                                  <a:rPr lang="en-US" sz="1800" b="1" i="1" dirty="0">
                                    <a:latin typeface="Cambria Math" panose="02040503050406030204" pitchFamily="18" charset="0"/>
                                    <a:cs typeface="Times New Roman" panose="02020603050405020304" pitchFamily="18" charset="0"/>
                                  </a:rPr>
                                </m:ctrlPr>
                              </m:sSupPr>
                              <m:e>
                                <m:r>
                                  <a:rPr lang="en-US" sz="1800" b="1" i="1" dirty="0">
                                    <a:latin typeface="Cambria Math" panose="02040503050406030204" pitchFamily="18" charset="0"/>
                                    <a:cs typeface="Times New Roman" panose="02020603050405020304" pitchFamily="18" charset="0"/>
                                  </a:rPr>
                                  <m:t>𝒙</m:t>
                                </m:r>
                              </m:e>
                              <m:sup>
                                <m:r>
                                  <a:rPr lang="en-US" sz="1800" b="1" i="1" dirty="0">
                                    <a:latin typeface="Cambria Math" panose="02040503050406030204" pitchFamily="18" charset="0"/>
                                    <a:cs typeface="Times New Roman" panose="02020603050405020304" pitchFamily="18" charset="0"/>
                                  </a:rPr>
                                  <m:t>𝟐</m:t>
                                </m:r>
                              </m:sup>
                            </m:sSup>
                            <m:r>
                              <a:rPr lang="en-US" sz="1800" b="1" i="1" dirty="0">
                                <a:latin typeface="Cambria Math" panose="02040503050406030204" pitchFamily="18" charset="0"/>
                                <a:cs typeface="Times New Roman" panose="02020603050405020304" pitchFamily="18" charset="0"/>
                              </a:rPr>
                              <m:t>−</m:t>
                            </m:r>
                            <m:sSup>
                              <m:sSupPr>
                                <m:ctrlPr>
                                  <a:rPr lang="en-US" sz="1800" b="1" i="1" dirty="0">
                                    <a:latin typeface="Cambria Math" panose="02040503050406030204" pitchFamily="18" charset="0"/>
                                    <a:cs typeface="Times New Roman" panose="02020603050405020304" pitchFamily="18" charset="0"/>
                                  </a:rPr>
                                </m:ctrlPr>
                              </m:sSupPr>
                              <m:e>
                                <m:r>
                                  <a:rPr lang="en-US" sz="1800" b="1" i="1" dirty="0">
                                    <a:latin typeface="Cambria Math" panose="02040503050406030204" pitchFamily="18" charset="0"/>
                                    <a:cs typeface="Times New Roman" panose="02020603050405020304" pitchFamily="18" charset="0"/>
                                  </a:rPr>
                                  <m:t>𝒚</m:t>
                                </m:r>
                              </m:e>
                              <m:sup>
                                <m:r>
                                  <a:rPr lang="en-US" sz="1800" b="1" i="1" dirty="0">
                                    <a:latin typeface="Cambria Math" panose="02040503050406030204" pitchFamily="18" charset="0"/>
                                    <a:cs typeface="Times New Roman" panose="02020603050405020304" pitchFamily="18" charset="0"/>
                                  </a:rPr>
                                  <m:t>𝟐</m:t>
                                </m:r>
                              </m:sup>
                            </m:sSup>
                          </m:den>
                        </m:f>
                      </m:e>
                    </m:d>
                    <m:r>
                      <a:rPr lang="en-US" sz="2000" i="1">
                        <a:latin typeface="Cambria Math" panose="02040503050406030204" pitchFamily="18" charset="0"/>
                        <a:cs typeface="Times New Roman" panose="02020603050405020304" pitchFamily="18" charset="0"/>
                      </a:rPr>
                      <m:t>𝑑𝑦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r>
                      <a:rPr lang="en-US" sz="2000" i="1">
                        <a:latin typeface="Cambria Math" panose="02040503050406030204" pitchFamily="18" charset="0"/>
                        <a:cs typeface="Times New Roman" panose="02020603050405020304" pitchFamily="18" charset="0"/>
                      </a:rPr>
                      <m:t>       −                   (</m:t>
                    </m:r>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m:t>
                    </m:r>
                  </m:oMath>
                </a14:m>
                <a:r>
                  <a:rPr lang="en-US" sz="2200" dirty="0" smtClean="0">
                    <a:latin typeface="Times New Roman" panose="02020603050405020304" pitchFamily="18" charset="0"/>
                    <a:cs typeface="Times New Roman" panose="02020603050405020304" pitchFamily="18" charset="0"/>
                  </a:rPr>
                  <a:t> </a:t>
                </a:r>
              </a:p>
              <a:p>
                <a:pPr marL="0" indent="0">
                  <a:buNone/>
                </a:pPr>
                <a:r>
                  <a:rPr lang="en-US" sz="2200" dirty="0" smtClean="0">
                    <a:latin typeface="Times New Roman" panose="02020603050405020304" pitchFamily="18" charset="0"/>
                    <a:cs typeface="Times New Roman" panose="02020603050405020304" pitchFamily="18" charset="0"/>
                  </a:rPr>
                  <a:t>It </a:t>
                </a:r>
                <a:r>
                  <a:rPr lang="en-US" sz="2200" dirty="0">
                    <a:latin typeface="Times New Roman" panose="02020603050405020304" pitchFamily="18" charset="0"/>
                    <a:cs typeface="Times New Roman" panose="02020603050405020304" pitchFamily="18" charset="0"/>
                  </a:rPr>
                  <a:t>is in the form of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M</m:t>
                        </m:r>
                      </m:e>
                      <m:sup>
                        <m:r>
                          <a:rPr lang="en-US" sz="2200" i="0">
                            <a:latin typeface="Cambria Math" panose="02040503050406030204" pitchFamily="18" charset="0"/>
                            <a:cs typeface="Times New Roman" panose="02020603050405020304" pitchFamily="18" charset="0"/>
                          </a:rPr>
                          <m:t>′</m:t>
                        </m:r>
                      </m:sup>
                    </m:sSup>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dx</m:t>
                    </m:r>
                    <m:r>
                      <a:rPr lang="en-US" sz="2200" i="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N</m:t>
                        </m:r>
                      </m:e>
                      <m:sup>
                        <m:r>
                          <a:rPr lang="en-US" sz="2200" i="0">
                            <a:latin typeface="Cambria Math" panose="02040503050406030204" pitchFamily="18" charset="0"/>
                            <a:cs typeface="Times New Roman" panose="02020603050405020304" pitchFamily="18" charset="0"/>
                          </a:rPr>
                          <m:t>′</m:t>
                        </m:r>
                      </m:sup>
                    </m:sSup>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dy</m:t>
                    </m:r>
                    <m:r>
                      <a:rPr lang="en-US" sz="2200" i="0">
                        <a:latin typeface="Cambria Math" panose="02040503050406030204" pitchFamily="18" charset="0"/>
                        <a:cs typeface="Times New Roman" panose="02020603050405020304" pitchFamily="18" charset="0"/>
                      </a:rPr>
                      <m:t>=</m:t>
                    </m:r>
                    <m:r>
                      <a:rPr lang="en-US" sz="2200" i="0">
                        <a:latin typeface="Cambria Math" panose="02040503050406030204" pitchFamily="18" charset="0"/>
                        <a:cs typeface="Times New Roman" panose="02020603050405020304" pitchFamily="18" charset="0"/>
                      </a:rPr>
                      <m:t>0</m:t>
                    </m:r>
                    <m:r>
                      <a:rPr lang="en-US" sz="2200" i="1">
                        <a:latin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Therefore equation (2) is Exact differential equation.</a:t>
                </a:r>
              </a:p>
              <a:p>
                <a:pPr marL="0" indent="0">
                  <a:buNone/>
                </a:pPr>
                <a:r>
                  <a:rPr lang="en-US" sz="2200" dirty="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2200" i="1">
                            <a:latin typeface="Cambria Math" panose="02040503050406030204" pitchFamily="18" charset="0"/>
                            <a:cs typeface="Times New Roman" panose="02020603050405020304" pitchFamily="18" charset="0"/>
                          </a:rPr>
                        </m:ctrlPr>
                      </m:naryPr>
                      <m:sub>
                        <m:r>
                          <m:rPr>
                            <m:brk m:alnAt="24"/>
                          </m:rP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y</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constant</m:t>
                        </m:r>
                        <m:r>
                          <a:rPr lang="en-US" sz="2200">
                            <a:latin typeface="Cambria Math" panose="02040503050406030204" pitchFamily="18" charset="0"/>
                            <a:cs typeface="Times New Roman" panose="02020603050405020304" pitchFamily="18" charset="0"/>
                          </a:rPr>
                          <m:t>)</m:t>
                        </m:r>
                      </m:sub>
                      <m:sup/>
                      <m:e>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𝑀</m:t>
                            </m:r>
                          </m:e>
                          <m:sup>
                            <m:r>
                              <a:rPr lang="en-US" sz="2200" i="1">
                                <a:latin typeface="Cambria Math" panose="02040503050406030204" pitchFamily="18" charset="0"/>
                                <a:cs typeface="Times New Roman" panose="02020603050405020304" pitchFamily="18" charset="0"/>
                              </a:rPr>
                              <m:t>′</m:t>
                            </m:r>
                          </m:sup>
                        </m:sSup>
                        <m:r>
                          <m:rPr>
                            <m:sty m:val="p"/>
                          </m:rPr>
                          <a:rPr lang="en-US" sz="2200">
                            <a:latin typeface="Cambria Math" panose="02040503050406030204" pitchFamily="18" charset="0"/>
                            <a:cs typeface="Times New Roman" panose="02020603050405020304" pitchFamily="18" charset="0"/>
                          </a:rPr>
                          <m:t>dx</m:t>
                        </m:r>
                        <m:r>
                          <a:rPr lang="en-US" sz="2200">
                            <a:latin typeface="Cambria Math" panose="02040503050406030204" pitchFamily="18" charset="0"/>
                            <a:cs typeface="Times New Roman" panose="02020603050405020304" pitchFamily="18" charset="0"/>
                          </a:rPr>
                          <m:t>+ </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d>
                              <m:dPr>
                                <m:ctrlPr>
                                  <a:rPr lang="en-US" sz="2200" i="1">
                                    <a:latin typeface="Cambria Math" panose="02040503050406030204" pitchFamily="18" charset="0"/>
                                    <a:cs typeface="Times New Roman" panose="02020603050405020304" pitchFamily="18" charset="0"/>
                                  </a:rPr>
                                </m:ctrlPr>
                              </m:dPr>
                              <m:e>
                                <m:r>
                                  <m:rPr>
                                    <m:sty m:val="p"/>
                                  </m:rPr>
                                  <a:rPr lang="en-US" sz="2200">
                                    <a:latin typeface="Cambria Math" panose="02040503050406030204" pitchFamily="18" charset="0"/>
                                    <a:cs typeface="Times New Roman" panose="02020603050405020304" pitchFamily="18" charset="0"/>
                                  </a:rPr>
                                  <m:t>terms</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independent</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of</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x</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in</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𝑁</m:t>
                                    </m:r>
                                  </m:e>
                                  <m:sup>
                                    <m:r>
                                      <a:rPr lang="en-US" sz="2200" i="1">
                                        <a:latin typeface="Cambria Math" panose="02040503050406030204" pitchFamily="18" charset="0"/>
                                        <a:cs typeface="Times New Roman" panose="02020603050405020304" pitchFamily="18" charset="0"/>
                                      </a:rPr>
                                      <m:t>′</m:t>
                                    </m:r>
                                  </m:sup>
                                </m:sSup>
                              </m:e>
                            </m:d>
                            <m:r>
                              <m:rPr>
                                <m:sty m:val="p"/>
                              </m:rPr>
                              <a:rPr lang="en-US" sz="2200">
                                <a:latin typeface="Cambria Math" panose="02040503050406030204" pitchFamily="18" charset="0"/>
                                <a:cs typeface="Times New Roman" panose="02020603050405020304" pitchFamily="18" charset="0"/>
                              </a:rPr>
                              <m:t>dy</m:t>
                            </m:r>
                            <m: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c</m:t>
                            </m:r>
                          </m:e>
                        </m:nary>
                      </m:e>
                    </m:nary>
                  </m:oMath>
                </a14:m>
                <a:r>
                  <a:rPr lang="en-IN"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a:latin typeface="Cambria Math" panose="02040503050406030204" pitchFamily="18" charset="0"/>
                        <a:cs typeface="Times New Roman" panose="02020603050405020304" pitchFamily="18" charset="0"/>
                      </a:rPr>
                      <m:t>                                     ⇒</m:t>
                    </m:r>
                  </m:oMath>
                </a14:m>
                <a:r>
                  <a:rPr lang="en-IN" sz="22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200" i="1">
                            <a:latin typeface="Cambria Math" panose="02040503050406030204" pitchFamily="18" charset="0"/>
                            <a:cs typeface="Times New Roman" panose="02020603050405020304" pitchFamily="18" charset="0"/>
                          </a:rPr>
                        </m:ctrlPr>
                      </m:naryPr>
                      <m:sub>
                        <m:r>
                          <m:rPr>
                            <m:brk m:alnAt="24"/>
                          </m:rP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y</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constant</m:t>
                        </m:r>
                        <m:r>
                          <a:rPr lang="en-US" sz="2200">
                            <a:latin typeface="Cambria Math" panose="02040503050406030204" pitchFamily="18" charset="0"/>
                            <a:cs typeface="Times New Roman" panose="02020603050405020304" pitchFamily="18" charset="0"/>
                          </a:rPr>
                          <m:t>)</m:t>
                        </m:r>
                      </m:sub>
                      <m:sup/>
                      <m:e>
                        <m:d>
                          <m:dPr>
                            <m:ctrlPr>
                              <a:rPr lang="en-US" sz="22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𝑦</m:t>
                                </m:r>
                              </m:num>
                              <m:den>
                                <m:sSup>
                                  <m:sSupPr>
                                    <m:ctrlPr>
                                      <a:rPr lang="en-US" sz="2000" b="1" i="1" dirty="0">
                                        <a:latin typeface="Cambria Math" panose="02040503050406030204" pitchFamily="18" charset="0"/>
                                        <a:cs typeface="Times New Roman" panose="02020603050405020304" pitchFamily="18" charset="0"/>
                                      </a:rPr>
                                    </m:ctrlPr>
                                  </m:sSupPr>
                                  <m:e>
                                    <m:r>
                                      <a:rPr lang="en-US" sz="2000" b="1" i="1" dirty="0">
                                        <a:latin typeface="Cambria Math" panose="02040503050406030204" pitchFamily="18" charset="0"/>
                                        <a:cs typeface="Times New Roman" panose="02020603050405020304" pitchFamily="18" charset="0"/>
                                      </a:rPr>
                                      <m:t>𝒙</m:t>
                                    </m:r>
                                  </m:e>
                                  <m:sup>
                                    <m:r>
                                      <a:rPr lang="en-US" sz="2000" b="1" i="1" dirty="0">
                                        <a:latin typeface="Cambria Math" panose="02040503050406030204" pitchFamily="18" charset="0"/>
                                        <a:cs typeface="Times New Roman" panose="02020603050405020304" pitchFamily="18" charset="0"/>
                                      </a:rPr>
                                      <m:t>𝟐</m:t>
                                    </m:r>
                                  </m:sup>
                                </m:sSup>
                                <m:r>
                                  <a:rPr lang="en-US" sz="2000" b="1" i="1" dirty="0">
                                    <a:latin typeface="Cambria Math" panose="02040503050406030204" pitchFamily="18" charset="0"/>
                                    <a:cs typeface="Times New Roman" panose="02020603050405020304" pitchFamily="18" charset="0"/>
                                  </a:rPr>
                                  <m:t>−</m:t>
                                </m:r>
                                <m:sSup>
                                  <m:sSupPr>
                                    <m:ctrlPr>
                                      <a:rPr lang="en-US" sz="2000" b="1" i="1" dirty="0">
                                        <a:latin typeface="Cambria Math" panose="02040503050406030204" pitchFamily="18" charset="0"/>
                                        <a:cs typeface="Times New Roman" panose="02020603050405020304" pitchFamily="18" charset="0"/>
                                      </a:rPr>
                                    </m:ctrlPr>
                                  </m:sSupPr>
                                  <m:e>
                                    <m:r>
                                      <a:rPr lang="en-US" sz="2000" b="1" i="1" dirty="0">
                                        <a:latin typeface="Cambria Math" panose="02040503050406030204" pitchFamily="18" charset="0"/>
                                        <a:cs typeface="Times New Roman" panose="02020603050405020304" pitchFamily="18" charset="0"/>
                                      </a:rPr>
                                      <m:t>𝒚</m:t>
                                    </m:r>
                                  </m:e>
                                  <m:sup>
                                    <m:r>
                                      <a:rPr lang="en-US" sz="2000" b="1" i="1" dirty="0">
                                        <a:latin typeface="Cambria Math" panose="02040503050406030204" pitchFamily="18" charset="0"/>
                                        <a:cs typeface="Times New Roman" panose="02020603050405020304" pitchFamily="18" charset="0"/>
                                      </a:rPr>
                                      <m:t>𝟐</m:t>
                                    </m:r>
                                  </m:sup>
                                </m:sSup>
                              </m:den>
                            </m:f>
                          </m:e>
                        </m:d>
                        <m:r>
                          <m:rPr>
                            <m:sty m:val="p"/>
                          </m:rPr>
                          <a:rPr lang="en-US" sz="2200">
                            <a:latin typeface="Cambria Math" panose="02040503050406030204" pitchFamily="18" charset="0"/>
                            <a:cs typeface="Times New Roman" panose="02020603050405020304" pitchFamily="18" charset="0"/>
                          </a:rPr>
                          <m:t>dx</m:t>
                        </m:r>
                        <m:r>
                          <a:rPr lang="en-US" sz="2200">
                            <a:latin typeface="Cambria Math" panose="02040503050406030204" pitchFamily="18" charset="0"/>
                            <a:cs typeface="Times New Roman" panose="02020603050405020304" pitchFamily="18" charset="0"/>
                          </a:rPr>
                          <m:t>+ </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𝑦</m:t>
                                </m:r>
                              </m:den>
                            </m:f>
                            <m:r>
                              <m:rPr>
                                <m:sty m:val="p"/>
                              </m:rPr>
                              <a:rPr lang="en-US" sz="2200">
                                <a:latin typeface="Cambria Math" panose="02040503050406030204" pitchFamily="18" charset="0"/>
                                <a:cs typeface="Times New Roman" panose="02020603050405020304" pitchFamily="18" charset="0"/>
                              </a:rPr>
                              <m:t>dy</m:t>
                            </m:r>
                            <m: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c</m:t>
                            </m:r>
                          </m:e>
                        </m:nary>
                      </m:e>
                    </m:nary>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2</m:t>
                        </m:r>
                      </m:den>
                    </m:f>
                    <m:r>
                      <a:rPr lang="en-US" sz="2000" b="0" i="1" smtClean="0">
                        <a:latin typeface="Cambria Math" panose="02040503050406030204" pitchFamily="18" charset="0"/>
                        <a:cs typeface="Times New Roman" panose="02020603050405020304" pitchFamily="18" charset="0"/>
                      </a:rPr>
                      <m:t>𝑙𝑜𝑔</m:t>
                    </m:r>
                    <m:r>
                      <a:rPr lang="en-US" sz="2000" b="0" i="1" smtClean="0">
                        <a:latin typeface="Cambria Math" panose="02040503050406030204" pitchFamily="18" charset="0"/>
                        <a:cs typeface="Times New Roman" panose="02020603050405020304" pitchFamily="18" charset="0"/>
                      </a:rPr>
                      <m:t>|</m:t>
                    </m:r>
                    <m:f>
                      <m:fPr>
                        <m:ctrlPr>
                          <a:rPr lang="en-IN" sz="2200" i="1" dirty="0" smtClean="0">
                            <a:latin typeface="Cambria Math" panose="02040503050406030204" pitchFamily="18" charset="0"/>
                            <a:cs typeface="Times New Roman" panose="02020603050405020304" pitchFamily="18" charset="0"/>
                          </a:rPr>
                        </m:ctrlPr>
                      </m:fPr>
                      <m:num>
                        <m:r>
                          <a:rPr lang="en-US" sz="2200" b="0" i="1" dirty="0" smtClean="0">
                            <a:latin typeface="Cambria Math" panose="02040503050406030204" pitchFamily="18" charset="0"/>
                            <a:cs typeface="Times New Roman" panose="02020603050405020304" pitchFamily="18" charset="0"/>
                          </a:rPr>
                          <m:t>𝑥</m:t>
                        </m:r>
                        <m:r>
                          <a:rPr lang="en-US" sz="2200" b="0" i="1" dirty="0" smtClean="0">
                            <a:latin typeface="Cambria Math" panose="02040503050406030204" pitchFamily="18" charset="0"/>
                            <a:cs typeface="Times New Roman" panose="02020603050405020304" pitchFamily="18" charset="0"/>
                          </a:rPr>
                          <m:t>−</m:t>
                        </m:r>
                        <m:r>
                          <a:rPr lang="en-US" sz="2200" b="0" i="1" dirty="0" smtClean="0">
                            <a:latin typeface="Cambria Math" panose="02040503050406030204" pitchFamily="18" charset="0"/>
                            <a:cs typeface="Times New Roman" panose="02020603050405020304" pitchFamily="18" charset="0"/>
                          </a:rPr>
                          <m:t>𝑦</m:t>
                        </m:r>
                      </m:num>
                      <m:den>
                        <m:r>
                          <a:rPr lang="en-US" sz="2200" b="0" i="1" dirty="0" smtClean="0">
                            <a:latin typeface="Cambria Math" panose="02040503050406030204" pitchFamily="18" charset="0"/>
                            <a:cs typeface="Times New Roman" panose="02020603050405020304" pitchFamily="18" charset="0"/>
                          </a:rPr>
                          <m:t>𝑥</m:t>
                        </m:r>
                        <m:r>
                          <a:rPr lang="en-US" sz="2200" b="0" i="1" dirty="0" smtClean="0">
                            <a:latin typeface="Cambria Math" panose="02040503050406030204" pitchFamily="18" charset="0"/>
                            <a:cs typeface="Times New Roman" panose="02020603050405020304" pitchFamily="18" charset="0"/>
                          </a:rPr>
                          <m:t>+</m:t>
                        </m:r>
                        <m:r>
                          <a:rPr lang="en-US" sz="2200" b="0" i="1" dirty="0" smtClean="0">
                            <a:latin typeface="Cambria Math" panose="02040503050406030204" pitchFamily="18" charset="0"/>
                            <a:cs typeface="Times New Roman" panose="02020603050405020304" pitchFamily="18" charset="0"/>
                          </a:rPr>
                          <m:t>𝑦</m:t>
                        </m:r>
                      </m:den>
                    </m:f>
                    <m:r>
                      <a:rPr lang="en-IN" sz="2200" i="1" dirty="0" smtClean="0">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 </m:t>
                    </m:r>
                    <m:r>
                      <a:rPr lang="en-US" sz="2200" i="1">
                        <a:latin typeface="Cambria Math" panose="02040503050406030204" pitchFamily="18" charset="0"/>
                        <a:cs typeface="Times New Roman" panose="02020603050405020304" pitchFamily="18" charset="0"/>
                      </a:rPr>
                      <m:t>𝑙𝑜𝑔𝑦</m:t>
                    </m:r>
                    <m:r>
                      <a:rPr lang="en-US" sz="2200" dirty="0">
                        <a:latin typeface="Cambria Math" panose="02040503050406030204" pitchFamily="18" charset="0"/>
                        <a:cs typeface="Times New Roman" panose="02020603050405020304" pitchFamily="18" charset="0"/>
                      </a:rPr>
                      <m:t>=</m:t>
                    </m:r>
                    <m:r>
                      <m:rPr>
                        <m:sty m:val="p"/>
                      </m:rPr>
                      <a:rPr lang="en-US" sz="2200" dirty="0">
                        <a:latin typeface="Cambria Math" panose="02040503050406030204" pitchFamily="18" charset="0"/>
                        <a:cs typeface="Times New Roman" panose="02020603050405020304" pitchFamily="18" charset="0"/>
                      </a:rPr>
                      <m:t>c</m:t>
                    </m:r>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Hence this is our required general </a:t>
                </a:r>
                <a:r>
                  <a:rPr lang="en-US" sz="2200" dirty="0" smtClean="0">
                    <a:latin typeface="Times New Roman" panose="02020603050405020304" pitchFamily="18" charset="0"/>
                    <a:cs typeface="Times New Roman" panose="02020603050405020304" pitchFamily="18" charset="0"/>
                  </a:rPr>
                  <a:t>solution. </a:t>
                </a:r>
                <a:endParaRPr lang="en-US" sz="22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87927"/>
                <a:ext cx="10515600" cy="5789036"/>
              </a:xfrm>
              <a:blipFill>
                <a:blip r:embed="rId2"/>
                <a:stretch>
                  <a:fillRect l="-754" t="-1264"/>
                </a:stretch>
              </a:blipFill>
            </p:spPr>
            <p:txBody>
              <a:bodyPr/>
              <a:lstStyle/>
              <a:p>
                <a:r>
                  <a:rPr lang="en-IN">
                    <a:noFill/>
                  </a:rPr>
                  <a:t> </a:t>
                </a:r>
              </a:p>
            </p:txBody>
          </p:sp>
        </mc:Fallback>
      </mc:AlternateContent>
    </p:spTree>
    <p:extLst>
      <p:ext uri="{BB962C8B-B14F-4D97-AF65-F5344CB8AC3E}">
        <p14:creationId xmlns:p14="http://schemas.microsoft.com/office/powerpoint/2010/main" val="703723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18655"/>
                <a:ext cx="10515600" cy="6096000"/>
              </a:xfrm>
            </p:spPr>
            <p:txBody>
              <a:bodyPr>
                <a:normAutofit/>
              </a:bodyPr>
              <a:lstStyle/>
              <a:p>
                <a:pPr marL="0" indent="0" algn="just">
                  <a:lnSpc>
                    <a:spcPct val="100000"/>
                  </a:lnSpc>
                  <a:buNone/>
                </a:pPr>
                <a:r>
                  <a:rPr lang="en-US" sz="2400" dirty="0" smtClean="0">
                    <a:solidFill>
                      <a:srgbClr val="FF0000"/>
                    </a:solidFill>
                    <a:latin typeface="Times New Roman" panose="02020603050405020304" pitchFamily="18" charset="0"/>
                    <a:cs typeface="Times New Roman" panose="02020603050405020304" pitchFamily="18" charset="0"/>
                  </a:rPr>
                  <a:t>Type – III:</a:t>
                </a:r>
                <a:endParaRPr lang="en-IN" sz="2400" dirty="0">
                  <a:solidFill>
                    <a:srgbClr val="FF0000"/>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2000" dirty="0">
                    <a:latin typeface="Times New Roman" panose="02020603050405020304" pitchFamily="18" charset="0"/>
                    <a:cs typeface="Times New Roman" panose="02020603050405020304" pitchFamily="18" charset="0"/>
                  </a:rPr>
                  <a:t>If the given equation </a:t>
                </a:r>
                <a14:m>
                  <m:oMath xmlns:m="http://schemas.openxmlformats.org/officeDocument/2006/math">
                    <m:r>
                      <a:rPr lang="en-US" sz="2000" i="1">
                        <a:latin typeface="Cambria Math" panose="02040503050406030204" pitchFamily="18" charset="0"/>
                      </a:rPr>
                      <m:t>𝑀</m:t>
                    </m:r>
                    <m:r>
                      <a:rPr lang="en-US" sz="2000" i="1">
                        <a:latin typeface="Cambria Math" panose="02040503050406030204" pitchFamily="18" charset="0"/>
                      </a:rPr>
                      <m:t> </m:t>
                    </m:r>
                    <m:r>
                      <a:rPr lang="en-US" sz="2000" i="1">
                        <a:latin typeface="Cambria Math" panose="02040503050406030204" pitchFamily="18" charset="0"/>
                      </a:rPr>
                      <m:t>𝑑𝑥</m:t>
                    </m:r>
                    <m:r>
                      <a:rPr lang="en-US" sz="2000" i="1">
                        <a:latin typeface="Cambria Math" panose="02040503050406030204" pitchFamily="18" charset="0"/>
                      </a:rPr>
                      <m:t>+</m:t>
                    </m:r>
                    <m:r>
                      <a:rPr lang="en-US" sz="2000" i="1">
                        <a:latin typeface="Cambria Math" panose="02040503050406030204" pitchFamily="18" charset="0"/>
                      </a:rPr>
                      <m:t>𝑁</m:t>
                    </m:r>
                    <m:r>
                      <a:rPr lang="en-US" sz="2000" i="1">
                        <a:latin typeface="Cambria Math" panose="02040503050406030204" pitchFamily="18" charset="0"/>
                      </a:rPr>
                      <m:t> </m:t>
                    </m:r>
                    <m:r>
                      <a:rPr lang="en-US" sz="2000" i="1">
                        <a:latin typeface="Cambria Math" panose="02040503050406030204" pitchFamily="18" charset="0"/>
                      </a:rPr>
                      <m:t>𝑑𝑦</m:t>
                    </m:r>
                    <m:r>
                      <a:rPr lang="en-US" sz="2000" i="1">
                        <a:latin typeface="Cambria Math" panose="02040503050406030204" pitchFamily="18" charset="0"/>
                      </a:rPr>
                      <m:t>=</m:t>
                    </m:r>
                    <m:r>
                      <a:rPr lang="en-US" sz="2000" i="1">
                        <a:latin typeface="Cambria Math" panose="02040503050406030204" pitchFamily="18" charset="0"/>
                      </a:rPr>
                      <m:t>0</m:t>
                    </m:r>
                  </m:oMath>
                </a14:m>
                <a:r>
                  <a:rPr lang="en-US" sz="2000" dirty="0">
                    <a:latin typeface="Times New Roman" panose="02020603050405020304" pitchFamily="18" charset="0"/>
                    <a:cs typeface="Times New Roman" panose="02020603050405020304" pitchFamily="18" charset="0"/>
                  </a:rPr>
                  <a:t> is not an exact differential equation i.e., </a:t>
                </a:r>
                <a14:m>
                  <m:oMath xmlns:m="http://schemas.openxmlformats.org/officeDocument/2006/math">
                    <m:f>
                      <m:fPr>
                        <m:ctrlPr>
                          <a:rPr lang="en-IN" sz="2000" i="1">
                            <a:solidFill>
                              <a:srgbClr val="FF0000"/>
                            </a:solidFill>
                            <a:latin typeface="Cambria Math" panose="02040503050406030204" pitchFamily="18" charset="0"/>
                            <a:cs typeface="Times New Roman" panose="02020603050405020304" pitchFamily="18" charset="0"/>
                          </a:rPr>
                        </m:ctrlPr>
                      </m:fPr>
                      <m:num>
                        <m:r>
                          <a:rPr lang="en-IN" sz="20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𝑦</m:t>
                        </m:r>
                      </m:den>
                    </m:f>
                    <m:r>
                      <a:rPr lang="en-US" sz="20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solidFill>
                              <a:srgbClr val="FF0000"/>
                            </a:solidFill>
                            <a:latin typeface="Cambria Math" panose="02040503050406030204" pitchFamily="18" charset="0"/>
                            <a:cs typeface="Times New Roman" panose="02020603050405020304" pitchFamily="18" charset="0"/>
                          </a:rPr>
                        </m:ctrlPr>
                      </m:fPr>
                      <m:num>
                        <m:r>
                          <a:rPr lang="en-IN" sz="20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US" sz="2000" dirty="0">
                    <a:latin typeface="Times New Roman" panose="02020603050405020304" pitchFamily="18" charset="0"/>
                    <a:cs typeface="Times New Roman" panose="02020603050405020304" pitchFamily="18" charset="0"/>
                  </a:rPr>
                  <a:t> and it </a:t>
                </a:r>
                <a:r>
                  <a:rPr lang="en-US" sz="2000" dirty="0" smtClean="0">
                    <a:latin typeface="Times New Roman" panose="02020603050405020304" pitchFamily="18" charset="0"/>
                    <a:cs typeface="Times New Roman" panose="02020603050405020304" pitchFamily="18" charset="0"/>
                  </a:rPr>
                  <a:t>is of the form </a:t>
                </a:r>
                <a14:m>
                  <m:oMath xmlns:m="http://schemas.openxmlformats.org/officeDocument/2006/math">
                    <m:r>
                      <a:rPr lang="en-US" sz="2000" b="0" i="1" smtClean="0">
                        <a:solidFill>
                          <a:srgbClr val="FF0000"/>
                        </a:solidFill>
                        <a:latin typeface="Cambria Math" panose="02040503050406030204" pitchFamily="18" charset="0"/>
                        <a:cs typeface="Times New Roman" panose="02020603050405020304" pitchFamily="18" charset="0"/>
                      </a:rPr>
                      <m:t>𝑦</m:t>
                    </m:r>
                    <m:r>
                      <a:rPr lang="en-US" sz="2000" b="0" i="1" smtClean="0">
                        <a:solidFill>
                          <a:srgbClr val="FF0000"/>
                        </a:solidFill>
                        <a:latin typeface="Cambria Math" panose="02040503050406030204" pitchFamily="18" charset="0"/>
                        <a:cs typeface="Times New Roman" panose="02020603050405020304" pitchFamily="18" charset="0"/>
                      </a:rPr>
                      <m:t> </m:t>
                    </m:r>
                    <m:r>
                      <a:rPr lang="en-US" sz="2000" b="0" i="1" smtClean="0">
                        <a:solidFill>
                          <a:srgbClr val="FF0000"/>
                        </a:solidFill>
                        <a:latin typeface="Cambria Math" panose="02040503050406030204" pitchFamily="18" charset="0"/>
                        <a:cs typeface="Times New Roman" panose="02020603050405020304" pitchFamily="18" charset="0"/>
                      </a:rPr>
                      <m:t>𝑓</m:t>
                    </m:r>
                    <m:d>
                      <m:dPr>
                        <m:ctrlPr>
                          <a:rPr lang="en-US" sz="2000" b="0" i="1" smtClean="0">
                            <a:solidFill>
                              <a:srgbClr val="FF0000"/>
                            </a:solidFill>
                            <a:latin typeface="Cambria Math" panose="02040503050406030204" pitchFamily="18" charset="0"/>
                            <a:cs typeface="Times New Roman" panose="02020603050405020304" pitchFamily="18" charset="0"/>
                          </a:rPr>
                        </m:ctrlPr>
                      </m:dPr>
                      <m:e>
                        <m:r>
                          <a:rPr lang="en-US" sz="2000" b="0" i="1" smtClean="0">
                            <a:solidFill>
                              <a:srgbClr val="FF0000"/>
                            </a:solidFill>
                            <a:latin typeface="Cambria Math" panose="02040503050406030204" pitchFamily="18" charset="0"/>
                            <a:cs typeface="Times New Roman" panose="02020603050405020304" pitchFamily="18" charset="0"/>
                          </a:rPr>
                          <m:t>𝑥𝑦</m:t>
                        </m:r>
                      </m:e>
                    </m:d>
                    <m:r>
                      <a:rPr lang="en-US" sz="2000" b="0" i="1" smtClean="0">
                        <a:solidFill>
                          <a:srgbClr val="FF0000"/>
                        </a:solidFill>
                        <a:latin typeface="Cambria Math" panose="02040503050406030204" pitchFamily="18" charset="0"/>
                        <a:cs typeface="Times New Roman" panose="02020603050405020304" pitchFamily="18" charset="0"/>
                      </a:rPr>
                      <m:t> </m:t>
                    </m:r>
                    <m:r>
                      <a:rPr lang="en-US" sz="2000" b="0" i="1" smtClean="0">
                        <a:solidFill>
                          <a:srgbClr val="FF0000"/>
                        </a:solidFill>
                        <a:latin typeface="Cambria Math" panose="02040503050406030204" pitchFamily="18" charset="0"/>
                        <a:cs typeface="Times New Roman" panose="02020603050405020304" pitchFamily="18" charset="0"/>
                      </a:rPr>
                      <m:t>𝑑𝑥</m:t>
                    </m:r>
                    <m:r>
                      <a:rPr lang="en-US" sz="2000" b="0" i="1" smtClean="0">
                        <a:solidFill>
                          <a:srgbClr val="FF0000"/>
                        </a:solidFill>
                        <a:latin typeface="Cambria Math" panose="02040503050406030204" pitchFamily="18" charset="0"/>
                        <a:cs typeface="Times New Roman" panose="02020603050405020304" pitchFamily="18" charset="0"/>
                      </a:rPr>
                      <m:t>+</m:t>
                    </m:r>
                    <m:r>
                      <a:rPr lang="en-US" sz="2000" b="0" i="1" smtClean="0">
                        <a:solidFill>
                          <a:srgbClr val="FF0000"/>
                        </a:solidFill>
                        <a:latin typeface="Cambria Math" panose="02040503050406030204" pitchFamily="18" charset="0"/>
                        <a:cs typeface="Times New Roman" panose="02020603050405020304" pitchFamily="18" charset="0"/>
                      </a:rPr>
                      <m:t>𝑥</m:t>
                    </m:r>
                    <m:r>
                      <a:rPr lang="en-US" sz="2000" b="0" i="1" smtClean="0">
                        <a:solidFill>
                          <a:srgbClr val="FF0000"/>
                        </a:solidFill>
                        <a:latin typeface="Cambria Math" panose="02040503050406030204" pitchFamily="18" charset="0"/>
                        <a:cs typeface="Times New Roman" panose="02020603050405020304" pitchFamily="18" charset="0"/>
                      </a:rPr>
                      <m:t> </m:t>
                    </m:r>
                    <m:r>
                      <a:rPr lang="en-US" sz="2000" b="0" i="1" smtClean="0">
                        <a:solidFill>
                          <a:srgbClr val="FF0000"/>
                        </a:solidFill>
                        <a:latin typeface="Cambria Math" panose="02040503050406030204" pitchFamily="18" charset="0"/>
                        <a:cs typeface="Times New Roman" panose="02020603050405020304" pitchFamily="18" charset="0"/>
                      </a:rPr>
                      <m:t>𝑔</m:t>
                    </m:r>
                    <m:d>
                      <m:dPr>
                        <m:ctrlPr>
                          <a:rPr lang="en-US" sz="2000" b="0" i="1" smtClean="0">
                            <a:solidFill>
                              <a:srgbClr val="FF0000"/>
                            </a:solidFill>
                            <a:latin typeface="Cambria Math" panose="02040503050406030204" pitchFamily="18" charset="0"/>
                            <a:cs typeface="Times New Roman" panose="02020603050405020304" pitchFamily="18" charset="0"/>
                          </a:rPr>
                        </m:ctrlPr>
                      </m:dPr>
                      <m:e>
                        <m:r>
                          <a:rPr lang="en-US" sz="2000" b="0" i="1" smtClean="0">
                            <a:solidFill>
                              <a:srgbClr val="FF0000"/>
                            </a:solidFill>
                            <a:latin typeface="Cambria Math" panose="02040503050406030204" pitchFamily="18" charset="0"/>
                            <a:cs typeface="Times New Roman" panose="02020603050405020304" pitchFamily="18" charset="0"/>
                          </a:rPr>
                          <m:t>𝑥𝑦</m:t>
                        </m:r>
                      </m:e>
                    </m:d>
                    <m:r>
                      <a:rPr lang="en-US" sz="2000" b="0" i="1" smtClean="0">
                        <a:solidFill>
                          <a:srgbClr val="FF0000"/>
                        </a:solidFill>
                        <a:latin typeface="Cambria Math" panose="02040503050406030204" pitchFamily="18" charset="0"/>
                        <a:cs typeface="Times New Roman" panose="02020603050405020304" pitchFamily="18" charset="0"/>
                      </a:rPr>
                      <m:t>𝑑𝑦</m:t>
                    </m:r>
                    <m:r>
                      <a:rPr lang="en-US" sz="2000" b="0" i="1" smtClean="0">
                        <a:solidFill>
                          <a:srgbClr val="FF0000"/>
                        </a:solidFill>
                        <a:latin typeface="Cambria Math" panose="02040503050406030204" pitchFamily="18" charset="0"/>
                        <a:cs typeface="Times New Roman" panose="02020603050405020304" pitchFamily="18" charset="0"/>
                      </a:rPr>
                      <m:t>=</m:t>
                    </m:r>
                    <m:r>
                      <a:rPr lang="en-US" sz="2000" b="0" i="1" smtClean="0">
                        <a:solidFill>
                          <a:srgbClr val="FF0000"/>
                        </a:solidFill>
                        <a:latin typeface="Cambria Math" panose="02040503050406030204" pitchFamily="18" charset="0"/>
                        <a:cs typeface="Times New Roman" panose="02020603050405020304" pitchFamily="18" charset="0"/>
                      </a:rPr>
                      <m:t>𝑜</m:t>
                    </m:r>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then the Integrating factor is </a:t>
                </a:r>
                <a14:m>
                  <m:oMath xmlns:m="http://schemas.openxmlformats.org/officeDocument/2006/math">
                    <m:f>
                      <m:fPr>
                        <m:ctrlPr>
                          <a:rPr lang="en-US" sz="2000" i="1">
                            <a:solidFill>
                              <a:srgbClr val="FF0000"/>
                            </a:solidFill>
                            <a:latin typeface="Cambria Math" panose="02040503050406030204" pitchFamily="18" charset="0"/>
                            <a:cs typeface="Times New Roman" panose="02020603050405020304" pitchFamily="18" charset="0"/>
                          </a:rPr>
                        </m:ctrlPr>
                      </m:fPr>
                      <m:num>
                        <m:r>
                          <a:rPr lang="en-US" sz="2000" i="1">
                            <a:solidFill>
                              <a:srgbClr val="FF0000"/>
                            </a:solidFill>
                            <a:latin typeface="Cambria Math" panose="02040503050406030204" pitchFamily="18" charset="0"/>
                            <a:cs typeface="Times New Roman" panose="02020603050405020304" pitchFamily="18" charset="0"/>
                          </a:rPr>
                          <m:t>1</m:t>
                        </m:r>
                      </m:num>
                      <m:den>
                        <m:r>
                          <a:rPr lang="en-US" sz="2000" i="1">
                            <a:solidFill>
                              <a:srgbClr val="FF0000"/>
                            </a:solidFill>
                            <a:latin typeface="Cambria Math" panose="02040503050406030204" pitchFamily="18" charset="0"/>
                            <a:cs typeface="Times New Roman" panose="02020603050405020304" pitchFamily="18" charset="0"/>
                          </a:rPr>
                          <m:t>𝑀𝑥</m:t>
                        </m:r>
                        <m:r>
                          <a:rPr lang="en-US" sz="2000" b="0" i="1" smtClean="0">
                            <a:solidFill>
                              <a:srgbClr val="FF0000"/>
                            </a:solidFill>
                            <a:latin typeface="Cambria Math" panose="02040503050406030204" pitchFamily="18" charset="0"/>
                            <a:cs typeface="Times New Roman" panose="02020603050405020304" pitchFamily="18" charset="0"/>
                          </a:rPr>
                          <m:t>−</m:t>
                        </m:r>
                        <m:r>
                          <a:rPr lang="en-US" sz="2000" i="1">
                            <a:solidFill>
                              <a:srgbClr val="FF0000"/>
                            </a:solidFill>
                            <a:latin typeface="Cambria Math" panose="02040503050406030204" pitchFamily="18" charset="0"/>
                            <a:cs typeface="Times New Roman" panose="02020603050405020304" pitchFamily="18" charset="0"/>
                          </a:rPr>
                          <m:t>𝑁𝑦</m:t>
                        </m:r>
                      </m:den>
                    </m:f>
                    <m:r>
                      <a:rPr lang="en-US" sz="2000" i="1">
                        <a:solidFill>
                          <a:srgbClr val="FF0000"/>
                        </a:solidFill>
                        <a:latin typeface="Cambria Math" panose="02040503050406030204" pitchFamily="18"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We multiply with an I.F </a:t>
                </a:r>
                <a:r>
                  <a:rPr lang="en-US" sz="2000" dirty="0" smtClean="0">
                    <a:latin typeface="Times New Roman" panose="02020603050405020304" pitchFamily="18" charset="0"/>
                    <a:cs typeface="Times New Roman" panose="02020603050405020304" pitchFamily="18" charset="0"/>
                  </a:rPr>
                  <a:t>then </a:t>
                </a:r>
                <a:r>
                  <a:rPr lang="en-US" sz="2000" dirty="0">
                    <a:latin typeface="Times New Roman" panose="02020603050405020304" pitchFamily="18" charset="0"/>
                    <a:cs typeface="Times New Roman" panose="02020603050405020304" pitchFamily="18" charset="0"/>
                  </a:rPr>
                  <a:t>it will become an Exact differential equation and then solve by using previous methods</a:t>
                </a:r>
                <a:r>
                  <a:rPr lang="en-US" sz="2000" dirty="0" smtClean="0">
                    <a:latin typeface="Times New Roman" panose="02020603050405020304" pitchFamily="18" charset="0"/>
                    <a:cs typeface="Times New Roman" panose="02020603050405020304" pitchFamily="18" charset="0"/>
                  </a:rPr>
                  <a:t>.</a:t>
                </a:r>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18655"/>
                <a:ext cx="10515600" cy="6096000"/>
              </a:xfrm>
              <a:blipFill>
                <a:blip r:embed="rId2"/>
                <a:stretch>
                  <a:fillRect l="-928" t="-800" r="-580"/>
                </a:stretch>
              </a:blipFill>
            </p:spPr>
            <p:txBody>
              <a:bodyPr/>
              <a:lstStyle/>
              <a:p>
                <a:r>
                  <a:rPr lang="en-IN">
                    <a:noFill/>
                  </a:rPr>
                  <a:t> </a:t>
                </a:r>
              </a:p>
            </p:txBody>
          </p:sp>
        </mc:Fallback>
      </mc:AlternateContent>
    </p:spTree>
    <p:extLst>
      <p:ext uri="{BB962C8B-B14F-4D97-AF65-F5344CB8AC3E}">
        <p14:creationId xmlns:p14="http://schemas.microsoft.com/office/powerpoint/2010/main" val="666360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1055" y="360218"/>
                <a:ext cx="10882745" cy="6276109"/>
              </a:xfrm>
            </p:spPr>
            <p:txBody>
              <a:bodyPr>
                <a:normAutofit fontScale="25000" lnSpcReduction="20000"/>
              </a:bodyPr>
              <a:lstStyle/>
              <a:p>
                <a:pPr marL="0" indent="0">
                  <a:buNone/>
                </a:pPr>
                <a:r>
                  <a:rPr lang="en-US" sz="8000" b="1" dirty="0" smtClean="0">
                    <a:solidFill>
                      <a:srgbClr val="FF0000"/>
                    </a:solidFill>
                    <a:latin typeface="Times New Roman" panose="02020603050405020304" pitchFamily="18" charset="0"/>
                    <a:cs typeface="Times New Roman" panose="02020603050405020304" pitchFamily="18" charset="0"/>
                  </a:rPr>
                  <a:t>18. </a:t>
                </a:r>
                <a:r>
                  <a:rPr lang="en-US" sz="8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sSup>
                      <m:sSupPr>
                        <m:ctrlPr>
                          <a:rPr lang="en-US" sz="8000" b="1" i="1" smtClean="0">
                            <a:solidFill>
                              <a:srgbClr val="FF0000"/>
                            </a:solidFill>
                            <a:latin typeface="Cambria Math" panose="02040503050406030204" pitchFamily="18" charset="0"/>
                            <a:cs typeface="Times New Roman" panose="02020603050405020304" pitchFamily="18" charset="0"/>
                          </a:rPr>
                        </m:ctrlPr>
                      </m:sSupPr>
                      <m:e>
                        <m:r>
                          <a:rPr lang="en-US" sz="8000" b="1" i="0" smtClean="0">
                            <a:solidFill>
                              <a:srgbClr val="FF0000"/>
                            </a:solidFill>
                            <a:latin typeface="Cambria Math" panose="02040503050406030204" pitchFamily="18" charset="0"/>
                            <a:cs typeface="Times New Roman" panose="02020603050405020304" pitchFamily="18" charset="0"/>
                          </a:rPr>
                          <m:t>(</m:t>
                        </m:r>
                        <m:r>
                          <a:rPr lang="en-US" sz="8000" b="1" i="0" smtClean="0">
                            <a:solidFill>
                              <a:srgbClr val="FF0000"/>
                            </a:solidFill>
                            <a:latin typeface="Cambria Math" panose="02040503050406030204" pitchFamily="18" charset="0"/>
                            <a:cs typeface="Times New Roman" panose="02020603050405020304" pitchFamily="18" charset="0"/>
                          </a:rPr>
                          <m:t>𝐱</m:t>
                        </m:r>
                      </m:e>
                      <m:sup>
                        <m:r>
                          <a:rPr lang="en-US" sz="8000" b="1" i="0" smtClean="0">
                            <a:solidFill>
                              <a:srgbClr val="FF0000"/>
                            </a:solidFill>
                            <a:latin typeface="Cambria Math" panose="02040503050406030204" pitchFamily="18" charset="0"/>
                            <a:cs typeface="Times New Roman" panose="02020603050405020304" pitchFamily="18" charset="0"/>
                          </a:rPr>
                          <m:t>𝟐</m:t>
                        </m:r>
                      </m:sup>
                    </m:sSup>
                    <m:sSup>
                      <m:sSupPr>
                        <m:ctrlPr>
                          <a:rPr lang="en-US" sz="8000" b="1" i="1" smtClean="0">
                            <a:solidFill>
                              <a:srgbClr val="FF0000"/>
                            </a:solidFill>
                            <a:latin typeface="Cambria Math" panose="02040503050406030204" pitchFamily="18" charset="0"/>
                            <a:cs typeface="Times New Roman" panose="02020603050405020304" pitchFamily="18" charset="0"/>
                          </a:rPr>
                        </m:ctrlPr>
                      </m:sSupPr>
                      <m:e>
                        <m:r>
                          <a:rPr lang="en-US" sz="8000" b="1" i="0" smtClean="0">
                            <a:solidFill>
                              <a:srgbClr val="FF0000"/>
                            </a:solidFill>
                            <a:latin typeface="Cambria Math" panose="02040503050406030204" pitchFamily="18" charset="0"/>
                            <a:cs typeface="Times New Roman" panose="02020603050405020304" pitchFamily="18" charset="0"/>
                          </a:rPr>
                          <m:t>𝐲</m:t>
                        </m:r>
                      </m:e>
                      <m:sup>
                        <m:r>
                          <a:rPr lang="en-US" sz="8000" b="1" i="0" smtClean="0">
                            <a:solidFill>
                              <a:srgbClr val="FF0000"/>
                            </a:solidFill>
                            <a:latin typeface="Cambria Math" panose="02040503050406030204" pitchFamily="18" charset="0"/>
                            <a:cs typeface="Times New Roman" panose="02020603050405020304" pitchFamily="18" charset="0"/>
                          </a:rPr>
                          <m:t>𝟐</m:t>
                        </m:r>
                      </m:sup>
                    </m:sSup>
                    <m:r>
                      <a:rPr lang="en-US" sz="8000" b="1" i="0" smtClean="0">
                        <a:solidFill>
                          <a:srgbClr val="FF0000"/>
                        </a:solidFill>
                        <a:latin typeface="Cambria Math" panose="02040503050406030204" pitchFamily="18" charset="0"/>
                        <a:cs typeface="Times New Roman" panose="02020603050405020304" pitchFamily="18" charset="0"/>
                      </a:rPr>
                      <m:t>+</m:t>
                    </m:r>
                    <m:r>
                      <a:rPr lang="en-US" sz="8000" b="1" i="0" smtClean="0">
                        <a:solidFill>
                          <a:srgbClr val="FF0000"/>
                        </a:solidFill>
                        <a:latin typeface="Cambria Math" panose="02040503050406030204" pitchFamily="18" charset="0"/>
                        <a:cs typeface="Times New Roman" panose="02020603050405020304" pitchFamily="18" charset="0"/>
                      </a:rPr>
                      <m:t>𝐱𝐲</m:t>
                    </m:r>
                    <m:r>
                      <a:rPr lang="en-US" sz="8000" b="1" i="0" smtClean="0">
                        <a:solidFill>
                          <a:srgbClr val="FF0000"/>
                        </a:solidFill>
                        <a:latin typeface="Cambria Math" panose="02040503050406030204" pitchFamily="18" charset="0"/>
                        <a:cs typeface="Times New Roman" panose="02020603050405020304" pitchFamily="18" charset="0"/>
                      </a:rPr>
                      <m:t>+</m:t>
                    </m:r>
                    <m:r>
                      <a:rPr lang="en-US" sz="8000" b="1" i="0" smtClean="0">
                        <a:solidFill>
                          <a:srgbClr val="FF0000"/>
                        </a:solidFill>
                        <a:latin typeface="Cambria Math" panose="02040503050406030204" pitchFamily="18" charset="0"/>
                        <a:cs typeface="Times New Roman" panose="02020603050405020304" pitchFamily="18" charset="0"/>
                      </a:rPr>
                      <m:t>𝟏</m:t>
                    </m:r>
                    <m:r>
                      <a:rPr lang="en-US" sz="8000" b="1" i="0" smtClean="0">
                        <a:solidFill>
                          <a:srgbClr val="FF0000"/>
                        </a:solidFill>
                        <a:latin typeface="Cambria Math" panose="02040503050406030204" pitchFamily="18" charset="0"/>
                        <a:cs typeface="Times New Roman" panose="02020603050405020304" pitchFamily="18" charset="0"/>
                      </a:rPr>
                      <m:t>) </m:t>
                    </m:r>
                    <m:r>
                      <a:rPr lang="en-US" sz="8000" b="1" i="0" smtClean="0">
                        <a:solidFill>
                          <a:srgbClr val="FF0000"/>
                        </a:solidFill>
                        <a:latin typeface="Cambria Math" panose="02040503050406030204" pitchFamily="18" charset="0"/>
                        <a:cs typeface="Times New Roman" panose="02020603050405020304" pitchFamily="18" charset="0"/>
                      </a:rPr>
                      <m:t>𝐲</m:t>
                    </m:r>
                    <m:r>
                      <a:rPr lang="en-US" sz="8000" b="1" i="0" smtClean="0">
                        <a:solidFill>
                          <a:srgbClr val="FF0000"/>
                        </a:solidFill>
                        <a:latin typeface="Cambria Math" panose="02040503050406030204" pitchFamily="18" charset="0"/>
                        <a:cs typeface="Times New Roman" panose="02020603050405020304" pitchFamily="18" charset="0"/>
                      </a:rPr>
                      <m:t> </m:t>
                    </m:r>
                    <m:r>
                      <a:rPr lang="en-US" sz="8000" b="1" i="0">
                        <a:solidFill>
                          <a:srgbClr val="FF0000"/>
                        </a:solidFill>
                        <a:latin typeface="Cambria Math" panose="02040503050406030204" pitchFamily="18" charset="0"/>
                        <a:cs typeface="Times New Roman" panose="02020603050405020304" pitchFamily="18" charset="0"/>
                      </a:rPr>
                      <m:t>𝐝</m:t>
                    </m:r>
                    <m:r>
                      <a:rPr lang="en-US" sz="8000" b="1" i="0" smtClean="0">
                        <a:solidFill>
                          <a:srgbClr val="FF0000"/>
                        </a:solidFill>
                        <a:latin typeface="Cambria Math" panose="02040503050406030204" pitchFamily="18" charset="0"/>
                        <a:cs typeface="Times New Roman" panose="02020603050405020304" pitchFamily="18" charset="0"/>
                      </a:rPr>
                      <m:t>𝐱</m:t>
                    </m:r>
                    <m:r>
                      <a:rPr lang="en-US" sz="8000" b="1" i="0">
                        <a:solidFill>
                          <a:srgbClr val="FF0000"/>
                        </a:solidFill>
                        <a:latin typeface="Cambria Math" panose="02040503050406030204" pitchFamily="18" charset="0"/>
                        <a:cs typeface="Times New Roman" panose="02020603050405020304" pitchFamily="18" charset="0"/>
                      </a:rPr>
                      <m:t>+</m:t>
                    </m:r>
                    <m:d>
                      <m:dPr>
                        <m:ctrlPr>
                          <a:rPr lang="en-US" sz="8000" b="1" i="1">
                            <a:solidFill>
                              <a:srgbClr val="FF0000"/>
                            </a:solidFill>
                            <a:latin typeface="Cambria Math" panose="02040503050406030204" pitchFamily="18" charset="0"/>
                            <a:cs typeface="Times New Roman" panose="02020603050405020304" pitchFamily="18" charset="0"/>
                          </a:rPr>
                        </m:ctrlPr>
                      </m:dPr>
                      <m:e>
                        <m:sSup>
                          <m:sSupPr>
                            <m:ctrlPr>
                              <a:rPr lang="en-US" sz="8000" b="1" i="1">
                                <a:solidFill>
                                  <a:srgbClr val="FF0000"/>
                                </a:solidFill>
                                <a:latin typeface="Cambria Math" panose="02040503050406030204" pitchFamily="18" charset="0"/>
                                <a:cs typeface="Times New Roman" panose="02020603050405020304" pitchFamily="18" charset="0"/>
                              </a:rPr>
                            </m:ctrlPr>
                          </m:sSupPr>
                          <m:e>
                            <m:r>
                              <a:rPr lang="en-US" sz="8000" b="1" i="0">
                                <a:solidFill>
                                  <a:srgbClr val="FF0000"/>
                                </a:solidFill>
                                <a:latin typeface="Cambria Math" panose="02040503050406030204" pitchFamily="18" charset="0"/>
                                <a:cs typeface="Times New Roman" panose="02020603050405020304" pitchFamily="18" charset="0"/>
                              </a:rPr>
                              <m:t>𝐱</m:t>
                            </m:r>
                          </m:e>
                          <m:sup>
                            <m:r>
                              <a:rPr lang="en-US" sz="8000" b="1" i="0">
                                <a:solidFill>
                                  <a:srgbClr val="FF0000"/>
                                </a:solidFill>
                                <a:latin typeface="Cambria Math" panose="02040503050406030204" pitchFamily="18" charset="0"/>
                                <a:cs typeface="Times New Roman" panose="02020603050405020304" pitchFamily="18" charset="0"/>
                              </a:rPr>
                              <m:t>𝟐</m:t>
                            </m:r>
                          </m:sup>
                        </m:sSup>
                        <m:sSup>
                          <m:sSupPr>
                            <m:ctrlPr>
                              <a:rPr lang="en-US" sz="8000" b="1" i="1">
                                <a:solidFill>
                                  <a:srgbClr val="FF0000"/>
                                </a:solidFill>
                                <a:latin typeface="Cambria Math" panose="02040503050406030204" pitchFamily="18" charset="0"/>
                                <a:cs typeface="Times New Roman" panose="02020603050405020304" pitchFamily="18" charset="0"/>
                              </a:rPr>
                            </m:ctrlPr>
                          </m:sSupPr>
                          <m:e>
                            <m:r>
                              <a:rPr lang="en-US" sz="8000" b="1" i="0">
                                <a:solidFill>
                                  <a:srgbClr val="FF0000"/>
                                </a:solidFill>
                                <a:latin typeface="Cambria Math" panose="02040503050406030204" pitchFamily="18" charset="0"/>
                                <a:cs typeface="Times New Roman" panose="02020603050405020304" pitchFamily="18" charset="0"/>
                              </a:rPr>
                              <m:t>𝐲</m:t>
                            </m:r>
                          </m:e>
                          <m:sup>
                            <m:r>
                              <a:rPr lang="en-US" sz="8000" b="1" i="0">
                                <a:solidFill>
                                  <a:srgbClr val="FF0000"/>
                                </a:solidFill>
                                <a:latin typeface="Cambria Math" panose="02040503050406030204" pitchFamily="18" charset="0"/>
                                <a:cs typeface="Times New Roman" panose="02020603050405020304" pitchFamily="18" charset="0"/>
                              </a:rPr>
                              <m:t>𝟐</m:t>
                            </m:r>
                          </m:sup>
                        </m:sSup>
                        <m:r>
                          <a:rPr lang="en-US" sz="8000" b="1" i="0" smtClean="0">
                            <a:solidFill>
                              <a:srgbClr val="FF0000"/>
                            </a:solidFill>
                            <a:latin typeface="Cambria Math" panose="02040503050406030204" pitchFamily="18" charset="0"/>
                            <a:cs typeface="Times New Roman" panose="02020603050405020304" pitchFamily="18" charset="0"/>
                          </a:rPr>
                          <m:t>− </m:t>
                        </m:r>
                        <m:r>
                          <a:rPr lang="en-US" sz="8000" b="1" i="0">
                            <a:solidFill>
                              <a:srgbClr val="FF0000"/>
                            </a:solidFill>
                            <a:latin typeface="Cambria Math" panose="02040503050406030204" pitchFamily="18" charset="0"/>
                            <a:cs typeface="Times New Roman" panose="02020603050405020304" pitchFamily="18" charset="0"/>
                          </a:rPr>
                          <m:t>𝐱𝐲</m:t>
                        </m:r>
                        <m:r>
                          <a:rPr lang="en-US" sz="8000" b="1" i="0">
                            <a:solidFill>
                              <a:srgbClr val="FF0000"/>
                            </a:solidFill>
                            <a:latin typeface="Cambria Math" panose="02040503050406030204" pitchFamily="18" charset="0"/>
                            <a:cs typeface="Times New Roman" panose="02020603050405020304" pitchFamily="18" charset="0"/>
                          </a:rPr>
                          <m:t>+</m:t>
                        </m:r>
                        <m:r>
                          <a:rPr lang="en-US" sz="8000" b="1" i="0">
                            <a:solidFill>
                              <a:srgbClr val="FF0000"/>
                            </a:solidFill>
                            <a:latin typeface="Cambria Math" panose="02040503050406030204" pitchFamily="18" charset="0"/>
                            <a:cs typeface="Times New Roman" panose="02020603050405020304" pitchFamily="18" charset="0"/>
                          </a:rPr>
                          <m:t>𝟏</m:t>
                        </m:r>
                      </m:e>
                    </m:d>
                    <m:r>
                      <a:rPr lang="en-US" sz="8000" b="1" i="0" smtClean="0">
                        <a:solidFill>
                          <a:srgbClr val="FF0000"/>
                        </a:solidFill>
                        <a:latin typeface="Cambria Math" panose="02040503050406030204" pitchFamily="18" charset="0"/>
                        <a:cs typeface="Times New Roman" panose="02020603050405020304" pitchFamily="18" charset="0"/>
                      </a:rPr>
                      <m:t> </m:t>
                    </m:r>
                    <m:r>
                      <a:rPr lang="en-US" sz="8000" b="1" i="0" smtClean="0">
                        <a:solidFill>
                          <a:srgbClr val="FF0000"/>
                        </a:solidFill>
                        <a:latin typeface="Cambria Math" panose="02040503050406030204" pitchFamily="18" charset="0"/>
                        <a:cs typeface="Times New Roman" panose="02020603050405020304" pitchFamily="18" charset="0"/>
                      </a:rPr>
                      <m:t>𝐱</m:t>
                    </m:r>
                    <m:r>
                      <a:rPr lang="en-US" sz="8000" b="1" i="0" smtClean="0">
                        <a:solidFill>
                          <a:srgbClr val="FF0000"/>
                        </a:solidFill>
                        <a:latin typeface="Cambria Math" panose="02040503050406030204" pitchFamily="18" charset="0"/>
                        <a:cs typeface="Times New Roman" panose="02020603050405020304" pitchFamily="18" charset="0"/>
                      </a:rPr>
                      <m:t> </m:t>
                    </m:r>
                    <m:r>
                      <a:rPr lang="en-US" sz="8000" b="1" i="0">
                        <a:solidFill>
                          <a:srgbClr val="FF0000"/>
                        </a:solidFill>
                        <a:latin typeface="Cambria Math" panose="02040503050406030204" pitchFamily="18" charset="0"/>
                        <a:cs typeface="Times New Roman" panose="02020603050405020304" pitchFamily="18" charset="0"/>
                      </a:rPr>
                      <m:t>𝐝</m:t>
                    </m:r>
                    <m:r>
                      <a:rPr lang="en-US" sz="8000" b="1" i="0" smtClean="0">
                        <a:solidFill>
                          <a:srgbClr val="FF0000"/>
                        </a:solidFill>
                        <a:latin typeface="Cambria Math" panose="02040503050406030204" pitchFamily="18" charset="0"/>
                        <a:cs typeface="Times New Roman" panose="02020603050405020304" pitchFamily="18" charset="0"/>
                      </a:rPr>
                      <m:t>𝐲</m:t>
                    </m:r>
                    <m:r>
                      <a:rPr lang="en-US" sz="8000" b="1" i="0">
                        <a:solidFill>
                          <a:srgbClr val="FF0000"/>
                        </a:solidFill>
                        <a:latin typeface="Cambria Math" panose="02040503050406030204" pitchFamily="18" charset="0"/>
                        <a:cs typeface="Times New Roman" panose="02020603050405020304" pitchFamily="18" charset="0"/>
                      </a:rPr>
                      <m:t>=</m:t>
                    </m:r>
                    <m:r>
                      <a:rPr lang="en-US" sz="8000" b="1" i="0">
                        <a:solidFill>
                          <a:srgbClr val="FF0000"/>
                        </a:solidFill>
                        <a:latin typeface="Cambria Math" panose="02040503050406030204" pitchFamily="18" charset="0"/>
                        <a:cs typeface="Times New Roman" panose="02020603050405020304" pitchFamily="18" charset="0"/>
                      </a:rPr>
                      <m:t>𝟎</m:t>
                    </m:r>
                    <m:r>
                      <a:rPr lang="en-US" sz="8000" b="1" i="0">
                        <a:solidFill>
                          <a:srgbClr val="FF0000"/>
                        </a:solidFill>
                        <a:latin typeface="Cambria Math" panose="02040503050406030204" pitchFamily="18" charset="0"/>
                        <a:cs typeface="Times New Roman" panose="02020603050405020304" pitchFamily="18" charset="0"/>
                      </a:rPr>
                      <m:t>.</m:t>
                    </m:r>
                  </m:oMath>
                </a14:m>
                <a:endParaRPr lang="en-US" sz="80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8000" b="1" dirty="0" smtClean="0">
                    <a:solidFill>
                      <a:srgbClr val="FF0000"/>
                    </a:solidFill>
                    <a:latin typeface="Times New Roman" panose="02020603050405020304" pitchFamily="18" charset="0"/>
                    <a:cs typeface="Times New Roman" panose="02020603050405020304" pitchFamily="18" charset="0"/>
                  </a:rPr>
                  <a:t>Sol. </a:t>
                </a:r>
                <a:r>
                  <a:rPr lang="en-US" sz="8000" b="1"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Given the differential equations </a:t>
                </a:r>
                <a14:m>
                  <m:oMath xmlns:m="http://schemas.openxmlformats.org/officeDocument/2006/math">
                    <m:sSup>
                      <m:sSupPr>
                        <m:ctrlPr>
                          <a:rPr lang="en-US" sz="8000" i="1" smtClean="0">
                            <a:solidFill>
                              <a:schemeClr val="tx1"/>
                            </a:solidFill>
                            <a:latin typeface="Cambria Math" panose="02040503050406030204" pitchFamily="18" charset="0"/>
                            <a:cs typeface="Times New Roman" panose="02020603050405020304" pitchFamily="18" charset="0"/>
                          </a:rPr>
                        </m:ctrlPr>
                      </m:sSupPr>
                      <m:e>
                        <m:r>
                          <a:rPr lang="en-US" sz="8000" b="0" i="0">
                            <a:solidFill>
                              <a:schemeClr val="tx1"/>
                            </a:solidFill>
                            <a:latin typeface="Cambria Math" panose="02040503050406030204" pitchFamily="18" charset="0"/>
                            <a:cs typeface="Times New Roman" panose="02020603050405020304" pitchFamily="18" charset="0"/>
                          </a:rPr>
                          <m:t>(</m:t>
                        </m:r>
                        <m:r>
                          <m:rPr>
                            <m:sty m:val="p"/>
                          </m:rPr>
                          <a:rPr lang="en-US" sz="8000" b="0" i="0">
                            <a:solidFill>
                              <a:schemeClr val="tx1"/>
                            </a:solidFill>
                            <a:latin typeface="Cambria Math" panose="02040503050406030204" pitchFamily="18" charset="0"/>
                            <a:cs typeface="Times New Roman" panose="02020603050405020304" pitchFamily="18" charset="0"/>
                          </a:rPr>
                          <m:t>x</m:t>
                        </m:r>
                      </m:e>
                      <m:sup>
                        <m:r>
                          <a:rPr lang="en-US" sz="8000" b="0" i="0">
                            <a:solidFill>
                              <a:schemeClr val="tx1"/>
                            </a:solidFill>
                            <a:latin typeface="Cambria Math" panose="02040503050406030204" pitchFamily="18" charset="0"/>
                            <a:cs typeface="Times New Roman" panose="02020603050405020304" pitchFamily="18" charset="0"/>
                          </a:rPr>
                          <m:t>2</m:t>
                        </m:r>
                      </m:sup>
                    </m:sSup>
                    <m:sSup>
                      <m:sSupPr>
                        <m:ctrlPr>
                          <a:rPr lang="en-US" sz="8000" i="1">
                            <a:solidFill>
                              <a:schemeClr val="tx1"/>
                            </a:solidFill>
                            <a:latin typeface="Cambria Math" panose="02040503050406030204" pitchFamily="18" charset="0"/>
                            <a:cs typeface="Times New Roman" panose="02020603050405020304" pitchFamily="18" charset="0"/>
                          </a:rPr>
                        </m:ctrlPr>
                      </m:sSupPr>
                      <m:e>
                        <m:r>
                          <m:rPr>
                            <m:sty m:val="p"/>
                          </m:rPr>
                          <a:rPr lang="en-US" sz="8000" b="0" i="0">
                            <a:solidFill>
                              <a:schemeClr val="tx1"/>
                            </a:solidFill>
                            <a:latin typeface="Cambria Math" panose="02040503050406030204" pitchFamily="18" charset="0"/>
                            <a:cs typeface="Times New Roman" panose="02020603050405020304" pitchFamily="18" charset="0"/>
                          </a:rPr>
                          <m:t>y</m:t>
                        </m:r>
                      </m:e>
                      <m:sup>
                        <m:r>
                          <a:rPr lang="en-US" sz="8000" b="0" i="0">
                            <a:solidFill>
                              <a:schemeClr val="tx1"/>
                            </a:solidFill>
                            <a:latin typeface="Cambria Math" panose="02040503050406030204" pitchFamily="18" charset="0"/>
                            <a:cs typeface="Times New Roman" panose="02020603050405020304" pitchFamily="18" charset="0"/>
                          </a:rPr>
                          <m:t>2</m:t>
                        </m:r>
                      </m:sup>
                    </m:sSup>
                    <m:r>
                      <a:rPr lang="en-US" sz="8000" b="0" i="0">
                        <a:solidFill>
                          <a:schemeClr val="tx1"/>
                        </a:solidFill>
                        <a:latin typeface="Cambria Math" panose="02040503050406030204" pitchFamily="18" charset="0"/>
                        <a:cs typeface="Times New Roman" panose="02020603050405020304" pitchFamily="18" charset="0"/>
                      </a:rPr>
                      <m:t>+</m:t>
                    </m:r>
                    <m:r>
                      <m:rPr>
                        <m:sty m:val="p"/>
                      </m:rPr>
                      <a:rPr lang="en-US" sz="8000" b="0" i="0">
                        <a:solidFill>
                          <a:schemeClr val="tx1"/>
                        </a:solidFill>
                        <a:latin typeface="Cambria Math" panose="02040503050406030204" pitchFamily="18" charset="0"/>
                        <a:cs typeface="Times New Roman" panose="02020603050405020304" pitchFamily="18" charset="0"/>
                      </a:rPr>
                      <m:t>xy</m:t>
                    </m:r>
                    <m:r>
                      <a:rPr lang="en-US" sz="8000" b="0" i="0">
                        <a:solidFill>
                          <a:schemeClr val="tx1"/>
                        </a:solidFill>
                        <a:latin typeface="Cambria Math" panose="02040503050406030204" pitchFamily="18" charset="0"/>
                        <a:cs typeface="Times New Roman" panose="02020603050405020304" pitchFamily="18" charset="0"/>
                      </a:rPr>
                      <m:t>+</m:t>
                    </m:r>
                    <m:r>
                      <a:rPr lang="en-US" sz="8000" b="0" i="0">
                        <a:solidFill>
                          <a:schemeClr val="tx1"/>
                        </a:solidFill>
                        <a:latin typeface="Cambria Math" panose="02040503050406030204" pitchFamily="18" charset="0"/>
                        <a:cs typeface="Times New Roman" panose="02020603050405020304" pitchFamily="18" charset="0"/>
                      </a:rPr>
                      <m:t>1</m:t>
                    </m:r>
                    <m:r>
                      <a:rPr lang="en-US" sz="8000" b="0" i="0">
                        <a:solidFill>
                          <a:schemeClr val="tx1"/>
                        </a:solidFill>
                        <a:latin typeface="Cambria Math" panose="02040503050406030204" pitchFamily="18" charset="0"/>
                        <a:cs typeface="Times New Roman" panose="02020603050405020304" pitchFamily="18" charset="0"/>
                      </a:rPr>
                      <m:t>) </m:t>
                    </m:r>
                    <m:r>
                      <m:rPr>
                        <m:sty m:val="p"/>
                      </m:rPr>
                      <a:rPr lang="en-US" sz="8000" b="0" i="0">
                        <a:solidFill>
                          <a:schemeClr val="tx1"/>
                        </a:solidFill>
                        <a:latin typeface="Cambria Math" panose="02040503050406030204" pitchFamily="18" charset="0"/>
                        <a:cs typeface="Times New Roman" panose="02020603050405020304" pitchFamily="18" charset="0"/>
                      </a:rPr>
                      <m:t>y</m:t>
                    </m:r>
                    <m:r>
                      <a:rPr lang="en-US" sz="8000" b="0" i="0">
                        <a:solidFill>
                          <a:schemeClr val="tx1"/>
                        </a:solidFill>
                        <a:latin typeface="Cambria Math" panose="02040503050406030204" pitchFamily="18" charset="0"/>
                        <a:cs typeface="Times New Roman" panose="02020603050405020304" pitchFamily="18" charset="0"/>
                      </a:rPr>
                      <m:t> </m:t>
                    </m:r>
                    <m:r>
                      <m:rPr>
                        <m:sty m:val="p"/>
                      </m:rPr>
                      <a:rPr lang="en-US" sz="8000" b="0" i="0">
                        <a:solidFill>
                          <a:schemeClr val="tx1"/>
                        </a:solidFill>
                        <a:latin typeface="Cambria Math" panose="02040503050406030204" pitchFamily="18" charset="0"/>
                        <a:cs typeface="Times New Roman" panose="02020603050405020304" pitchFamily="18" charset="0"/>
                      </a:rPr>
                      <m:t>dx</m:t>
                    </m:r>
                    <m:r>
                      <a:rPr lang="en-US" sz="8000" b="0" i="0">
                        <a:solidFill>
                          <a:schemeClr val="tx1"/>
                        </a:solidFill>
                        <a:latin typeface="Cambria Math" panose="02040503050406030204" pitchFamily="18" charset="0"/>
                        <a:cs typeface="Times New Roman" panose="02020603050405020304" pitchFamily="18" charset="0"/>
                      </a:rPr>
                      <m:t>+</m:t>
                    </m:r>
                    <m:d>
                      <m:dPr>
                        <m:ctrlPr>
                          <a:rPr lang="en-US" sz="8000" i="1">
                            <a:solidFill>
                              <a:schemeClr val="tx1"/>
                            </a:solidFill>
                            <a:latin typeface="Cambria Math" panose="02040503050406030204" pitchFamily="18" charset="0"/>
                            <a:cs typeface="Times New Roman" panose="02020603050405020304" pitchFamily="18" charset="0"/>
                          </a:rPr>
                        </m:ctrlPr>
                      </m:dPr>
                      <m:e>
                        <m:sSup>
                          <m:sSupPr>
                            <m:ctrlPr>
                              <a:rPr lang="en-US" sz="8000" i="1">
                                <a:solidFill>
                                  <a:schemeClr val="tx1"/>
                                </a:solidFill>
                                <a:latin typeface="Cambria Math" panose="02040503050406030204" pitchFamily="18" charset="0"/>
                                <a:cs typeface="Times New Roman" panose="02020603050405020304" pitchFamily="18" charset="0"/>
                              </a:rPr>
                            </m:ctrlPr>
                          </m:sSupPr>
                          <m:e>
                            <m:r>
                              <m:rPr>
                                <m:sty m:val="p"/>
                              </m:rPr>
                              <a:rPr lang="en-US" sz="8000" b="0" i="0">
                                <a:solidFill>
                                  <a:schemeClr val="tx1"/>
                                </a:solidFill>
                                <a:latin typeface="Cambria Math" panose="02040503050406030204" pitchFamily="18" charset="0"/>
                                <a:cs typeface="Times New Roman" panose="02020603050405020304" pitchFamily="18" charset="0"/>
                              </a:rPr>
                              <m:t>x</m:t>
                            </m:r>
                          </m:e>
                          <m:sup>
                            <m:r>
                              <a:rPr lang="en-US" sz="8000" b="0" i="0">
                                <a:solidFill>
                                  <a:schemeClr val="tx1"/>
                                </a:solidFill>
                                <a:latin typeface="Cambria Math" panose="02040503050406030204" pitchFamily="18" charset="0"/>
                                <a:cs typeface="Times New Roman" panose="02020603050405020304" pitchFamily="18" charset="0"/>
                              </a:rPr>
                              <m:t>2</m:t>
                            </m:r>
                          </m:sup>
                        </m:sSup>
                        <m:sSup>
                          <m:sSupPr>
                            <m:ctrlPr>
                              <a:rPr lang="en-US" sz="8000" i="1">
                                <a:solidFill>
                                  <a:schemeClr val="tx1"/>
                                </a:solidFill>
                                <a:latin typeface="Cambria Math" panose="02040503050406030204" pitchFamily="18" charset="0"/>
                                <a:cs typeface="Times New Roman" panose="02020603050405020304" pitchFamily="18" charset="0"/>
                              </a:rPr>
                            </m:ctrlPr>
                          </m:sSupPr>
                          <m:e>
                            <m:r>
                              <m:rPr>
                                <m:sty m:val="p"/>
                              </m:rPr>
                              <a:rPr lang="en-US" sz="8000" b="0" i="0">
                                <a:solidFill>
                                  <a:schemeClr val="tx1"/>
                                </a:solidFill>
                                <a:latin typeface="Cambria Math" panose="02040503050406030204" pitchFamily="18" charset="0"/>
                                <a:cs typeface="Times New Roman" panose="02020603050405020304" pitchFamily="18" charset="0"/>
                              </a:rPr>
                              <m:t>y</m:t>
                            </m:r>
                          </m:e>
                          <m:sup>
                            <m:r>
                              <a:rPr lang="en-US" sz="8000" b="0" i="0">
                                <a:solidFill>
                                  <a:schemeClr val="tx1"/>
                                </a:solidFill>
                                <a:latin typeface="Cambria Math" panose="02040503050406030204" pitchFamily="18" charset="0"/>
                                <a:cs typeface="Times New Roman" panose="02020603050405020304" pitchFamily="18" charset="0"/>
                              </a:rPr>
                              <m:t>2</m:t>
                            </m:r>
                          </m:sup>
                        </m:sSup>
                        <m:r>
                          <a:rPr lang="en-US" sz="8000" b="0" i="0">
                            <a:solidFill>
                              <a:schemeClr val="tx1"/>
                            </a:solidFill>
                            <a:latin typeface="Cambria Math" panose="02040503050406030204" pitchFamily="18" charset="0"/>
                            <a:cs typeface="Times New Roman" panose="02020603050405020304" pitchFamily="18" charset="0"/>
                          </a:rPr>
                          <m:t>− </m:t>
                        </m:r>
                        <m:r>
                          <m:rPr>
                            <m:sty m:val="p"/>
                          </m:rPr>
                          <a:rPr lang="en-US" sz="8000" b="0" i="0">
                            <a:solidFill>
                              <a:schemeClr val="tx1"/>
                            </a:solidFill>
                            <a:latin typeface="Cambria Math" panose="02040503050406030204" pitchFamily="18" charset="0"/>
                            <a:cs typeface="Times New Roman" panose="02020603050405020304" pitchFamily="18" charset="0"/>
                          </a:rPr>
                          <m:t>xy</m:t>
                        </m:r>
                        <m:r>
                          <a:rPr lang="en-US" sz="8000" b="0" i="0">
                            <a:solidFill>
                              <a:schemeClr val="tx1"/>
                            </a:solidFill>
                            <a:latin typeface="Cambria Math" panose="02040503050406030204" pitchFamily="18" charset="0"/>
                            <a:cs typeface="Times New Roman" panose="02020603050405020304" pitchFamily="18" charset="0"/>
                          </a:rPr>
                          <m:t>+</m:t>
                        </m:r>
                        <m:r>
                          <a:rPr lang="en-US" sz="8000" b="0" i="0">
                            <a:solidFill>
                              <a:schemeClr val="tx1"/>
                            </a:solidFill>
                            <a:latin typeface="Cambria Math" panose="02040503050406030204" pitchFamily="18" charset="0"/>
                            <a:cs typeface="Times New Roman" panose="02020603050405020304" pitchFamily="18" charset="0"/>
                          </a:rPr>
                          <m:t>1</m:t>
                        </m:r>
                      </m:e>
                    </m:d>
                    <m:r>
                      <a:rPr lang="en-US" sz="8000" b="0" i="0" smtClean="0">
                        <a:solidFill>
                          <a:schemeClr val="tx1"/>
                        </a:solidFill>
                        <a:latin typeface="Cambria Math" panose="02040503050406030204" pitchFamily="18" charset="0"/>
                        <a:cs typeface="Times New Roman" panose="02020603050405020304" pitchFamily="18" charset="0"/>
                      </a:rPr>
                      <m:t> </m:t>
                    </m:r>
                    <m:r>
                      <m:rPr>
                        <m:sty m:val="p"/>
                      </m:rPr>
                      <a:rPr lang="en-US" sz="8000" b="0" i="0" smtClean="0">
                        <a:solidFill>
                          <a:schemeClr val="tx1"/>
                        </a:solidFill>
                        <a:latin typeface="Cambria Math" panose="02040503050406030204" pitchFamily="18" charset="0"/>
                        <a:cs typeface="Times New Roman" panose="02020603050405020304" pitchFamily="18" charset="0"/>
                      </a:rPr>
                      <m:t>xdy</m:t>
                    </m:r>
                    <m:r>
                      <a:rPr lang="en-US" sz="8000" b="0" i="0">
                        <a:solidFill>
                          <a:schemeClr val="tx1"/>
                        </a:solidFill>
                        <a:latin typeface="Cambria Math" panose="02040503050406030204" pitchFamily="18" charset="0"/>
                        <a:cs typeface="Times New Roman" panose="02020603050405020304" pitchFamily="18" charset="0"/>
                      </a:rPr>
                      <m:t>=</m:t>
                    </m:r>
                    <m:r>
                      <a:rPr lang="en-US" sz="8000" b="0" i="0">
                        <a:solidFill>
                          <a:schemeClr val="tx1"/>
                        </a:solidFill>
                        <a:latin typeface="Cambria Math" panose="02040503050406030204" pitchFamily="18" charset="0"/>
                        <a:cs typeface="Times New Roman" panose="02020603050405020304" pitchFamily="18" charset="0"/>
                      </a:rPr>
                      <m:t>0</m:t>
                    </m:r>
                  </m:oMath>
                </a14:m>
                <a:r>
                  <a:rPr lang="en-US" sz="8000" b="0" dirty="0" smtClean="0">
                    <a:solidFill>
                      <a:schemeClr val="tx1"/>
                    </a:solidFill>
                    <a:latin typeface="Times New Roman" panose="02020603050405020304" pitchFamily="18" charset="0"/>
                    <a:cs typeface="Times New Roman" panose="02020603050405020304" pitchFamily="18" charset="0"/>
                  </a:rPr>
                  <a:t>        -       (1)</a:t>
                </a:r>
              </a:p>
              <a:p>
                <a:pPr marL="0" indent="0">
                  <a:buNone/>
                </a:pP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8000" i="0">
                        <a:latin typeface="Cambria Math" panose="02040503050406030204" pitchFamily="18" charset="0"/>
                        <a:cs typeface="Times New Roman" panose="02020603050405020304" pitchFamily="18" charset="0"/>
                      </a:rPr>
                      <m:t>M</m:t>
                    </m:r>
                    <m:r>
                      <a:rPr lang="en-US" sz="8000" i="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dx</m:t>
                    </m:r>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N</m:t>
                    </m:r>
                    <m:r>
                      <a:rPr lang="en-US" sz="8000" i="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dy</m:t>
                    </m:r>
                    <m:r>
                      <a:rPr lang="en-US" sz="8000" i="0">
                        <a:latin typeface="Cambria Math" panose="02040503050406030204" pitchFamily="18" charset="0"/>
                        <a:cs typeface="Times New Roman" panose="02020603050405020304" pitchFamily="18" charset="0"/>
                      </a:rPr>
                      <m:t>=</m:t>
                    </m:r>
                    <m:r>
                      <a:rPr lang="en-US" sz="8000" i="0">
                        <a:latin typeface="Cambria Math" panose="02040503050406030204" pitchFamily="18" charset="0"/>
                        <a:cs typeface="Times New Roman" panose="02020603050405020304" pitchFamily="18" charset="0"/>
                      </a:rPr>
                      <m:t>0</m:t>
                    </m:r>
                    <m:r>
                      <a:rPr lang="en-US" sz="8000" i="0">
                        <a:latin typeface="Cambria Math" panose="02040503050406030204" pitchFamily="18" charset="0"/>
                        <a:cs typeface="Times New Roman" panose="02020603050405020304" pitchFamily="18" charset="0"/>
                      </a:rPr>
                      <m:t>.</m:t>
                    </m:r>
                  </m:oMath>
                </a14:m>
                <a:endParaRPr lang="en-US" sz="8000" dirty="0">
                  <a:latin typeface="Times New Roman" panose="02020603050405020304" pitchFamily="18" charset="0"/>
                  <a:cs typeface="Times New Roman" panose="02020603050405020304" pitchFamily="18" charset="0"/>
                </a:endParaRPr>
              </a:p>
              <a:p>
                <a:pPr marL="0" indent="0">
                  <a:buNone/>
                </a:pPr>
                <a:r>
                  <a:rPr lang="en-US" sz="8000" dirty="0" smtClean="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Where </a:t>
                </a:r>
                <a14:m>
                  <m:oMath xmlns:m="http://schemas.openxmlformats.org/officeDocument/2006/math">
                    <m:r>
                      <m:rPr>
                        <m:sty m:val="p"/>
                      </m:rPr>
                      <a:rPr lang="en-US" sz="8000" i="0">
                        <a:latin typeface="Cambria Math" panose="02040503050406030204" pitchFamily="18" charset="0"/>
                        <a:cs typeface="Times New Roman" panose="02020603050405020304" pitchFamily="18" charset="0"/>
                      </a:rPr>
                      <m:t>M</m:t>
                    </m:r>
                    <m:r>
                      <a:rPr lang="en-US" sz="8000" i="0">
                        <a:latin typeface="Cambria Math" panose="02040503050406030204" pitchFamily="18" charset="0"/>
                        <a:cs typeface="Times New Roman" panose="02020603050405020304" pitchFamily="18" charset="0"/>
                      </a:rPr>
                      <m:t>=</m:t>
                    </m:r>
                    <m:sSup>
                      <m:sSupPr>
                        <m:ctrlPr>
                          <a:rPr lang="en-US" sz="8000" i="1">
                            <a:latin typeface="Cambria Math" panose="02040503050406030204" pitchFamily="18" charset="0"/>
                            <a:cs typeface="Times New Roman" panose="02020603050405020304" pitchFamily="18" charset="0"/>
                          </a:rPr>
                        </m:ctrlPr>
                      </m:sSupPr>
                      <m:e>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x</m:t>
                        </m:r>
                      </m:e>
                      <m:sup>
                        <m:r>
                          <a:rPr lang="en-US" sz="8000" i="0">
                            <a:latin typeface="Cambria Math" panose="02040503050406030204" pitchFamily="18" charset="0"/>
                            <a:cs typeface="Times New Roman" panose="02020603050405020304" pitchFamily="18" charset="0"/>
                          </a:rPr>
                          <m:t>2</m:t>
                        </m:r>
                      </m:sup>
                    </m:sSup>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b="0" i="0" smtClean="0">
                            <a:latin typeface="Cambria Math" panose="02040503050406030204" pitchFamily="18" charset="0"/>
                            <a:cs typeface="Times New Roman" panose="02020603050405020304" pitchFamily="18" charset="0"/>
                          </a:rPr>
                          <m:t>3</m:t>
                        </m:r>
                      </m:sup>
                    </m:sSup>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x</m:t>
                    </m:r>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b="0" i="0" smtClean="0">
                            <a:latin typeface="Cambria Math" panose="02040503050406030204" pitchFamily="18" charset="0"/>
                            <a:cs typeface="Times New Roman" panose="02020603050405020304" pitchFamily="18" charset="0"/>
                          </a:rPr>
                          <m:t>2</m:t>
                        </m:r>
                      </m:sup>
                    </m:sSup>
                    <m:r>
                      <a:rPr lang="en-US" sz="8000" i="0">
                        <a:latin typeface="Cambria Math" panose="02040503050406030204" pitchFamily="18" charset="0"/>
                        <a:cs typeface="Times New Roman" panose="02020603050405020304" pitchFamily="18" charset="0"/>
                      </a:rPr>
                      <m:t>+</m:t>
                    </m:r>
                    <m:r>
                      <m:rPr>
                        <m:sty m:val="p"/>
                      </m:rPr>
                      <a:rPr lang="en-US" sz="8000" b="0" i="0" smtClean="0">
                        <a:latin typeface="Cambria Math" panose="02040503050406030204" pitchFamily="18" charset="0"/>
                        <a:cs typeface="Times New Roman" panose="02020603050405020304" pitchFamily="18" charset="0"/>
                      </a:rPr>
                      <m:t>y</m:t>
                    </m:r>
                    <m:r>
                      <a:rPr lang="en-US" sz="8000" i="0">
                        <a:latin typeface="Cambria Math" panose="02040503050406030204" pitchFamily="18" charset="0"/>
                        <a:cs typeface="Times New Roman" panose="02020603050405020304" pitchFamily="18" charset="0"/>
                      </a:rPr>
                      <m:t>) </m:t>
                    </m:r>
                    <m:r>
                      <a:rPr lang="en-US" sz="8000" b="0" i="0" smtClean="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N</m:t>
                    </m:r>
                    <m:r>
                      <a:rPr lang="en-US" sz="8000" i="0">
                        <a:latin typeface="Cambria Math" panose="02040503050406030204" pitchFamily="18" charset="0"/>
                        <a:cs typeface="Times New Roman" panose="02020603050405020304" pitchFamily="18" charset="0"/>
                      </a:rPr>
                      <m:t>=</m:t>
                    </m:r>
                    <m:d>
                      <m:dPr>
                        <m:ctrlPr>
                          <a:rPr lang="en-US" sz="8000" i="1">
                            <a:latin typeface="Cambria Math" panose="02040503050406030204" pitchFamily="18" charset="0"/>
                            <a:cs typeface="Times New Roman" panose="02020603050405020304" pitchFamily="18" charset="0"/>
                          </a:rPr>
                        </m:ctrlPr>
                      </m:dPr>
                      <m:e>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x</m:t>
                            </m:r>
                          </m:e>
                          <m:sup>
                            <m:r>
                              <a:rPr lang="en-US" sz="8000" b="0" i="0" smtClean="0">
                                <a:latin typeface="Cambria Math" panose="02040503050406030204" pitchFamily="18" charset="0"/>
                                <a:cs typeface="Times New Roman" panose="02020603050405020304" pitchFamily="18" charset="0"/>
                              </a:rPr>
                              <m:t>3</m:t>
                            </m:r>
                          </m:sup>
                        </m:sSup>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i="0">
                                <a:latin typeface="Cambria Math" panose="02040503050406030204" pitchFamily="18" charset="0"/>
                                <a:cs typeface="Times New Roman" panose="02020603050405020304" pitchFamily="18" charset="0"/>
                              </a:rPr>
                              <m:t>2</m:t>
                            </m:r>
                          </m:sup>
                        </m:sSup>
                        <m:r>
                          <a:rPr lang="en-US" sz="8000" i="0">
                            <a:latin typeface="Cambria Math" panose="02040503050406030204" pitchFamily="18" charset="0"/>
                            <a:cs typeface="Times New Roman" panose="02020603050405020304" pitchFamily="18" charset="0"/>
                          </a:rPr>
                          <m:t>−</m:t>
                        </m:r>
                        <m:sSup>
                          <m:sSupPr>
                            <m:ctrlPr>
                              <a:rPr lang="en-US" sz="8000" i="1">
                                <a:latin typeface="Cambria Math" panose="02040503050406030204" pitchFamily="18" charset="0"/>
                                <a:cs typeface="Times New Roman" panose="02020603050405020304" pitchFamily="18" charset="0"/>
                              </a:rPr>
                            </m:ctrlPr>
                          </m:sSupPr>
                          <m:e>
                            <m:r>
                              <m:rPr>
                                <m:sty m:val="p"/>
                              </m:rPr>
                              <a:rPr lang="en-US" sz="8000" b="0" i="0" smtClean="0">
                                <a:latin typeface="Cambria Math" panose="02040503050406030204" pitchFamily="18" charset="0"/>
                                <a:cs typeface="Times New Roman" panose="02020603050405020304" pitchFamily="18" charset="0"/>
                              </a:rPr>
                              <m:t>x</m:t>
                            </m:r>
                          </m:e>
                          <m:sup>
                            <m:r>
                              <a:rPr lang="en-US" sz="8000" i="0">
                                <a:latin typeface="Cambria Math" panose="02040503050406030204" pitchFamily="18" charset="0"/>
                                <a:cs typeface="Times New Roman" panose="02020603050405020304" pitchFamily="18" charset="0"/>
                              </a:rPr>
                              <m:t>2</m:t>
                            </m:r>
                          </m:sup>
                        </m:sSup>
                        <m:r>
                          <m:rPr>
                            <m:sty m:val="p"/>
                          </m:rPr>
                          <a:rPr lang="en-US" sz="8000" i="0">
                            <a:latin typeface="Cambria Math" panose="02040503050406030204" pitchFamily="18" charset="0"/>
                            <a:cs typeface="Times New Roman" panose="02020603050405020304" pitchFamily="18" charset="0"/>
                          </a:rPr>
                          <m:t>y</m:t>
                        </m:r>
                        <m:r>
                          <a:rPr lang="en-US" sz="8000" i="0">
                            <a:latin typeface="Cambria Math" panose="02040503050406030204" pitchFamily="18" charset="0"/>
                            <a:cs typeface="Times New Roman" panose="02020603050405020304" pitchFamily="18" charset="0"/>
                          </a:rPr>
                          <m:t>+</m:t>
                        </m:r>
                        <m:r>
                          <m:rPr>
                            <m:sty m:val="p"/>
                          </m:rPr>
                          <a:rPr lang="en-US" sz="8000" b="0" i="0" smtClean="0">
                            <a:latin typeface="Cambria Math" panose="02040503050406030204" pitchFamily="18" charset="0"/>
                            <a:cs typeface="Times New Roman" panose="02020603050405020304" pitchFamily="18" charset="0"/>
                          </a:rPr>
                          <m:t>x</m:t>
                        </m:r>
                      </m:e>
                    </m:d>
                    <m:r>
                      <a:rPr lang="en-US" sz="8000" i="0">
                        <a:latin typeface="Cambria Math" panose="02040503050406030204" pitchFamily="18" charset="0"/>
                        <a:cs typeface="Times New Roman" panose="02020603050405020304" pitchFamily="18" charset="0"/>
                      </a:rPr>
                      <m:t> </m:t>
                    </m:r>
                  </m:oMath>
                </a14:m>
                <a:endParaRPr lang="en-US" sz="8000" dirty="0">
                  <a:latin typeface="Times New Roman" panose="02020603050405020304" pitchFamily="18" charset="0"/>
                  <a:cs typeface="Times New Roman" panose="02020603050405020304" pitchFamily="18" charset="0"/>
                </a:endParaRPr>
              </a:p>
              <a:p>
                <a:pPr marL="0" indent="0">
                  <a:buNone/>
                </a:pPr>
                <a:r>
                  <a:rPr lang="en-IN" sz="8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8000" i="1">
                            <a:latin typeface="Cambria Math" panose="02040503050406030204" pitchFamily="18" charset="0"/>
                            <a:cs typeface="Times New Roman" panose="02020603050405020304" pitchFamily="18" charset="0"/>
                          </a:rPr>
                        </m:ctrlPr>
                      </m:fPr>
                      <m:num>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8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8000" i="1">
                            <a:latin typeface="Cambria Math" panose="02040503050406030204" pitchFamily="18" charset="0"/>
                            <a:cs typeface="Times New Roman" panose="02020603050405020304" pitchFamily="18" charset="0"/>
                          </a:rPr>
                        </m:ctrlPr>
                      </m:fPr>
                      <m:num>
                        <m:r>
                          <a:rPr lang="en-IN" sz="8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8000" i="1">
                            <a:latin typeface="Cambria Math" panose="02040503050406030204" pitchFamily="18" charset="0"/>
                            <a:cs typeface="Times New Roman" panose="02020603050405020304" pitchFamily="18" charset="0"/>
                          </a:rPr>
                        </m:ctrlPr>
                      </m:dPr>
                      <m:e>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x</m:t>
                            </m:r>
                          </m:e>
                          <m:sup>
                            <m:r>
                              <a:rPr lang="en-US" sz="8000" i="0">
                                <a:latin typeface="Cambria Math" panose="02040503050406030204" pitchFamily="18" charset="0"/>
                                <a:cs typeface="Times New Roman" panose="02020603050405020304" pitchFamily="18" charset="0"/>
                              </a:rPr>
                              <m:t>2</m:t>
                            </m:r>
                          </m:sup>
                        </m:sSup>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i="0">
                                <a:latin typeface="Cambria Math" panose="02040503050406030204" pitchFamily="18" charset="0"/>
                                <a:cs typeface="Times New Roman" panose="02020603050405020304" pitchFamily="18" charset="0"/>
                              </a:rPr>
                              <m:t>3</m:t>
                            </m:r>
                          </m:sup>
                        </m:sSup>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x</m:t>
                        </m:r>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i="0">
                                <a:latin typeface="Cambria Math" panose="02040503050406030204" pitchFamily="18" charset="0"/>
                                <a:cs typeface="Times New Roman" panose="02020603050405020304" pitchFamily="18" charset="0"/>
                              </a:rPr>
                              <m:t>2</m:t>
                            </m:r>
                          </m:sup>
                        </m:sSup>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y</m:t>
                        </m:r>
                      </m:e>
                    </m:d>
                  </m:oMath>
                </a14:m>
                <a:r>
                  <a:rPr lang="en-IN" sz="8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8000" i="1">
                            <a:latin typeface="Cambria Math" panose="02040503050406030204" pitchFamily="18" charset="0"/>
                            <a:cs typeface="Times New Roman" panose="02020603050405020304" pitchFamily="18" charset="0"/>
                          </a:rPr>
                        </m:ctrlPr>
                      </m:fPr>
                      <m:num>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8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8000" i="1">
                            <a:latin typeface="Cambria Math" panose="02040503050406030204" pitchFamily="18" charset="0"/>
                            <a:cs typeface="Times New Roman" panose="02020603050405020304" pitchFamily="18" charset="0"/>
                          </a:rPr>
                        </m:ctrlPr>
                      </m:fPr>
                      <m:num>
                        <m:r>
                          <a:rPr lang="en-IN" sz="8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x</m:t>
                        </m:r>
                      </m:den>
                    </m:f>
                    <m:d>
                      <m:dPr>
                        <m:ctrlPr>
                          <a:rPr lang="en-US" sz="8000" i="1">
                            <a:latin typeface="Cambria Math" panose="02040503050406030204" pitchFamily="18" charset="0"/>
                            <a:cs typeface="Times New Roman" panose="02020603050405020304" pitchFamily="18" charset="0"/>
                          </a:rPr>
                        </m:ctrlPr>
                      </m:dPr>
                      <m:e>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x</m:t>
                            </m:r>
                          </m:e>
                          <m:sup>
                            <m:r>
                              <a:rPr lang="en-US" sz="8000" i="0">
                                <a:latin typeface="Cambria Math" panose="02040503050406030204" pitchFamily="18" charset="0"/>
                                <a:cs typeface="Times New Roman" panose="02020603050405020304" pitchFamily="18" charset="0"/>
                              </a:rPr>
                              <m:t>3</m:t>
                            </m:r>
                          </m:sup>
                        </m:sSup>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i="0">
                                <a:latin typeface="Cambria Math" panose="02040503050406030204" pitchFamily="18" charset="0"/>
                                <a:cs typeface="Times New Roman" panose="02020603050405020304" pitchFamily="18" charset="0"/>
                              </a:rPr>
                              <m:t>2</m:t>
                            </m:r>
                          </m:sup>
                        </m:sSup>
                        <m:r>
                          <a:rPr lang="en-US" sz="8000" i="0">
                            <a:latin typeface="Cambria Math" panose="02040503050406030204" pitchFamily="18" charset="0"/>
                            <a:cs typeface="Times New Roman" panose="02020603050405020304" pitchFamily="18" charset="0"/>
                          </a:rPr>
                          <m:t>−</m:t>
                        </m:r>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x</m:t>
                            </m:r>
                          </m:e>
                          <m:sup>
                            <m:r>
                              <a:rPr lang="en-US" sz="8000" i="0">
                                <a:latin typeface="Cambria Math" panose="02040503050406030204" pitchFamily="18" charset="0"/>
                                <a:cs typeface="Times New Roman" panose="02020603050405020304" pitchFamily="18" charset="0"/>
                              </a:rPr>
                              <m:t>2</m:t>
                            </m:r>
                          </m:sup>
                        </m:sSup>
                        <m:r>
                          <m:rPr>
                            <m:sty m:val="p"/>
                          </m:rPr>
                          <a:rPr lang="en-US" sz="8000" i="0">
                            <a:latin typeface="Cambria Math" panose="02040503050406030204" pitchFamily="18" charset="0"/>
                            <a:cs typeface="Times New Roman" panose="02020603050405020304" pitchFamily="18" charset="0"/>
                          </a:rPr>
                          <m:t>y</m:t>
                        </m:r>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x</m:t>
                        </m:r>
                      </m:e>
                    </m:d>
                  </m:oMath>
                </a14:m>
                <a:r>
                  <a:rPr lang="en-IN" sz="8000" dirty="0">
                    <a:latin typeface="Times New Roman" panose="02020603050405020304" pitchFamily="18" charset="0"/>
                    <a:cs typeface="Times New Roman" panose="02020603050405020304" pitchFamily="18" charset="0"/>
                  </a:rPr>
                  <a:t> </a:t>
                </a:r>
              </a:p>
              <a:p>
                <a:pPr marL="0" indent="0">
                  <a:buNone/>
                </a:pPr>
                <a:r>
                  <a:rPr lang="en-IN" sz="8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8000" i="1">
                            <a:latin typeface="Cambria Math" panose="02040503050406030204" pitchFamily="18" charset="0"/>
                            <a:cs typeface="Times New Roman" panose="02020603050405020304" pitchFamily="18" charset="0"/>
                          </a:rPr>
                        </m:ctrlPr>
                      </m:fPr>
                      <m:num>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y</m:t>
                        </m:r>
                      </m:den>
                    </m:f>
                    <m:r>
                      <a:rPr lang="en-US" sz="8000" i="0">
                        <a:latin typeface="Cambria Math" panose="02040503050406030204" pitchFamily="18" charset="0"/>
                        <a:ea typeface="Cambria Math" panose="02040503050406030204" pitchFamily="18" charset="0"/>
                        <a:cs typeface="Times New Roman" panose="02020603050405020304" pitchFamily="18" charset="0"/>
                      </a:rPr>
                      <m:t>=</m:t>
                    </m:r>
                    <m:r>
                      <a:rPr lang="en-US" sz="8000" b="0" i="0" smtClean="0">
                        <a:latin typeface="Cambria Math" panose="02040503050406030204" pitchFamily="18" charset="0"/>
                        <a:ea typeface="Cambria Math" panose="02040503050406030204" pitchFamily="18" charset="0"/>
                        <a:cs typeface="Times New Roman" panose="02020603050405020304" pitchFamily="18" charset="0"/>
                      </a:rPr>
                      <m:t>3</m:t>
                    </m:r>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x</m:t>
                        </m:r>
                      </m:e>
                      <m:sup>
                        <m:r>
                          <a:rPr lang="en-US" sz="8000" i="0">
                            <a:latin typeface="Cambria Math" panose="02040503050406030204" pitchFamily="18" charset="0"/>
                            <a:cs typeface="Times New Roman" panose="02020603050405020304" pitchFamily="18" charset="0"/>
                          </a:rPr>
                          <m:t>2</m:t>
                        </m:r>
                      </m:sup>
                    </m:sSup>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b="0" i="0" smtClean="0">
                            <a:latin typeface="Cambria Math" panose="02040503050406030204" pitchFamily="18" charset="0"/>
                            <a:cs typeface="Times New Roman" panose="02020603050405020304" pitchFamily="18" charset="0"/>
                          </a:rPr>
                          <m:t>2</m:t>
                        </m:r>
                      </m:sup>
                    </m:sSup>
                    <m:r>
                      <a:rPr lang="en-US" sz="8000" b="0" i="0" smtClean="0">
                        <a:latin typeface="Cambria Math" panose="02040503050406030204" pitchFamily="18" charset="0"/>
                        <a:cs typeface="Times New Roman" panose="02020603050405020304" pitchFamily="18" charset="0"/>
                      </a:rPr>
                      <m:t>+</m:t>
                    </m:r>
                    <m:r>
                      <a:rPr lang="en-US" sz="8000" b="0" i="0" smtClean="0">
                        <a:latin typeface="Cambria Math" panose="02040503050406030204" pitchFamily="18" charset="0"/>
                        <a:cs typeface="Times New Roman" panose="02020603050405020304" pitchFamily="18" charset="0"/>
                      </a:rPr>
                      <m:t>2</m:t>
                    </m:r>
                    <m:r>
                      <m:rPr>
                        <m:sty m:val="p"/>
                      </m:rPr>
                      <a:rPr lang="en-US" sz="8000" b="0" i="0" smtClean="0">
                        <a:latin typeface="Cambria Math" panose="02040503050406030204" pitchFamily="18" charset="0"/>
                        <a:cs typeface="Times New Roman" panose="02020603050405020304" pitchFamily="18" charset="0"/>
                      </a:rPr>
                      <m:t>xy</m:t>
                    </m:r>
                    <m:r>
                      <a:rPr lang="en-US" sz="8000" b="0" i="0" smtClean="0">
                        <a:latin typeface="Cambria Math" panose="02040503050406030204" pitchFamily="18" charset="0"/>
                        <a:cs typeface="Times New Roman" panose="02020603050405020304" pitchFamily="18" charset="0"/>
                      </a:rPr>
                      <m:t>+</m:t>
                    </m:r>
                    <m:r>
                      <a:rPr lang="en-US" sz="8000" b="0" i="0" smtClean="0">
                        <a:latin typeface="Cambria Math" panose="02040503050406030204" pitchFamily="18" charset="0"/>
                        <a:cs typeface="Times New Roman" panose="02020603050405020304" pitchFamily="18" charset="0"/>
                      </a:rPr>
                      <m:t>1</m:t>
                    </m:r>
                    <m:r>
                      <a:rPr lang="en-US" sz="8000" b="0" i="0" smtClean="0">
                        <a:latin typeface="Cambria Math" panose="02040503050406030204" pitchFamily="18" charset="0"/>
                        <a:cs typeface="Times New Roman" panose="02020603050405020304" pitchFamily="18" charset="0"/>
                      </a:rPr>
                      <m:t>                                          </m:t>
                    </m:r>
                    <m:f>
                      <m:fPr>
                        <m:ctrlPr>
                          <a:rPr lang="en-IN" sz="8000" i="1">
                            <a:latin typeface="Cambria Math" panose="02040503050406030204" pitchFamily="18" charset="0"/>
                            <a:cs typeface="Times New Roman" panose="02020603050405020304" pitchFamily="18" charset="0"/>
                          </a:rPr>
                        </m:ctrlPr>
                      </m:fPr>
                      <m:num>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x</m:t>
                        </m:r>
                      </m:den>
                    </m:f>
                    <m:r>
                      <a:rPr lang="en-US" sz="8000" i="0">
                        <a:latin typeface="Cambria Math" panose="02040503050406030204" pitchFamily="18" charset="0"/>
                        <a:ea typeface="Cambria Math" panose="02040503050406030204" pitchFamily="18" charset="0"/>
                        <a:cs typeface="Times New Roman" panose="02020603050405020304" pitchFamily="18" charset="0"/>
                      </a:rPr>
                      <m:t>=</m:t>
                    </m:r>
                    <m:r>
                      <a:rPr lang="en-US" sz="8000" b="0" i="0" smtClean="0">
                        <a:latin typeface="Cambria Math" panose="02040503050406030204" pitchFamily="18" charset="0"/>
                        <a:ea typeface="Cambria Math" panose="02040503050406030204" pitchFamily="18" charset="0"/>
                        <a:cs typeface="Times New Roman" panose="02020603050405020304" pitchFamily="18" charset="0"/>
                      </a:rPr>
                      <m:t>3</m:t>
                    </m:r>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x</m:t>
                        </m:r>
                      </m:e>
                      <m:sup>
                        <m:r>
                          <a:rPr lang="en-US" sz="8000" b="0" i="0" smtClean="0">
                            <a:latin typeface="Cambria Math" panose="02040503050406030204" pitchFamily="18" charset="0"/>
                            <a:cs typeface="Times New Roman" panose="02020603050405020304" pitchFamily="18" charset="0"/>
                          </a:rPr>
                          <m:t>2</m:t>
                        </m:r>
                      </m:sup>
                    </m:sSup>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i="0">
                            <a:latin typeface="Cambria Math" panose="02040503050406030204" pitchFamily="18" charset="0"/>
                            <a:cs typeface="Times New Roman" panose="02020603050405020304" pitchFamily="18" charset="0"/>
                          </a:rPr>
                          <m:t>2</m:t>
                        </m:r>
                      </m:sup>
                    </m:sSup>
                    <m:r>
                      <a:rPr lang="en-US" sz="8000" b="0" i="0" smtClean="0">
                        <a:latin typeface="Cambria Math" panose="02040503050406030204" pitchFamily="18" charset="0"/>
                        <a:cs typeface="Times New Roman" panose="02020603050405020304" pitchFamily="18" charset="0"/>
                      </a:rPr>
                      <m:t> −</m:t>
                    </m:r>
                    <m:r>
                      <a:rPr lang="en-US" sz="8000" b="0" i="0" smtClean="0">
                        <a:latin typeface="Cambria Math" panose="02040503050406030204" pitchFamily="18" charset="0"/>
                        <a:cs typeface="Times New Roman" panose="02020603050405020304" pitchFamily="18" charset="0"/>
                      </a:rPr>
                      <m:t>2</m:t>
                    </m:r>
                    <m:r>
                      <m:rPr>
                        <m:sty m:val="p"/>
                      </m:rPr>
                      <a:rPr lang="en-US" sz="8000" b="0" i="0" smtClean="0">
                        <a:latin typeface="Cambria Math" panose="02040503050406030204" pitchFamily="18" charset="0"/>
                        <a:cs typeface="Times New Roman" panose="02020603050405020304" pitchFamily="18" charset="0"/>
                      </a:rPr>
                      <m:t>xy</m:t>
                    </m:r>
                    <m:r>
                      <a:rPr lang="en-US" sz="8000" b="0" i="0" smtClean="0">
                        <a:latin typeface="Cambria Math" panose="02040503050406030204" pitchFamily="18" charset="0"/>
                        <a:cs typeface="Times New Roman" panose="02020603050405020304" pitchFamily="18" charset="0"/>
                      </a:rPr>
                      <m:t>+</m:t>
                    </m:r>
                    <m:r>
                      <a:rPr lang="en-US" sz="8000" b="0" i="0" smtClean="0">
                        <a:latin typeface="Cambria Math" panose="02040503050406030204" pitchFamily="18" charset="0"/>
                        <a:cs typeface="Times New Roman" panose="02020603050405020304" pitchFamily="18" charset="0"/>
                      </a:rPr>
                      <m:t>1</m:t>
                    </m:r>
                  </m:oMath>
                </a14:m>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   </a:t>
                </a:r>
              </a:p>
              <a:p>
                <a:pPr marL="0" indent="0">
                  <a:buNone/>
                </a:pPr>
                <a:r>
                  <a:rPr lang="en-US" sz="8000" dirty="0" smtClean="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Here </a:t>
                </a:r>
                <a:r>
                  <a:rPr lang="en-IN" sz="8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8000" i="1">
                            <a:latin typeface="Cambria Math" panose="02040503050406030204" pitchFamily="18" charset="0"/>
                            <a:cs typeface="Times New Roman" panose="02020603050405020304" pitchFamily="18" charset="0"/>
                          </a:rPr>
                        </m:ctrlPr>
                      </m:fPr>
                      <m:num>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y</m:t>
                        </m:r>
                      </m:den>
                    </m:f>
                    <m:r>
                      <a:rPr lang="en-US" sz="8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8000" i="1">
                            <a:latin typeface="Cambria Math" panose="02040503050406030204" pitchFamily="18" charset="0"/>
                            <a:cs typeface="Times New Roman" panose="02020603050405020304" pitchFamily="18" charset="0"/>
                          </a:rPr>
                        </m:ctrlPr>
                      </m:fPr>
                      <m:num>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8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8000" dirty="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            Therefore the given equation is </a:t>
                </a:r>
                <a:r>
                  <a:rPr lang="en-US" sz="8000" dirty="0" smtClean="0">
                    <a:latin typeface="Times New Roman" panose="02020603050405020304" pitchFamily="18" charset="0"/>
                    <a:cs typeface="Times New Roman" panose="02020603050405020304" pitchFamily="18" charset="0"/>
                  </a:rPr>
                  <a:t>Non Exact </a:t>
                </a:r>
                <a:r>
                  <a:rPr lang="en-US" sz="8000" dirty="0">
                    <a:latin typeface="Times New Roman" panose="02020603050405020304" pitchFamily="18" charset="0"/>
                    <a:cs typeface="Times New Roman" panose="02020603050405020304" pitchFamily="18" charset="0"/>
                  </a:rPr>
                  <a:t>differential equation</a:t>
                </a:r>
                <a:r>
                  <a:rPr lang="en-US" sz="8000" dirty="0" smtClean="0">
                    <a:latin typeface="Times New Roman" panose="02020603050405020304" pitchFamily="18" charset="0"/>
                    <a:cs typeface="Times New Roman" panose="02020603050405020304" pitchFamily="18" charset="0"/>
                  </a:rPr>
                  <a:t>. </a:t>
                </a:r>
              </a:p>
              <a:p>
                <a:pPr marL="0" indent="0">
                  <a:buNone/>
                </a:pP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It</a:t>
                </a:r>
                <a:r>
                  <a:rPr lang="en-US" sz="8000" b="1" dirty="0" smtClean="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is Non Exact differential equation and it is in the form of </a:t>
                </a:r>
                <a14:m>
                  <m:oMath xmlns:m="http://schemas.openxmlformats.org/officeDocument/2006/math">
                    <m:r>
                      <m:rPr>
                        <m:sty m:val="p"/>
                      </m:rPr>
                      <a:rPr lang="en-US" sz="8000" b="0" i="0" smtClean="0">
                        <a:latin typeface="Cambria Math" panose="02040503050406030204" pitchFamily="18" charset="0"/>
                        <a:cs typeface="Times New Roman" panose="02020603050405020304" pitchFamily="18" charset="0"/>
                      </a:rPr>
                      <m:t>y</m:t>
                    </m:r>
                    <m:r>
                      <a:rPr lang="en-US" sz="8000" b="0" i="0" smtClean="0">
                        <a:latin typeface="Cambria Math" panose="02040503050406030204" pitchFamily="18" charset="0"/>
                        <a:cs typeface="Times New Roman" panose="02020603050405020304" pitchFamily="18" charset="0"/>
                      </a:rPr>
                      <m:t> </m:t>
                    </m:r>
                    <m:r>
                      <m:rPr>
                        <m:sty m:val="p"/>
                      </m:rPr>
                      <a:rPr lang="en-US" sz="8000" b="0" i="0" smtClean="0">
                        <a:latin typeface="Cambria Math" panose="02040503050406030204" pitchFamily="18" charset="0"/>
                        <a:cs typeface="Times New Roman" panose="02020603050405020304" pitchFamily="18" charset="0"/>
                      </a:rPr>
                      <m:t>f</m:t>
                    </m:r>
                    <m:d>
                      <m:dPr>
                        <m:ctrlPr>
                          <a:rPr lang="en-US" sz="8000" b="0" i="1" smtClean="0">
                            <a:latin typeface="Cambria Math" panose="02040503050406030204" pitchFamily="18" charset="0"/>
                            <a:cs typeface="Times New Roman" panose="02020603050405020304" pitchFamily="18" charset="0"/>
                          </a:rPr>
                        </m:ctrlPr>
                      </m:dPr>
                      <m:e>
                        <m:r>
                          <m:rPr>
                            <m:sty m:val="p"/>
                          </m:rPr>
                          <a:rPr lang="en-US" sz="8000" b="0" i="0" smtClean="0">
                            <a:latin typeface="Cambria Math" panose="02040503050406030204" pitchFamily="18" charset="0"/>
                            <a:cs typeface="Times New Roman" panose="02020603050405020304" pitchFamily="18" charset="0"/>
                          </a:rPr>
                          <m:t>xy</m:t>
                        </m:r>
                      </m:e>
                    </m:d>
                    <m:r>
                      <m:rPr>
                        <m:sty m:val="p"/>
                      </m:rPr>
                      <a:rPr lang="en-US" sz="8000" b="0" i="0" smtClean="0">
                        <a:latin typeface="Cambria Math" panose="02040503050406030204" pitchFamily="18" charset="0"/>
                        <a:cs typeface="Times New Roman" panose="02020603050405020304" pitchFamily="18" charset="0"/>
                      </a:rPr>
                      <m:t>dx</m:t>
                    </m:r>
                    <m:r>
                      <a:rPr lang="en-US" sz="8000" b="0" i="0" smtClean="0">
                        <a:latin typeface="Cambria Math" panose="02040503050406030204" pitchFamily="18" charset="0"/>
                        <a:cs typeface="Times New Roman" panose="02020603050405020304" pitchFamily="18" charset="0"/>
                      </a:rPr>
                      <m:t>+</m:t>
                    </m:r>
                    <m:r>
                      <m:rPr>
                        <m:sty m:val="p"/>
                      </m:rPr>
                      <a:rPr lang="en-US" sz="8000" b="0" i="0" smtClean="0">
                        <a:latin typeface="Cambria Math" panose="02040503050406030204" pitchFamily="18" charset="0"/>
                        <a:cs typeface="Times New Roman" panose="02020603050405020304" pitchFamily="18" charset="0"/>
                      </a:rPr>
                      <m:t>x</m:t>
                    </m:r>
                    <m:r>
                      <a:rPr lang="en-US" sz="8000" b="0" i="0" smtClean="0">
                        <a:latin typeface="Cambria Math" panose="02040503050406030204" pitchFamily="18" charset="0"/>
                        <a:cs typeface="Times New Roman" panose="02020603050405020304" pitchFamily="18" charset="0"/>
                      </a:rPr>
                      <m:t>  </m:t>
                    </m:r>
                    <m:r>
                      <m:rPr>
                        <m:sty m:val="p"/>
                      </m:rPr>
                      <a:rPr lang="en-US" sz="8000" b="0" i="0" smtClean="0">
                        <a:latin typeface="Cambria Math" panose="02040503050406030204" pitchFamily="18" charset="0"/>
                        <a:cs typeface="Times New Roman" panose="02020603050405020304" pitchFamily="18" charset="0"/>
                      </a:rPr>
                      <m:t>g</m:t>
                    </m:r>
                    <m:d>
                      <m:dPr>
                        <m:ctrlPr>
                          <a:rPr lang="en-US" sz="8000" b="0" i="1" smtClean="0">
                            <a:latin typeface="Cambria Math" panose="02040503050406030204" pitchFamily="18" charset="0"/>
                            <a:cs typeface="Times New Roman" panose="02020603050405020304" pitchFamily="18" charset="0"/>
                          </a:rPr>
                        </m:ctrlPr>
                      </m:dPr>
                      <m:e>
                        <m:r>
                          <m:rPr>
                            <m:sty m:val="p"/>
                          </m:rPr>
                          <a:rPr lang="en-US" sz="8000" b="0" i="0" smtClean="0">
                            <a:latin typeface="Cambria Math" panose="02040503050406030204" pitchFamily="18" charset="0"/>
                            <a:cs typeface="Times New Roman" panose="02020603050405020304" pitchFamily="18" charset="0"/>
                          </a:rPr>
                          <m:t>xy</m:t>
                        </m:r>
                      </m:e>
                    </m:d>
                    <m:r>
                      <m:rPr>
                        <m:sty m:val="p"/>
                      </m:rPr>
                      <a:rPr lang="en-US" sz="8000" b="0" i="0" smtClean="0">
                        <a:latin typeface="Cambria Math" panose="02040503050406030204" pitchFamily="18" charset="0"/>
                        <a:cs typeface="Times New Roman" panose="02020603050405020304" pitchFamily="18" charset="0"/>
                      </a:rPr>
                      <m:t>dy</m:t>
                    </m:r>
                    <m:r>
                      <a:rPr lang="en-US" sz="8000" b="1" i="0" smtClean="0">
                        <a:latin typeface="Cambria Math" panose="02040503050406030204" pitchFamily="18" charset="0"/>
                        <a:cs typeface="Times New Roman" panose="02020603050405020304" pitchFamily="18" charset="0"/>
                      </a:rPr>
                      <m:t>.</m:t>
                    </m:r>
                  </m:oMath>
                </a14:m>
                <a:endParaRPr lang="en-US" sz="8000" b="1" dirty="0" smtClean="0">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 </a:t>
                </a:r>
                <a:r>
                  <a:rPr lang="en-US" sz="8000" b="1" dirty="0" smtClean="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So the Integrating factor is </a:t>
                </a:r>
                <a14:m>
                  <m:oMath xmlns:m="http://schemas.openxmlformats.org/officeDocument/2006/math">
                    <m:f>
                      <m:fPr>
                        <m:ctrlPr>
                          <a:rPr lang="en-US" sz="8000" i="1" smtClean="0">
                            <a:latin typeface="Cambria Math" panose="02040503050406030204" pitchFamily="18" charset="0"/>
                            <a:cs typeface="Times New Roman" panose="02020603050405020304" pitchFamily="18" charset="0"/>
                          </a:rPr>
                        </m:ctrlPr>
                      </m:fPr>
                      <m:num>
                        <m:r>
                          <a:rPr lang="en-US" sz="8000" b="0" i="0" smtClean="0">
                            <a:latin typeface="Cambria Math" panose="02040503050406030204" pitchFamily="18" charset="0"/>
                            <a:cs typeface="Times New Roman" panose="02020603050405020304" pitchFamily="18" charset="0"/>
                          </a:rPr>
                          <m:t>1</m:t>
                        </m:r>
                      </m:num>
                      <m:den>
                        <m:r>
                          <m:rPr>
                            <m:sty m:val="p"/>
                          </m:rPr>
                          <a:rPr lang="en-US" sz="8000" b="0" i="0" smtClean="0">
                            <a:latin typeface="Cambria Math" panose="02040503050406030204" pitchFamily="18" charset="0"/>
                            <a:cs typeface="Times New Roman" panose="02020603050405020304" pitchFamily="18" charset="0"/>
                          </a:rPr>
                          <m:t>Mx</m:t>
                        </m:r>
                        <m:r>
                          <a:rPr lang="en-US" sz="8000" b="0" i="0" smtClean="0">
                            <a:latin typeface="Cambria Math" panose="02040503050406030204" pitchFamily="18" charset="0"/>
                            <a:cs typeface="Times New Roman" panose="02020603050405020304" pitchFamily="18" charset="0"/>
                          </a:rPr>
                          <m:t> −</m:t>
                        </m:r>
                        <m:r>
                          <m:rPr>
                            <m:sty m:val="p"/>
                          </m:rPr>
                          <a:rPr lang="en-US" sz="8000" b="0" i="0" smtClean="0">
                            <a:latin typeface="Cambria Math" panose="02040503050406030204" pitchFamily="18" charset="0"/>
                            <a:cs typeface="Times New Roman" panose="02020603050405020304" pitchFamily="18" charset="0"/>
                          </a:rPr>
                          <m:t>Ny</m:t>
                        </m:r>
                      </m:den>
                    </m:f>
                  </m:oMath>
                </a14:m>
                <a:endParaRPr lang="en-US" sz="8000" dirty="0" smtClean="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8000" i="1">
                            <a:latin typeface="Cambria Math" panose="02040503050406030204" pitchFamily="18" charset="0"/>
                            <a:cs typeface="Times New Roman" panose="02020603050405020304" pitchFamily="18" charset="0"/>
                          </a:rPr>
                        </m:ctrlPr>
                      </m:fPr>
                      <m:num>
                        <m:r>
                          <a:rPr lang="en-US" sz="8000" i="0">
                            <a:latin typeface="Cambria Math" panose="02040503050406030204" pitchFamily="18" charset="0"/>
                            <a:cs typeface="Times New Roman" panose="02020603050405020304" pitchFamily="18" charset="0"/>
                          </a:rPr>
                          <m:t>1</m:t>
                        </m:r>
                      </m:num>
                      <m:den>
                        <m:r>
                          <m:rPr>
                            <m:sty m:val="p"/>
                          </m:rPr>
                          <a:rPr lang="en-US" sz="8000" i="0">
                            <a:latin typeface="Cambria Math" panose="02040503050406030204" pitchFamily="18" charset="0"/>
                            <a:cs typeface="Times New Roman" panose="02020603050405020304" pitchFamily="18" charset="0"/>
                          </a:rPr>
                          <m:t>Mx</m:t>
                        </m:r>
                        <m:r>
                          <a:rPr lang="en-US" sz="8000" i="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Ny</m:t>
                        </m:r>
                      </m:den>
                    </m:f>
                  </m:oMath>
                </a14:m>
                <a:r>
                  <a:rPr lang="en-US" sz="8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8000" i="1">
                            <a:latin typeface="Cambria Math" panose="02040503050406030204" pitchFamily="18" charset="0"/>
                            <a:cs typeface="Times New Roman" panose="02020603050405020304" pitchFamily="18" charset="0"/>
                          </a:rPr>
                        </m:ctrlPr>
                      </m:fPr>
                      <m:num>
                        <m:r>
                          <a:rPr lang="en-US" sz="8000" i="0">
                            <a:latin typeface="Cambria Math" panose="02040503050406030204" pitchFamily="18" charset="0"/>
                            <a:cs typeface="Times New Roman" panose="02020603050405020304" pitchFamily="18" charset="0"/>
                          </a:rPr>
                          <m:t>1</m:t>
                        </m:r>
                      </m:num>
                      <m:den>
                        <m:sSup>
                          <m:sSupPr>
                            <m:ctrlPr>
                              <a:rPr lang="en-US" sz="8000" i="1">
                                <a:latin typeface="Cambria Math" panose="02040503050406030204" pitchFamily="18" charset="0"/>
                                <a:cs typeface="Times New Roman" panose="02020603050405020304" pitchFamily="18" charset="0"/>
                              </a:rPr>
                            </m:ctrlPr>
                          </m:sSupPr>
                          <m:e>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x</m:t>
                            </m:r>
                          </m:e>
                          <m:sup>
                            <m:r>
                              <a:rPr lang="en-US" sz="8000" i="0">
                                <a:latin typeface="Cambria Math" panose="02040503050406030204" pitchFamily="18" charset="0"/>
                                <a:cs typeface="Times New Roman" panose="02020603050405020304" pitchFamily="18" charset="0"/>
                              </a:rPr>
                              <m:t>2</m:t>
                            </m:r>
                          </m:sup>
                        </m:sSup>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i="0">
                                <a:latin typeface="Cambria Math" panose="02040503050406030204" pitchFamily="18" charset="0"/>
                                <a:cs typeface="Times New Roman" panose="02020603050405020304" pitchFamily="18" charset="0"/>
                              </a:rPr>
                              <m:t>3</m:t>
                            </m:r>
                          </m:sup>
                        </m:sSup>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x</m:t>
                        </m:r>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i="0">
                                <a:latin typeface="Cambria Math" panose="02040503050406030204" pitchFamily="18" charset="0"/>
                                <a:cs typeface="Times New Roman" panose="02020603050405020304" pitchFamily="18" charset="0"/>
                              </a:rPr>
                              <m:t>2</m:t>
                            </m:r>
                          </m:sup>
                        </m:sSup>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y</m:t>
                        </m:r>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x</m:t>
                        </m:r>
                        <m:r>
                          <a:rPr lang="en-US" sz="8000" i="0">
                            <a:latin typeface="Cambria Math" panose="02040503050406030204" pitchFamily="18" charset="0"/>
                            <a:cs typeface="Times New Roman" panose="02020603050405020304" pitchFamily="18" charset="0"/>
                          </a:rPr>
                          <m:t> −</m:t>
                        </m:r>
                        <m:d>
                          <m:dPr>
                            <m:ctrlPr>
                              <a:rPr lang="en-US" sz="8000" i="1">
                                <a:latin typeface="Cambria Math" panose="02040503050406030204" pitchFamily="18" charset="0"/>
                                <a:cs typeface="Times New Roman" panose="02020603050405020304" pitchFamily="18" charset="0"/>
                              </a:rPr>
                            </m:ctrlPr>
                          </m:dPr>
                          <m:e>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x</m:t>
                                </m:r>
                              </m:e>
                              <m:sup>
                                <m:r>
                                  <a:rPr lang="en-US" sz="8000" i="0">
                                    <a:latin typeface="Cambria Math" panose="02040503050406030204" pitchFamily="18" charset="0"/>
                                    <a:cs typeface="Times New Roman" panose="02020603050405020304" pitchFamily="18" charset="0"/>
                                  </a:rPr>
                                  <m:t>3</m:t>
                                </m:r>
                              </m:sup>
                            </m:sSup>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i="0">
                                    <a:latin typeface="Cambria Math" panose="02040503050406030204" pitchFamily="18" charset="0"/>
                                    <a:cs typeface="Times New Roman" panose="02020603050405020304" pitchFamily="18" charset="0"/>
                                  </a:rPr>
                                  <m:t>2</m:t>
                                </m:r>
                              </m:sup>
                            </m:sSup>
                            <m:r>
                              <a:rPr lang="en-US" sz="8000" i="0">
                                <a:latin typeface="Cambria Math" panose="02040503050406030204" pitchFamily="18" charset="0"/>
                                <a:cs typeface="Times New Roman" panose="02020603050405020304" pitchFamily="18" charset="0"/>
                              </a:rPr>
                              <m:t>−</m:t>
                            </m:r>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x</m:t>
                                </m:r>
                              </m:e>
                              <m:sup>
                                <m:r>
                                  <a:rPr lang="en-US" sz="8000" i="0">
                                    <a:latin typeface="Cambria Math" panose="02040503050406030204" pitchFamily="18" charset="0"/>
                                    <a:cs typeface="Times New Roman" panose="02020603050405020304" pitchFamily="18" charset="0"/>
                                  </a:rPr>
                                  <m:t>2</m:t>
                                </m:r>
                              </m:sup>
                            </m:sSup>
                            <m:r>
                              <m:rPr>
                                <m:sty m:val="p"/>
                              </m:rPr>
                              <a:rPr lang="en-US" sz="8000" i="0">
                                <a:latin typeface="Cambria Math" panose="02040503050406030204" pitchFamily="18" charset="0"/>
                                <a:cs typeface="Times New Roman" panose="02020603050405020304" pitchFamily="18" charset="0"/>
                              </a:rPr>
                              <m:t>y</m:t>
                            </m:r>
                            <m:r>
                              <a:rPr lang="en-US" sz="8000" i="0">
                                <a:latin typeface="Cambria Math" panose="02040503050406030204" pitchFamily="18" charset="0"/>
                                <a:cs typeface="Times New Roman" panose="02020603050405020304" pitchFamily="18" charset="0"/>
                              </a:rPr>
                              <m:t>+</m:t>
                            </m:r>
                            <m:r>
                              <m:rPr>
                                <m:sty m:val="p"/>
                              </m:rPr>
                              <a:rPr lang="en-US" sz="8000" i="0">
                                <a:latin typeface="Cambria Math" panose="02040503050406030204" pitchFamily="18" charset="0"/>
                                <a:cs typeface="Times New Roman" panose="02020603050405020304" pitchFamily="18" charset="0"/>
                              </a:rPr>
                              <m:t>x</m:t>
                            </m:r>
                          </m:e>
                        </m:d>
                        <m:r>
                          <m:rPr>
                            <m:sty m:val="p"/>
                          </m:rPr>
                          <a:rPr lang="en-US" sz="8000" i="0">
                            <a:latin typeface="Cambria Math" panose="02040503050406030204" pitchFamily="18" charset="0"/>
                            <a:cs typeface="Times New Roman" panose="02020603050405020304" pitchFamily="18" charset="0"/>
                          </a:rPr>
                          <m:t>y</m:t>
                        </m:r>
                      </m:den>
                    </m:f>
                  </m:oMath>
                </a14:m>
                <a:endParaRPr lang="en-US" sz="8000" dirty="0" smtClean="0">
                  <a:latin typeface="Times New Roman" panose="02020603050405020304" pitchFamily="18" charset="0"/>
                  <a:cs typeface="Times New Roman" panose="02020603050405020304" pitchFamily="18" charset="0"/>
                </a:endParaRPr>
              </a:p>
              <a:p>
                <a:pPr marL="0" indent="0">
                  <a:buNone/>
                </a:pPr>
                <a:r>
                  <a:rPr lang="en-US" sz="8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8000" b="0" i="0" smtClean="0">
                        <a:latin typeface="Cambria Math" panose="02040503050406030204" pitchFamily="18" charset="0"/>
                        <a:cs typeface="Times New Roman" panose="02020603050405020304" pitchFamily="18" charset="0"/>
                      </a:rPr>
                      <m:t>                     </m:t>
                    </m:r>
                    <m:r>
                      <a:rPr lang="en-US" sz="8000" i="0">
                        <a:latin typeface="Cambria Math" panose="02040503050406030204" pitchFamily="18" charset="0"/>
                        <a:cs typeface="Times New Roman" panose="02020603050405020304" pitchFamily="18" charset="0"/>
                      </a:rPr>
                      <m:t>⇒</m:t>
                    </m:r>
                    <m:f>
                      <m:fPr>
                        <m:ctrlPr>
                          <a:rPr lang="en-US" sz="8000" i="1">
                            <a:latin typeface="Cambria Math" panose="02040503050406030204" pitchFamily="18" charset="0"/>
                            <a:cs typeface="Times New Roman" panose="02020603050405020304" pitchFamily="18" charset="0"/>
                          </a:rPr>
                        </m:ctrlPr>
                      </m:fPr>
                      <m:num>
                        <m:r>
                          <a:rPr lang="en-US" sz="8000" i="0">
                            <a:latin typeface="Cambria Math" panose="02040503050406030204" pitchFamily="18" charset="0"/>
                            <a:cs typeface="Times New Roman" panose="02020603050405020304" pitchFamily="18" charset="0"/>
                          </a:rPr>
                          <m:t>1</m:t>
                        </m:r>
                      </m:num>
                      <m:den>
                        <m:r>
                          <m:rPr>
                            <m:sty m:val="p"/>
                          </m:rPr>
                          <a:rPr lang="en-US" sz="8000" i="0">
                            <a:latin typeface="Cambria Math" panose="02040503050406030204" pitchFamily="18" charset="0"/>
                            <a:cs typeface="Times New Roman" panose="02020603050405020304" pitchFamily="18" charset="0"/>
                          </a:rPr>
                          <m:t>Mx</m:t>
                        </m:r>
                        <m:r>
                          <a:rPr lang="en-US" sz="8000" i="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Ny</m:t>
                        </m:r>
                      </m:den>
                    </m:f>
                  </m:oMath>
                </a14:m>
                <a:r>
                  <a:rPr lang="en-US" sz="8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8000" i="1">
                            <a:latin typeface="Cambria Math" panose="02040503050406030204" pitchFamily="18" charset="0"/>
                            <a:cs typeface="Times New Roman" panose="02020603050405020304" pitchFamily="18" charset="0"/>
                          </a:rPr>
                        </m:ctrlPr>
                      </m:fPr>
                      <m:num>
                        <m:r>
                          <a:rPr lang="en-US" sz="8000" i="0">
                            <a:latin typeface="Cambria Math" panose="02040503050406030204" pitchFamily="18" charset="0"/>
                            <a:cs typeface="Times New Roman" panose="02020603050405020304" pitchFamily="18" charset="0"/>
                          </a:rPr>
                          <m:t>1</m:t>
                        </m:r>
                      </m:num>
                      <m:den>
                        <m:r>
                          <a:rPr lang="en-US" sz="8000" b="0" i="0" smtClean="0">
                            <a:latin typeface="Cambria Math" panose="02040503050406030204" pitchFamily="18" charset="0"/>
                            <a:cs typeface="Times New Roman" panose="02020603050405020304" pitchFamily="18" charset="0"/>
                          </a:rPr>
                          <m:t>2</m:t>
                        </m:r>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x</m:t>
                            </m:r>
                          </m:e>
                          <m:sup>
                            <m:r>
                              <a:rPr lang="en-US" sz="8000" b="0" i="0" smtClean="0">
                                <a:latin typeface="Cambria Math" panose="02040503050406030204" pitchFamily="18" charset="0"/>
                                <a:cs typeface="Times New Roman" panose="02020603050405020304" pitchFamily="18" charset="0"/>
                              </a:rPr>
                              <m:t>2</m:t>
                            </m:r>
                          </m:sup>
                        </m:sSup>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i="0">
                                <a:latin typeface="Cambria Math" panose="02040503050406030204" pitchFamily="18" charset="0"/>
                                <a:cs typeface="Times New Roman" panose="02020603050405020304" pitchFamily="18" charset="0"/>
                              </a:rPr>
                              <m:t>2</m:t>
                            </m:r>
                          </m:sup>
                        </m:sSup>
                      </m:den>
                    </m:f>
                  </m:oMath>
                </a14:m>
                <a:endParaRPr lang="en-US" sz="8000" dirty="0" smtClean="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         Therefore Integrating factor is  </a:t>
                </a:r>
                <a14:m>
                  <m:oMath xmlns:m="http://schemas.openxmlformats.org/officeDocument/2006/math">
                    <m:f>
                      <m:fPr>
                        <m:ctrlPr>
                          <a:rPr lang="en-US" sz="8000" i="1">
                            <a:latin typeface="Cambria Math" panose="02040503050406030204" pitchFamily="18" charset="0"/>
                            <a:cs typeface="Times New Roman" panose="02020603050405020304" pitchFamily="18" charset="0"/>
                          </a:rPr>
                        </m:ctrlPr>
                      </m:fPr>
                      <m:num>
                        <m:r>
                          <a:rPr lang="en-US" sz="8000" i="0">
                            <a:latin typeface="Cambria Math" panose="02040503050406030204" pitchFamily="18" charset="0"/>
                            <a:cs typeface="Times New Roman" panose="02020603050405020304" pitchFamily="18" charset="0"/>
                          </a:rPr>
                          <m:t>1</m:t>
                        </m:r>
                      </m:num>
                      <m:den>
                        <m:r>
                          <a:rPr lang="en-US" sz="8000" i="0">
                            <a:latin typeface="Cambria Math" panose="02040503050406030204" pitchFamily="18" charset="0"/>
                            <a:cs typeface="Times New Roman" panose="02020603050405020304" pitchFamily="18" charset="0"/>
                          </a:rPr>
                          <m:t>2</m:t>
                        </m:r>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x</m:t>
                            </m:r>
                          </m:e>
                          <m:sup>
                            <m:r>
                              <a:rPr lang="en-US" sz="8000" i="0">
                                <a:latin typeface="Cambria Math" panose="02040503050406030204" pitchFamily="18" charset="0"/>
                                <a:cs typeface="Times New Roman" panose="02020603050405020304" pitchFamily="18" charset="0"/>
                              </a:rPr>
                              <m:t>2</m:t>
                            </m:r>
                          </m:sup>
                        </m:sSup>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y</m:t>
                            </m:r>
                          </m:e>
                          <m:sup>
                            <m:r>
                              <a:rPr lang="en-US" sz="8000" i="0">
                                <a:latin typeface="Cambria Math" panose="02040503050406030204" pitchFamily="18" charset="0"/>
                                <a:cs typeface="Times New Roman" panose="02020603050405020304" pitchFamily="18" charset="0"/>
                              </a:rPr>
                              <m:t>2</m:t>
                            </m:r>
                          </m:sup>
                        </m:sSup>
                      </m:den>
                    </m:f>
                  </m:oMath>
                </a14:m>
                <a:r>
                  <a:rPr lang="en-US" sz="8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1055" y="360218"/>
                <a:ext cx="10882745" cy="6276109"/>
              </a:xfrm>
              <a:blipFill>
                <a:blip r:embed="rId2"/>
                <a:stretch>
                  <a:fillRect l="-560" t="-1456"/>
                </a:stretch>
              </a:blipFill>
            </p:spPr>
            <p:txBody>
              <a:bodyPr/>
              <a:lstStyle/>
              <a:p>
                <a:r>
                  <a:rPr lang="en-IN">
                    <a:noFill/>
                  </a:rPr>
                  <a:t> </a:t>
                </a:r>
              </a:p>
            </p:txBody>
          </p:sp>
        </mc:Fallback>
      </mc:AlternateContent>
    </p:spTree>
    <p:extLst>
      <p:ext uri="{BB962C8B-B14F-4D97-AF65-F5344CB8AC3E}">
        <p14:creationId xmlns:p14="http://schemas.microsoft.com/office/powerpoint/2010/main" val="3292748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8655" y="290945"/>
                <a:ext cx="11485418" cy="6289964"/>
              </a:xfrm>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Now multiplying with an Integrating factor to equation (1), we get</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y</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den>
                        </m:f>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x</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x</m:t>
                            </m:r>
                          </m:den>
                        </m:f>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oMath>
                </a14:m>
                <a:r>
                  <a:rPr lang="en-US" sz="2000" dirty="0" smtClean="0">
                    <a:latin typeface="Times New Roman" panose="02020603050405020304" pitchFamily="18" charset="0"/>
                    <a:cs typeface="Times New Roman" panose="02020603050405020304" pitchFamily="18" charset="0"/>
                  </a:rPr>
                  <a:t>                                                    -        (2)</a:t>
                </a:r>
              </a:p>
              <a:p>
                <a:pPr marL="0" indent="0">
                  <a:buNone/>
                </a:pPr>
                <a:r>
                  <a:rPr lang="en-US" sz="2000" dirty="0" smtClean="0">
                    <a:latin typeface="Times New Roman" panose="02020603050405020304" pitchFamily="18" charset="0"/>
                    <a:cs typeface="Times New Roman" panose="02020603050405020304" pitchFamily="18" charset="0"/>
                  </a:rPr>
                  <a:t>  It </a:t>
                </a:r>
                <a:r>
                  <a:rPr lang="en-US" sz="2000" dirty="0">
                    <a:latin typeface="Times New Roman" panose="02020603050405020304" pitchFamily="18" charset="0"/>
                    <a:cs typeface="Times New Roman" panose="02020603050405020304" pitchFamily="18" charset="0"/>
                  </a:rPr>
                  <a:t>is in the form of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M</m:t>
                        </m:r>
                      </m:e>
                      <m:sup>
                        <m:r>
                          <a:rPr lang="en-US" sz="2000" b="0" i="0" smtClean="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sSup>
                      <m:sSupPr>
                        <m:ctrlPr>
                          <a:rPr lang="en-US" sz="200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N</m:t>
                        </m:r>
                      </m:e>
                      <m:sup>
                        <m:r>
                          <a:rPr lang="en-US" sz="2000" b="0" i="0" smtClean="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  Therefore equation (2) is Exact differential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General 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terms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independent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y</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den>
                            </m:f>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den>
                            </m:f>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logx</m:t>
                    </m:r>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den>
                    </m:f>
                    <m:d>
                      <m:dPr>
                        <m:ctrlPr>
                          <a:rPr lang="en-US" sz="2000" b="0" i="1" smtClean="0">
                            <a:latin typeface="Cambria Math" panose="02040503050406030204" pitchFamily="18" charset="0"/>
                            <a:cs typeface="Times New Roman" panose="02020603050405020304" pitchFamily="18" charset="0"/>
                          </a:rPr>
                        </m:ctrlPr>
                      </m:dPr>
                      <m:e>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r>
                              <m:rPr>
                                <m:sty m:val="p"/>
                              </m:rPr>
                              <a:rPr lang="en-US" sz="2000" b="0" i="0" smtClean="0">
                                <a:latin typeface="Cambria Math" panose="02040503050406030204" pitchFamily="18" charset="0"/>
                                <a:cs typeface="Times New Roman" panose="02020603050405020304" pitchFamily="18" charset="0"/>
                              </a:rPr>
                              <m:t>x</m:t>
                            </m:r>
                          </m:den>
                        </m:f>
                      </m:e>
                    </m:d>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logy</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c</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logx</m:t>
                    </m:r>
                    <m:r>
                      <a:rPr lang="en-US" sz="2000" b="0" i="0" smtClean="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x</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logy</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c</m:t>
                    </m:r>
                  </m:oMath>
                </a14:m>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Hence </a:t>
                </a:r>
                <a:r>
                  <a:rPr lang="en-US" sz="2000" dirty="0">
                    <a:latin typeface="Times New Roman" panose="02020603050405020304" pitchFamily="18" charset="0"/>
                    <a:cs typeface="Times New Roman" panose="02020603050405020304" pitchFamily="18" charset="0"/>
                  </a:rPr>
                  <a:t>this is our required general </a:t>
                </a:r>
                <a:r>
                  <a:rPr lang="en-US" sz="2000" dirty="0" smtClean="0">
                    <a:latin typeface="Times New Roman" panose="02020603050405020304" pitchFamily="18" charset="0"/>
                    <a:cs typeface="Times New Roman" panose="02020603050405020304" pitchFamily="18" charset="0"/>
                  </a:rPr>
                  <a:t>solution.</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buNone/>
                </a:pP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8655" y="290945"/>
                <a:ext cx="11485418" cy="6289964"/>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756197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1055" y="290946"/>
                <a:ext cx="11194472" cy="5830599"/>
              </a:xfrm>
            </p:spPr>
            <p:txBody>
              <a:bodyPr>
                <a:normAutofit fontScale="92500" lnSpcReduction="20000"/>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19.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r>
                  <a:rPr lang="en-US" sz="2000" b="1" dirty="0" smtClean="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r>
                      <a:rPr lang="en-US" sz="2000" b="1" i="0">
                        <a:solidFill>
                          <a:srgbClr val="FF0000"/>
                        </a:solidFill>
                        <a:latin typeface="Cambria Math" panose="02040503050406030204" pitchFamily="18" charset="0"/>
                        <a:cs typeface="Times New Roman" panose="02020603050405020304" pitchFamily="18" charset="0"/>
                      </a:rPr>
                      <m:t>𝐱𝐲</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𝐬𝐢𝐧</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𝐱𝐲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𝐜𝐨𝐬</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𝐱𝐲</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𝐲</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𝐝𝐱</m:t>
                    </m:r>
                    <m:r>
                      <a:rPr lang="en-US" sz="2000" b="1" i="0">
                        <a:solidFill>
                          <a:srgbClr val="FF0000"/>
                        </a:solidFill>
                        <a:latin typeface="Cambria Math" panose="02040503050406030204" pitchFamily="18" charset="0"/>
                        <a:cs typeface="Times New Roman" panose="02020603050405020304" pitchFamily="18" charset="0"/>
                      </a:rPr>
                      <m:t>+</m:t>
                    </m:r>
                    <m:d>
                      <m:dPr>
                        <m:ctrlPr>
                          <a:rPr lang="en-US" sz="2000" b="1" i="1">
                            <a:solidFill>
                              <a:srgbClr val="FF0000"/>
                            </a:solidFill>
                            <a:latin typeface="Cambria Math" panose="02040503050406030204" pitchFamily="18" charset="0"/>
                            <a:cs typeface="Times New Roman" panose="02020603050405020304" pitchFamily="18" charset="0"/>
                          </a:rPr>
                        </m:ctrlPr>
                      </m:dPr>
                      <m:e>
                        <m:r>
                          <a:rPr lang="en-US" sz="2000" b="1" i="0">
                            <a:solidFill>
                              <a:srgbClr val="FF0000"/>
                            </a:solidFill>
                            <a:latin typeface="Cambria Math" panose="02040503050406030204" pitchFamily="18" charset="0"/>
                            <a:cs typeface="Times New Roman" panose="02020603050405020304" pitchFamily="18" charset="0"/>
                          </a:rPr>
                          <m:t>𝐱𝐲</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𝐬𝐢𝐧</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𝐱𝐲</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𝐜𝐨𝐬</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𝐱𝐲</m:t>
                        </m:r>
                      </m:e>
                    </m:d>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𝐱</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Given the differential </a:t>
                </a:r>
                <a:r>
                  <a:rPr lang="en-US" sz="2000" dirty="0" smtClean="0">
                    <a:latin typeface="Times New Roman" panose="02020603050405020304" pitchFamily="18" charset="0"/>
                    <a:cs typeface="Times New Roman" panose="02020603050405020304" pitchFamily="18" charset="0"/>
                  </a:rPr>
                  <a:t>equations </a:t>
                </a:r>
                <a:r>
                  <a:rPr lang="en-US" sz="2000" dirty="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m:rPr>
                        <m:sty m:val="p"/>
                      </m:rPr>
                      <a:rPr lang="en-US" sz="2000" b="0" i="0">
                        <a:solidFill>
                          <a:schemeClr val="tx1"/>
                        </a:solidFill>
                        <a:latin typeface="Cambria Math" panose="02040503050406030204" pitchFamily="18" charset="0"/>
                        <a:cs typeface="Times New Roman" panose="02020603050405020304" pitchFamily="18" charset="0"/>
                      </a:rPr>
                      <m:t>xy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sin</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xy</m:t>
                    </m:r>
                    <m:r>
                      <a:rPr lang="en-US" sz="2000" b="0" i="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cos</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xy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dx</m:t>
                    </m:r>
                    <m:r>
                      <a:rPr lang="en-US" sz="2000" b="0" i="0">
                        <a:solidFill>
                          <a:schemeClr val="tx1"/>
                        </a:solidFill>
                        <a:latin typeface="Cambria Math" panose="02040503050406030204" pitchFamily="18" charset="0"/>
                        <a:cs typeface="Times New Roman" panose="02020603050405020304" pitchFamily="18" charset="0"/>
                      </a:rPr>
                      <m:t>+</m:t>
                    </m:r>
                    <m:d>
                      <m:dPr>
                        <m:ctrlPr>
                          <a:rPr lang="en-US" sz="2000" i="1">
                            <a:solidFill>
                              <a:schemeClr val="tx1"/>
                            </a:solidFill>
                            <a:latin typeface="Cambria Math" panose="02040503050406030204" pitchFamily="18" charset="0"/>
                            <a:cs typeface="Times New Roman" panose="02020603050405020304" pitchFamily="18" charset="0"/>
                          </a:rPr>
                        </m:ctrlPr>
                      </m:dPr>
                      <m:e>
                        <m:r>
                          <m:rPr>
                            <m:sty m:val="p"/>
                          </m:rPr>
                          <a:rPr lang="en-US" sz="2000" b="0" i="0">
                            <a:solidFill>
                              <a:schemeClr val="tx1"/>
                            </a:solidFill>
                            <a:latin typeface="Cambria Math" panose="02040503050406030204" pitchFamily="18" charset="0"/>
                            <a:cs typeface="Times New Roman" panose="02020603050405020304" pitchFamily="18" charset="0"/>
                          </a:rPr>
                          <m:t>xy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sin</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xy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cos</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xy</m:t>
                        </m:r>
                      </m:e>
                    </m:d>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x</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dy</m:t>
                    </m:r>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0</m:t>
                    </m:r>
                  </m:oMath>
                </a14:m>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(1)</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sin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cos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d>
                      <m:dPr>
                        <m:ctrlPr>
                          <a:rPr lang="en-US" sz="2000" i="1" smtClean="0">
                            <a:solidFill>
                              <a:schemeClr val="tx1"/>
                            </a:solidFill>
                            <a:latin typeface="Cambria Math" panose="02040503050406030204" pitchFamily="18" charset="0"/>
                            <a:cs typeface="Times New Roman" panose="02020603050405020304" pitchFamily="18" charset="0"/>
                          </a:rPr>
                        </m:ctrlPr>
                      </m:dPr>
                      <m:e>
                        <m:r>
                          <m:rPr>
                            <m:sty m:val="p"/>
                          </m:rPr>
                          <a:rPr lang="en-US" sz="2000" b="0" i="0">
                            <a:solidFill>
                              <a:schemeClr val="tx1"/>
                            </a:solidFill>
                            <a:latin typeface="Cambria Math" panose="02040503050406030204" pitchFamily="18" charset="0"/>
                            <a:cs typeface="Times New Roman" panose="02020603050405020304" pitchFamily="18" charset="0"/>
                          </a:rPr>
                          <m:t>xy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sin</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xy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cos</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xy</m:t>
                        </m:r>
                      </m:e>
                    </m:d>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x</m:t>
                    </m:r>
                  </m:oMath>
                </a14:m>
                <a:endParaRPr lang="en-US"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2</m:t>
                            </m:r>
                          </m:sup>
                        </m:sSup>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m:rPr>
                                <m:sty m:val="p"/>
                              </m:rPr>
                              <a:rPr lang="en-US" sz="2000" b="0" i="0" smtClean="0">
                                <a:latin typeface="Cambria Math" panose="02040503050406030204" pitchFamily="18" charset="0"/>
                                <a:cs typeface="Times New Roman" panose="02020603050405020304" pitchFamily="18" charset="0"/>
                              </a:rPr>
                              <m:t>xy</m:t>
                            </m:r>
                          </m:e>
                        </m:func>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y</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m:rPr>
                                <m:sty m:val="p"/>
                              </m:rPr>
                              <a:rPr lang="en-US" sz="2000" b="0" i="0" smtClean="0">
                                <a:latin typeface="Cambria Math" panose="02040503050406030204" pitchFamily="18" charset="0"/>
                                <a:cs typeface="Times New Roman" panose="02020603050405020304" pitchFamily="18" charset="0"/>
                              </a:rPr>
                              <m:t>xy</m:t>
                            </m:r>
                          </m:e>
                        </m:func>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2</m:t>
                            </m:r>
                          </m:sup>
                        </m:sSup>
                        <m:r>
                          <m:rPr>
                            <m:sty m:val="p"/>
                          </m:rPr>
                          <a:rPr lang="en-US" sz="2000" b="0" i="0" smtClean="0">
                            <a:latin typeface="Cambria Math" panose="02040503050406030204" pitchFamily="18" charset="0"/>
                            <a:cs typeface="Times New Roman" panose="02020603050405020304" pitchFamily="18" charset="0"/>
                          </a:rPr>
                          <m:t>y</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m:rPr>
                                <m:sty m:val="p"/>
                              </m:rPr>
                              <a:rPr lang="en-US" sz="2000" b="0" i="0" smtClean="0">
                                <a:latin typeface="Cambria Math" panose="02040503050406030204" pitchFamily="18" charset="0"/>
                                <a:cs typeface="Times New Roman" panose="02020603050405020304" pitchFamily="18" charset="0"/>
                              </a:rPr>
                              <m:t>xy</m:t>
                            </m:r>
                          </m:e>
                        </m:func>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m:rPr>
                                <m:sty m:val="p"/>
                              </m:rPr>
                              <a:rPr lang="en-US" sz="2000" b="0" i="0" smtClean="0">
                                <a:latin typeface="Cambria Math" panose="02040503050406030204" pitchFamily="18" charset="0"/>
                                <a:cs typeface="Times New Roman" panose="02020603050405020304" pitchFamily="18" charset="0"/>
                              </a:rPr>
                              <m:t>xy</m:t>
                            </m:r>
                          </m:e>
                        </m:func>
                      </m:e>
                    </m:d>
                  </m:oMath>
                </a14:m>
                <a:r>
                  <a:rPr lang="en-IN" sz="2000" dirty="0">
                    <a:latin typeface="Times New Roman" panose="02020603050405020304" pitchFamily="18" charset="0"/>
                    <a:cs typeface="Times New Roman" panose="02020603050405020304" pitchFamily="18" charset="0"/>
                  </a:rPr>
                  <a:t> </a:t>
                </a: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func>
                      <m:funcPr>
                        <m:ctrlPr>
                          <a:rPr lang="en-US" sz="2000" i="1">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m:rPr>
                            <m:sty m:val="p"/>
                          </m:rPr>
                          <a:rPr lang="en-US" sz="2000" b="0" i="0" smtClean="0">
                            <a:latin typeface="Cambria Math" panose="02040503050406030204" pitchFamily="18" charset="0"/>
                            <a:cs typeface="Times New Roman" panose="02020603050405020304" pitchFamily="18" charset="0"/>
                          </a:rPr>
                          <m:t>xy</m:t>
                        </m:r>
                        <m:r>
                          <a:rPr lang="en-US" sz="2000" b="0" i="0" smtClean="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 . −</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m:rPr>
                                <m:sty m:val="p"/>
                              </m:rPr>
                              <a:rPr lang="en-US" sz="2000" b="0" i="0" smtClean="0">
                                <a:latin typeface="Cambria Math" panose="02040503050406030204" pitchFamily="18" charset="0"/>
                                <a:cs typeface="Times New Roman" panose="02020603050405020304" pitchFamily="18" charset="0"/>
                              </a:rPr>
                              <m:t>xy</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m:rPr>
                                    <m:sty m:val="p"/>
                                  </m:rPr>
                                  <a:rPr lang="en-US" sz="2000" b="0" i="0" smtClean="0">
                                    <a:latin typeface="Cambria Math" panose="02040503050406030204" pitchFamily="18" charset="0"/>
                                    <a:cs typeface="Times New Roman" panose="02020603050405020304" pitchFamily="18" charset="0"/>
                                  </a:rPr>
                                  <m:t>xy</m:t>
                                </m:r>
                                <m:r>
                                  <a:rPr lang="en-US" sz="2000" b="0" i="0" smtClean="0">
                                    <a:latin typeface="Cambria Math" panose="02040503050406030204" pitchFamily="18" charset="0"/>
                                    <a:cs typeface="Times New Roman" panose="02020603050405020304" pitchFamily="18" charset="0"/>
                                  </a:rPr>
                                  <m:t> . </m:t>
                                </m:r>
                                <m:r>
                                  <a:rPr lang="en-US" sz="2000" b="0" i="0" smtClean="0">
                                    <a:latin typeface="Cambria Math" panose="02040503050406030204" pitchFamily="18" charset="0"/>
                                    <a:cs typeface="Times New Roman" panose="02020603050405020304" pitchFamily="18" charset="0"/>
                                  </a:rPr>
                                  <m:t>1</m:t>
                                </m:r>
                              </m:e>
                            </m:func>
                          </m:e>
                        </m:func>
                      </m:e>
                    </m:func>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2000" i="1">
                            <a:latin typeface="Cambria Math" panose="02040503050406030204" pitchFamily="18" charset="0"/>
                            <a:cs typeface="Times New Roman" panose="02020603050405020304" pitchFamily="18" charset="0"/>
                          </a:rPr>
                        </m:ctrlPr>
                      </m:funcPr>
                      <m:fNa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 </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sin</m:t>
                        </m:r>
                      </m:fName>
                      <m:e>
                        <m:r>
                          <m:rPr>
                            <m:sty m:val="p"/>
                          </m:rPr>
                          <a:rPr lang="en-US" sz="2000" i="0">
                            <a:latin typeface="Cambria Math" panose="02040503050406030204" pitchFamily="18" charset="0"/>
                            <a:cs typeface="Times New Roman" panose="02020603050405020304" pitchFamily="18" charset="0"/>
                          </a:rPr>
                          <m:t>xy</m:t>
                        </m:r>
                        <m:r>
                          <a:rPr lang="en-US" sz="2000" b="0" i="0" smtClean="0">
                            <a:latin typeface="Cambria Math" panose="02040503050406030204" pitchFamily="18" charset="0"/>
                            <a:cs typeface="Times New Roman" panose="02020603050405020304" pitchFamily="18" charset="0"/>
                          </a:rPr>
                          <m:t>−</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e>
                    </m:func>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000" i="1">
                            <a:latin typeface="Cambria Math" panose="02040503050406030204" pitchFamily="18" charset="0"/>
                            <a:cs typeface="Times New Roman" panose="02020603050405020304" pitchFamily="18" charset="0"/>
                          </a:rPr>
                        </m:ctrlPr>
                      </m:funcPr>
                      <m:fName>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xy</m:t>
                    </m:r>
                    <m:r>
                      <a:rPr lang="en-US" sz="2000" b="0" i="0" smtClean="0">
                        <a:latin typeface="Cambria Math" panose="02040503050406030204" pitchFamily="18" charset="0"/>
                        <a:cs typeface="Times New Roman" panose="02020603050405020304" pitchFamily="18" charset="0"/>
                      </a:rPr>
                      <m:t> </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sin</m:t>
                        </m:r>
                      </m:fName>
                      <m:e>
                        <m:r>
                          <m:rPr>
                            <m:sty m:val="p"/>
                          </m:rPr>
                          <a:rPr lang="en-US" sz="2000" i="0">
                            <a:latin typeface="Cambria Math" panose="02040503050406030204" pitchFamily="18" charset="0"/>
                            <a:cs typeface="Times New Roman" panose="02020603050405020304" pitchFamily="18" charset="0"/>
                          </a:rPr>
                          <m:t>xy</m:t>
                        </m:r>
                        <m:r>
                          <a:rPr lang="en-US" sz="2000" b="0" i="0" smtClean="0">
                            <a:latin typeface="Cambria Math" panose="02040503050406030204" pitchFamily="18" charset="0"/>
                            <a:cs typeface="Times New Roman" panose="02020603050405020304" pitchFamily="18" charset="0"/>
                          </a:rPr>
                          <m:t>+</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m:rPr>
                                <m:sty m:val="p"/>
                              </m:rPr>
                              <a:rPr lang="en-US" sz="2000" b="0" i="0" smtClean="0">
                                <a:latin typeface="Cambria Math" panose="02040503050406030204" pitchFamily="18" charset="0"/>
                                <a:cs typeface="Times New Roman" panose="02020603050405020304" pitchFamily="18" charset="0"/>
                              </a:rPr>
                              <m:t>xy</m:t>
                            </m:r>
                          </m:e>
                        </m:func>
                      </m:e>
                    </m:func>
                  </m:oMath>
                </a14:m>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Therefore the given equation is Non Exact differential equation.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Non Exact differential equation and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f</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xy</m:t>
                        </m:r>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g</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xy</m:t>
                        </m:r>
                      </m:e>
                    </m:d>
                    <m:r>
                      <m:rPr>
                        <m:sty m:val="p"/>
                      </m:rPr>
                      <a:rPr lang="en-US" sz="2000" i="0">
                        <a:latin typeface="Cambria Math" panose="02040503050406030204" pitchFamily="18" charset="0"/>
                        <a:cs typeface="Times New Roman" panose="02020603050405020304" pitchFamily="18" charset="0"/>
                      </a:rPr>
                      <m:t>dy</m:t>
                    </m:r>
                    <m:r>
                      <a:rPr lang="en-US" sz="2000" b="1" i="0">
                        <a:latin typeface="Cambria Math" panose="02040503050406030204" pitchFamily="18" charset="0"/>
                        <a:cs typeface="Times New Roman" panose="02020603050405020304" pitchFamily="18" charset="0"/>
                      </a:rPr>
                      <m:t>.</m:t>
                    </m:r>
                  </m:oMath>
                </a14:m>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So the Integrating factor is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m:rPr>
                            <m:sty m:val="p"/>
                          </m:rPr>
                          <a:rPr lang="en-US" sz="2000" i="0">
                            <a:latin typeface="Cambria Math" panose="02040503050406030204" pitchFamily="18" charset="0"/>
                            <a:cs typeface="Times New Roman" panose="02020603050405020304" pitchFamily="18" charset="0"/>
                          </a:rPr>
                          <m:t>Mx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Ny</m:t>
                        </m:r>
                      </m:den>
                    </m:f>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m:rPr>
                            <m:sty m:val="p"/>
                          </m:rPr>
                          <a:rPr lang="en-US" sz="2000" i="0">
                            <a:latin typeface="Cambria Math" panose="02040503050406030204" pitchFamily="18" charset="0"/>
                            <a:cs typeface="Times New Roman" panose="02020603050405020304" pitchFamily="18" charset="0"/>
                          </a:rPr>
                          <m:t>Mx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Ny</m:t>
                        </m:r>
                      </m:den>
                    </m:f>
                  </m:oMath>
                </a14:m>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sin</m:t>
                            </m:r>
                          </m:fName>
                          <m:e>
                            <m:r>
                              <m:rPr>
                                <m:sty m:val="p"/>
                              </m:rPr>
                              <a:rPr lang="en-US" sz="2000" i="0">
                                <a:latin typeface="Cambria Math" panose="02040503050406030204" pitchFamily="18" charset="0"/>
                                <a:cs typeface="Times New Roman" panose="02020603050405020304" pitchFamily="18" charset="0"/>
                              </a:rPr>
                              <m:t>xy</m:t>
                            </m:r>
                          </m:e>
                        </m:func>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sin</m:t>
                                </m:r>
                              </m:fName>
                              <m:e>
                                <m:r>
                                  <m:rPr>
                                    <m:sty m:val="p"/>
                                  </m:rPr>
                                  <a:rPr lang="en-US" sz="2000" i="0">
                                    <a:latin typeface="Cambria Math" panose="02040503050406030204" pitchFamily="18" charset="0"/>
                                    <a:cs typeface="Times New Roman" panose="02020603050405020304" pitchFamily="18" charset="0"/>
                                  </a:rPr>
                                  <m:t>xy</m:t>
                                </m:r>
                              </m:e>
                            </m:func>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e>
                        </m:d>
                        <m:r>
                          <m:rPr>
                            <m:sty m:val="p"/>
                          </m:rPr>
                          <a:rPr lang="en-US" sz="2000" i="0">
                            <a:latin typeface="Cambria Math" panose="02040503050406030204" pitchFamily="18" charset="0"/>
                            <a:cs typeface="Times New Roman" panose="02020603050405020304" pitchFamily="18" charset="0"/>
                          </a:rPr>
                          <m:t>y</m:t>
                        </m:r>
                      </m:den>
                    </m:f>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m:rPr>
                            <m:sty m:val="p"/>
                          </m:rPr>
                          <a:rPr lang="en-US" sz="2000" i="0">
                            <a:latin typeface="Cambria Math" panose="02040503050406030204" pitchFamily="18" charset="0"/>
                            <a:cs typeface="Times New Roman" panose="02020603050405020304" pitchFamily="18" charset="0"/>
                          </a:rPr>
                          <m:t>Mx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Ny</m:t>
                        </m:r>
                      </m:den>
                    </m:f>
                  </m:oMath>
                </a14:m>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xy</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m:rPr>
                                <m:sty m:val="p"/>
                              </m:rPr>
                              <a:rPr lang="en-US" sz="2000" b="0" i="0" smtClean="0">
                                <a:latin typeface="Cambria Math" panose="02040503050406030204" pitchFamily="18" charset="0"/>
                                <a:cs typeface="Times New Roman" panose="02020603050405020304" pitchFamily="18" charset="0"/>
                              </a:rPr>
                              <m:t>xy</m:t>
                            </m:r>
                          </m:e>
                        </m:func>
                      </m:den>
                    </m:f>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Therefore Integrating factor is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xy</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m:rPr>
                                <m:sty m:val="p"/>
                              </m:rPr>
                              <a:rPr lang="en-US" sz="2000" b="0" i="0" smtClean="0">
                                <a:latin typeface="Cambria Math" panose="02040503050406030204" pitchFamily="18" charset="0"/>
                                <a:cs typeface="Times New Roman" panose="02020603050405020304" pitchFamily="18" charset="0"/>
                              </a:rPr>
                              <m:t>xy</m:t>
                            </m:r>
                          </m:e>
                        </m:func>
                      </m:den>
                    </m:f>
                  </m:oMath>
                </a14:m>
                <a:r>
                  <a:rPr lang="en-US" sz="2000" dirty="0">
                    <a:latin typeface="Times New Roman" panose="02020603050405020304" pitchFamily="18" charset="0"/>
                    <a:cs typeface="Times New Roman" panose="02020603050405020304" pitchFamily="18" charset="0"/>
                  </a:rPr>
                  <a:t>.</a:t>
                </a: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1055" y="290946"/>
                <a:ext cx="11194472" cy="5830599"/>
              </a:xfrm>
              <a:blipFill>
                <a:blip r:embed="rId2"/>
                <a:stretch>
                  <a:fillRect l="-490" t="-1883"/>
                </a:stretch>
              </a:blipFill>
            </p:spPr>
            <p:txBody>
              <a:bodyPr/>
              <a:lstStyle/>
              <a:p>
                <a:r>
                  <a:rPr lang="en-IN">
                    <a:noFill/>
                  </a:rPr>
                  <a:t> </a:t>
                </a:r>
              </a:p>
            </p:txBody>
          </p:sp>
        </mc:Fallback>
      </mc:AlternateContent>
    </p:spTree>
    <p:extLst>
      <p:ext uri="{BB962C8B-B14F-4D97-AF65-F5344CB8AC3E}">
        <p14:creationId xmlns:p14="http://schemas.microsoft.com/office/powerpoint/2010/main" val="2871715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4909" y="277091"/>
                <a:ext cx="11166764" cy="5899872"/>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Now multiplying with an Integrating factor to equation (1), we get</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sin</m:t>
                                </m:r>
                              </m:fName>
                              <m:e>
                                <m:r>
                                  <m:rPr>
                                    <m:sty m:val="p"/>
                                  </m:rPr>
                                  <a:rPr lang="en-US" sz="2000" i="0">
                                    <a:latin typeface="Cambria Math" panose="02040503050406030204" pitchFamily="18" charset="0"/>
                                    <a:cs typeface="Times New Roman" panose="02020603050405020304" pitchFamily="18" charset="0"/>
                                  </a:rPr>
                                  <m:t>xy</m:t>
                                </m:r>
                              </m:e>
                            </m:func>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xy</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den>
                        </m:f>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sin</m:t>
                                </m:r>
                              </m:fName>
                              <m:e>
                                <m:r>
                                  <m:rPr>
                                    <m:sty m:val="p"/>
                                  </m:rPr>
                                  <a:rPr lang="en-US" sz="2000" i="0">
                                    <a:latin typeface="Cambria Math" panose="02040503050406030204" pitchFamily="18" charset="0"/>
                                    <a:cs typeface="Times New Roman" panose="02020603050405020304" pitchFamily="18" charset="0"/>
                                  </a:rPr>
                                  <m:t>xy</m:t>
                                </m:r>
                              </m:e>
                            </m:func>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xy</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cos</m:t>
                                </m:r>
                              </m:fName>
                              <m:e>
                                <m:r>
                                  <m:rPr>
                                    <m:sty m:val="p"/>
                                  </m:rPr>
                                  <a:rPr lang="en-US" sz="2000" i="0">
                                    <a:latin typeface="Cambria Math" panose="02040503050406030204" pitchFamily="18" charset="0"/>
                                    <a:cs typeface="Times New Roman" panose="02020603050405020304" pitchFamily="18" charset="0"/>
                                  </a:rPr>
                                  <m:t>xy</m:t>
                                </m:r>
                              </m:e>
                            </m:func>
                          </m:den>
                        </m:f>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oMath>
                </a14:m>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m:rPr>
                                <m:sty m:val="p"/>
                              </m:rPr>
                              <a:rPr lang="en-US" sz="2000" b="0" i="0" smtClean="0">
                                <a:latin typeface="Cambria Math" panose="02040503050406030204" pitchFamily="18" charset="0"/>
                                <a:cs typeface="Times New Roman" panose="02020603050405020304" pitchFamily="18" charset="0"/>
                              </a:rPr>
                              <m:t>y</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tan</m:t>
                                </m:r>
                              </m:fName>
                              <m:e>
                                <m:r>
                                  <m:rPr>
                                    <m:sty m:val="p"/>
                                  </m:rPr>
                                  <a:rPr lang="en-US" sz="2000" b="0" i="0" smtClean="0">
                                    <a:latin typeface="Cambria Math" panose="02040503050406030204" pitchFamily="18" charset="0"/>
                                    <a:cs typeface="Times New Roman" panose="02020603050405020304" pitchFamily="18" charset="0"/>
                                  </a:rPr>
                                  <m:t>xy</m:t>
                                </m:r>
                              </m:e>
                            </m:func>
                          </m:num>
                          <m:den>
                            <m:r>
                              <a:rPr lang="en-US" sz="2000" i="0">
                                <a:latin typeface="Cambria Math" panose="02040503050406030204" pitchFamily="18" charset="0"/>
                                <a:cs typeface="Times New Roman" panose="02020603050405020304" pitchFamily="18" charset="0"/>
                              </a:rPr>
                              <m:t>2</m:t>
                            </m:r>
                          </m:den>
                        </m:f>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y</m:t>
                            </m:r>
                          </m:num>
                          <m:den>
                            <m:r>
                              <a:rPr lang="en-US" sz="2000" i="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x</m:t>
                            </m:r>
                          </m:den>
                        </m:f>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m:rPr>
                                <m:sty m:val="p"/>
                              </m:rPr>
                              <a:rPr lang="en-US" sz="2000" b="0" i="0" smtClean="0">
                                <a:latin typeface="Cambria Math" panose="02040503050406030204" pitchFamily="18" charset="0"/>
                                <a:cs typeface="Times New Roman" panose="02020603050405020304" pitchFamily="18" charset="0"/>
                              </a:rPr>
                              <m:t>x</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tan</m:t>
                                </m:r>
                              </m:fName>
                              <m:e>
                                <m:r>
                                  <m:rPr>
                                    <m:sty m:val="p"/>
                                  </m:rPr>
                                  <a:rPr lang="en-US" sz="2000" i="0">
                                    <a:latin typeface="Cambria Math" panose="02040503050406030204" pitchFamily="18" charset="0"/>
                                    <a:cs typeface="Times New Roman" panose="02020603050405020304" pitchFamily="18" charset="0"/>
                                  </a:rPr>
                                  <m:t>xy</m:t>
                                </m:r>
                              </m:e>
                            </m:func>
                          </m:num>
                          <m:den>
                            <m:r>
                              <a:rPr lang="en-US" sz="2000" i="0">
                                <a:latin typeface="Cambria Math" panose="02040503050406030204" pitchFamily="18" charset="0"/>
                                <a:cs typeface="Times New Roman" panose="02020603050405020304" pitchFamily="18" charset="0"/>
                              </a:rPr>
                              <m:t>2</m:t>
                            </m:r>
                          </m:den>
                        </m:f>
                        <m:r>
                          <a:rPr lang="en-US" sz="2000" b="0" i="0" smtClean="0">
                            <a:latin typeface="Cambria Math" panose="02040503050406030204" pitchFamily="18" charset="0"/>
                            <a:cs typeface="Times New Roman" panose="02020603050405020304" pitchFamily="18" charset="0"/>
                          </a:rPr>
                          <m:t> −</m:t>
                        </m:r>
                        <m:f>
                          <m:fPr>
                            <m:ctrlPr>
                              <a:rPr lang="en-US" sz="2000" i="1" smtClean="0">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y</m:t>
                            </m:r>
                          </m:den>
                        </m:f>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oMath>
                </a14:m>
                <a:r>
                  <a:rPr lang="en-US" sz="2000" dirty="0">
                    <a:latin typeface="Times New Roman" panose="02020603050405020304" pitchFamily="18" charset="0"/>
                    <a:cs typeface="Times New Roman" panose="02020603050405020304" pitchFamily="18" charset="0"/>
                  </a:rPr>
                  <a:t>-        (2)</a:t>
                </a: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Therefore equation (2) is Exact differential equation.</a:t>
                </a:r>
              </a:p>
              <a:p>
                <a:pPr marL="0" indent="0">
                  <a:buNone/>
                </a:pPr>
                <a:r>
                  <a:rPr lang="en-US" sz="2000" dirty="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terms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independent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y</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tan</m:t>
                                    </m:r>
                                  </m:fName>
                                  <m:e>
                                    <m:r>
                                      <m:rPr>
                                        <m:sty m:val="p"/>
                                      </m:rPr>
                                      <a:rPr lang="en-US" sz="2000" i="0">
                                        <a:latin typeface="Cambria Math" panose="02040503050406030204" pitchFamily="18" charset="0"/>
                                        <a:cs typeface="Times New Roman" panose="02020603050405020304" pitchFamily="18" charset="0"/>
                                      </a:rPr>
                                      <m:t>xy</m:t>
                                    </m:r>
                                  </m:e>
                                </m:func>
                              </m:num>
                              <m:den>
                                <m:r>
                                  <a:rPr lang="en-US" sz="2000" i="0">
                                    <a:latin typeface="Cambria Math" panose="02040503050406030204" pitchFamily="18" charset="0"/>
                                    <a:cs typeface="Times New Roman" panose="02020603050405020304" pitchFamily="18" charset="0"/>
                                  </a:rPr>
                                  <m:t>2</m:t>
                                </m:r>
                              </m:den>
                            </m:f>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den>
                            </m:f>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b="0" i="0" smtClean="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log</m:t>
                            </m:r>
                          </m:fName>
                          <m:e>
                            <m:r>
                              <a:rPr lang="en-US" sz="2000" b="0" i="0" smtClean="0">
                                <a:latin typeface="Cambria Math" panose="02040503050406030204" pitchFamily="18" charset="0"/>
                                <a:cs typeface="Times New Roman" panose="02020603050405020304" pitchFamily="18" charset="0"/>
                              </a:rPr>
                              <m:t>|</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sec</m:t>
                                </m:r>
                              </m:fName>
                              <m:e>
                                <m:r>
                                  <m:rPr>
                                    <m:sty m:val="p"/>
                                  </m:rPr>
                                  <a:rPr lang="en-US" sz="2000" b="0" i="0" smtClean="0">
                                    <a:latin typeface="Cambria Math" panose="02040503050406030204" pitchFamily="18" charset="0"/>
                                    <a:cs typeface="Times New Roman" panose="02020603050405020304" pitchFamily="18" charset="0"/>
                                  </a:rPr>
                                  <m:t>xy</m:t>
                                </m:r>
                                <m:r>
                                  <a:rPr lang="en-US" sz="2000" b="0" i="0" smtClean="0">
                                    <a:latin typeface="Cambria Math" panose="02040503050406030204" pitchFamily="18" charset="0"/>
                                    <a:cs typeface="Times New Roman" panose="02020603050405020304" pitchFamily="18" charset="0"/>
                                  </a:rPr>
                                  <m:t>|</m:t>
                                </m:r>
                              </m:e>
                            </m:func>
                          </m:e>
                        </m:func>
                      </m:num>
                      <m:den>
                        <m:r>
                          <m:rPr>
                            <m:sty m:val="p"/>
                          </m:rPr>
                          <a:rPr lang="en-US" sz="2000" b="0" i="0" smtClean="0">
                            <a:latin typeface="Cambria Math" panose="02040503050406030204" pitchFamily="18" charset="0"/>
                            <a:cs typeface="Times New Roman" panose="02020603050405020304" pitchFamily="18" charset="0"/>
                          </a:rPr>
                          <m:t>y</m:t>
                        </m:r>
                      </m:den>
                    </m:f>
                    <m:r>
                      <a:rPr lang="en-US" sz="2000" b="0" i="0" smtClean="0">
                        <a:latin typeface="Cambria Math" panose="02040503050406030204" pitchFamily="18" charset="0"/>
                        <a:cs typeface="Times New Roman" panose="02020603050405020304" pitchFamily="18" charset="0"/>
                      </a:rPr>
                      <m:t>]</m:t>
                    </m:r>
                    <m:r>
                      <a:rPr lang="en-US" sz="2000" i="0" smtClean="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logy</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c</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log</m:t>
                            </m:r>
                          </m:fName>
                          <m:e>
                            <m:r>
                              <a:rPr lang="en-US" sz="2000" i="0">
                                <a:latin typeface="Cambria Math" panose="02040503050406030204" pitchFamily="18" charset="0"/>
                                <a:cs typeface="Times New Roman" panose="02020603050405020304" pitchFamily="18" charset="0"/>
                              </a:rPr>
                              <m:t>|</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sec</m:t>
                                </m:r>
                              </m:fName>
                              <m:e>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e>
                            </m:func>
                          </m:e>
                        </m:func>
                      </m:num>
                      <m:den>
                        <m:r>
                          <a:rPr lang="en-US" sz="2000" b="0" i="0" smtClean="0">
                            <a:latin typeface="Cambria Math" panose="02040503050406030204" pitchFamily="18" charset="0"/>
                            <a:cs typeface="Times New Roman" panose="02020603050405020304" pitchFamily="18" charset="0"/>
                          </a:rPr>
                          <m:t>2</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logy</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c</m:t>
                    </m:r>
                  </m:oMath>
                </a14:m>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Hence </a:t>
                </a:r>
                <a:r>
                  <a:rPr lang="en-US" sz="2000" dirty="0">
                    <a:latin typeface="Times New Roman" panose="02020603050405020304" pitchFamily="18" charset="0"/>
                    <a:cs typeface="Times New Roman" panose="02020603050405020304" pitchFamily="18" charset="0"/>
                  </a:rPr>
                  <a:t>this is our required general </a:t>
                </a:r>
                <a:r>
                  <a:rPr lang="en-US" sz="2000" dirty="0" smtClean="0">
                    <a:latin typeface="Times New Roman" panose="02020603050405020304" pitchFamily="18" charset="0"/>
                    <a:cs typeface="Times New Roman" panose="02020603050405020304" pitchFamily="18" charset="0"/>
                  </a:rPr>
                  <a:t>solution.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4909" y="277091"/>
                <a:ext cx="11166764" cy="5899872"/>
              </a:xfrm>
              <a:blipFill>
                <a:blip r:embed="rId2"/>
                <a:stretch>
                  <a:fillRect l="-601" t="-1033"/>
                </a:stretch>
              </a:blipFill>
            </p:spPr>
            <p:txBody>
              <a:bodyPr/>
              <a:lstStyle/>
              <a:p>
                <a:r>
                  <a:rPr lang="en-IN">
                    <a:noFill/>
                  </a:rPr>
                  <a:t> </a:t>
                </a:r>
              </a:p>
            </p:txBody>
          </p:sp>
        </mc:Fallback>
      </mc:AlternateContent>
    </p:spTree>
    <p:extLst>
      <p:ext uri="{BB962C8B-B14F-4D97-AF65-F5344CB8AC3E}">
        <p14:creationId xmlns:p14="http://schemas.microsoft.com/office/powerpoint/2010/main" val="514863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18655"/>
                <a:ext cx="10515600" cy="6373090"/>
              </a:xfrm>
            </p:spPr>
            <p:txBody>
              <a:bodyPr>
                <a:no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20.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r>
                      <a:rPr lang="en-US" sz="2000" b="1" i="0" smtClean="0">
                        <a:solidFill>
                          <a:srgbClr val="FF0000"/>
                        </a:solidFill>
                        <a:latin typeface="Cambria Math" panose="02040503050406030204" pitchFamily="18" charset="0"/>
                        <a:cs typeface="Times New Roman" panose="02020603050405020304" pitchFamily="18" charset="0"/>
                      </a:rPr>
                      <m:t>𝟏</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𝐱𝐲</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𝟏</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𝐱𝐲</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𝐱</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Given the differential equations </a:t>
                </a:r>
                <a:r>
                  <a:rPr lang="en-US" sz="2000" dirty="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a:rPr lang="en-US" sz="2000" b="0" i="0">
                        <a:solidFill>
                          <a:schemeClr val="tx1"/>
                        </a:solidFill>
                        <a:latin typeface="Cambria Math" panose="02040503050406030204" pitchFamily="18" charset="0"/>
                        <a:cs typeface="Times New Roman" panose="02020603050405020304" pitchFamily="18" charset="0"/>
                      </a:rPr>
                      <m:t>1</m:t>
                    </m:r>
                    <m:r>
                      <a:rPr lang="en-US" sz="2000" b="0" i="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xy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y</m:t>
                    </m:r>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1</m:t>
                    </m:r>
                    <m:r>
                      <a:rPr lang="en-US" sz="2000" b="0" i="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xy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x</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dy</m:t>
                    </m:r>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0</m:t>
                    </m:r>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(1)</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d>
                      <m:dPr>
                        <m:ctrlPr>
                          <a:rPr lang="en-US" sz="2000" i="1">
                            <a:latin typeface="Cambria Math" panose="02040503050406030204" pitchFamily="18" charset="0"/>
                            <a:cs typeface="Times New Roman" panose="02020603050405020304" pitchFamily="18" charset="0"/>
                          </a:rPr>
                        </m:ctrlPr>
                      </m:dPr>
                      <m:e>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xy</m:t>
                        </m:r>
                      </m:e>
                    </m:d>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oMath>
                </a14:m>
                <a:endParaRPr lang="en-US"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e>
                    </m:d>
                  </m:oMath>
                </a14:m>
                <a:r>
                  <a:rPr lang="en-IN" sz="2000" dirty="0">
                    <a:latin typeface="Times New Roman" panose="02020603050405020304" pitchFamily="18" charset="0"/>
                    <a:cs typeface="Times New Roman" panose="02020603050405020304" pitchFamily="18" charset="0"/>
                  </a:rPr>
                  <a:t> </a:t>
                </a: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xy</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xy</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Therefore the given equation is Non Exact differential equation.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Non Exact differential equation and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f</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xy</m:t>
                        </m:r>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g</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xy</m:t>
                        </m:r>
                      </m:e>
                    </m:d>
                    <m:r>
                      <m:rPr>
                        <m:sty m:val="p"/>
                      </m:rPr>
                      <a:rPr lang="en-US" sz="2000" i="0">
                        <a:latin typeface="Cambria Math" panose="02040503050406030204" pitchFamily="18" charset="0"/>
                        <a:cs typeface="Times New Roman" panose="02020603050405020304" pitchFamily="18" charset="0"/>
                      </a:rPr>
                      <m:t>dy</m:t>
                    </m:r>
                    <m:r>
                      <a:rPr lang="en-US" sz="2000" b="1" i="0">
                        <a:latin typeface="Cambria Math" panose="02040503050406030204" pitchFamily="18" charset="0"/>
                        <a:cs typeface="Times New Roman" panose="02020603050405020304" pitchFamily="18" charset="0"/>
                      </a:rPr>
                      <m:t>.</m:t>
                    </m:r>
                  </m:oMath>
                </a14:m>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So the Integrating factor is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m:rPr>
                            <m:sty m:val="p"/>
                          </m:rPr>
                          <a:rPr lang="en-US" sz="2000" i="0">
                            <a:latin typeface="Cambria Math" panose="02040503050406030204" pitchFamily="18" charset="0"/>
                            <a:cs typeface="Times New Roman" panose="02020603050405020304" pitchFamily="18" charset="0"/>
                          </a:rPr>
                          <m:t>Mx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Ny</m:t>
                        </m:r>
                      </m:den>
                    </m:f>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m:rPr>
                            <m:sty m:val="p"/>
                          </m:rPr>
                          <a:rPr lang="en-US" sz="2000" i="0">
                            <a:latin typeface="Cambria Math" panose="02040503050406030204" pitchFamily="18" charset="0"/>
                            <a:cs typeface="Times New Roman" panose="02020603050405020304" pitchFamily="18" charset="0"/>
                          </a:rPr>
                          <m:t>Mx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Ny</m:t>
                        </m:r>
                      </m:den>
                    </m:f>
                  </m:oMath>
                </a14:m>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e>
                        </m:d>
                        <m:r>
                          <m:rPr>
                            <m:sty m:val="p"/>
                          </m:rPr>
                          <a:rPr lang="en-US" sz="2000" i="0">
                            <a:latin typeface="Cambria Math" panose="02040503050406030204" pitchFamily="18" charset="0"/>
                            <a:cs typeface="Times New Roman" panose="02020603050405020304" pitchFamily="18" charset="0"/>
                          </a:rPr>
                          <m:t>y</m:t>
                        </m:r>
                      </m:den>
                    </m:f>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m:rPr>
                            <m:sty m:val="p"/>
                          </m:rPr>
                          <a:rPr lang="en-US" sz="2000" i="0">
                            <a:latin typeface="Cambria Math" panose="02040503050406030204" pitchFamily="18" charset="0"/>
                            <a:cs typeface="Times New Roman" panose="02020603050405020304" pitchFamily="18" charset="0"/>
                          </a:rPr>
                          <m:t>Mx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Ny</m:t>
                        </m:r>
                      </m:den>
                    </m:f>
                  </m:oMath>
                </a14:m>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den>
                    </m:f>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Therefore Integrating factor is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den>
                    </m:f>
                  </m:oMath>
                </a14:m>
                <a:r>
                  <a:rPr lang="en-US" sz="2000" dirty="0">
                    <a:latin typeface="Times New Roman" panose="02020603050405020304" pitchFamily="18" charset="0"/>
                    <a:cs typeface="Times New Roman" panose="02020603050405020304" pitchFamily="18" charset="0"/>
                  </a:rPr>
                  <a:t>.</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18655"/>
                <a:ext cx="10515600" cy="6373090"/>
              </a:xfrm>
              <a:blipFill>
                <a:blip r:embed="rId2"/>
                <a:stretch>
                  <a:fillRect l="-638" t="-956"/>
                </a:stretch>
              </a:blipFill>
            </p:spPr>
            <p:txBody>
              <a:bodyPr/>
              <a:lstStyle/>
              <a:p>
                <a:r>
                  <a:rPr lang="en-IN">
                    <a:noFill/>
                  </a:rPr>
                  <a:t> </a:t>
                </a:r>
              </a:p>
            </p:txBody>
          </p:sp>
        </mc:Fallback>
      </mc:AlternateContent>
    </p:spTree>
    <p:extLst>
      <p:ext uri="{BB962C8B-B14F-4D97-AF65-F5344CB8AC3E}">
        <p14:creationId xmlns:p14="http://schemas.microsoft.com/office/powerpoint/2010/main" val="621975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8145" y="374073"/>
                <a:ext cx="10605655" cy="5802889"/>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Now multiplying with an Integrating factor to equation (1),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den>
                        </m:f>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den>
                        </m:f>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oMath>
                </a14:m>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Cambria Math" panose="020405030504060302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r>
                              <m:rPr>
                                <m:sty m:val="p"/>
                              </m:rPr>
                              <a:rPr lang="en-US" sz="2000" b="0" i="0" smtClean="0">
                                <a:latin typeface="Cambria Math" panose="02040503050406030204" pitchFamily="18" charset="0"/>
                                <a:cs typeface="Times New Roman" panose="02020603050405020304" pitchFamily="18" charset="0"/>
                              </a:rPr>
                              <m:t>y</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den>
                        </m:f>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den>
                        </m:f>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y</m:t>
                            </m:r>
                          </m:den>
                        </m:f>
                      </m:e>
                    </m:d>
                    <m:r>
                      <m:rPr>
                        <m:sty m:val="p"/>
                      </m:rPr>
                      <a:rPr lang="en-US"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0</m:t>
                    </m:r>
                    <m:r>
                      <a:rPr lang="en-US" sz="2000" b="0" i="0" smtClean="0">
                        <a:latin typeface="Cambria Math" panose="02040503050406030204" pitchFamily="18" charset="0"/>
                        <a:cs typeface="Times New Roman" panose="02020603050405020304" pitchFamily="18" charset="0"/>
                      </a:rPr>
                      <m:t>                −     (</m:t>
                    </m:r>
                    <m:r>
                      <a:rPr lang="en-US" sz="2000" b="0" i="0" smtClean="0">
                        <a:latin typeface="Cambria Math" panose="02040503050406030204" pitchFamily="18" charset="0"/>
                        <a:cs typeface="Times New Roman" panose="02020603050405020304" pitchFamily="18" charset="0"/>
                      </a:rPr>
                      <m:t>2</m:t>
                    </m:r>
                    <m:r>
                      <a:rPr lang="en-US" sz="2000" b="0" i="0" smtClean="0">
                        <a:latin typeface="Cambria Math" panose="02040503050406030204" pitchFamily="18" charset="0"/>
                        <a:cs typeface="Times New Roman" panose="02020603050405020304" pitchFamily="18" charset="0"/>
                      </a:rPr>
                      <m:t>)                                  </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Therefore equation (2) is Exact differential equation.</a:t>
                </a:r>
              </a:p>
              <a:p>
                <a:pPr marL="0" indent="0">
                  <a:buNone/>
                </a:pPr>
                <a:r>
                  <a:rPr lang="en-US" sz="2000" dirty="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terms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independent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den>
                            </m:f>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den>
                            </m:f>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y</m:t>
                        </m:r>
                      </m:den>
                    </m:f>
                    <m:r>
                      <a:rPr lang="en-US" sz="2000" i="0">
                        <a:latin typeface="Cambria Math" panose="02040503050406030204" pitchFamily="18" charset="0"/>
                        <a:cs typeface="Times New Roman" panose="02020603050405020304" pitchFamily="18" charset="0"/>
                      </a:rPr>
                      <m:t> </m:t>
                    </m:r>
                    <m:d>
                      <m:dPr>
                        <m:ctrlPr>
                          <a:rPr lang="en-US" sz="2000" b="0" i="1" smtClean="0">
                            <a:latin typeface="Cambria Math" panose="02040503050406030204" pitchFamily="18" charset="0"/>
                            <a:cs typeface="Times New Roman" panose="02020603050405020304" pitchFamily="18" charset="0"/>
                          </a:rPr>
                        </m:ctrlPr>
                      </m:dPr>
                      <m:e>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1</m:t>
                            </m:r>
                          </m:num>
                          <m:den>
                            <m:r>
                              <m:rPr>
                                <m:sty m:val="p"/>
                              </m:rPr>
                              <a:rPr lang="en-US" sz="2000" b="0" i="0" smtClean="0">
                                <a:latin typeface="Cambria Math" panose="02040503050406030204" pitchFamily="18" charset="0"/>
                                <a:cs typeface="Times New Roman" panose="02020603050405020304" pitchFamily="18" charset="0"/>
                              </a:rPr>
                              <m:t>x</m:t>
                            </m:r>
                          </m:den>
                        </m:f>
                      </m:e>
                    </m:d>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logx</m:t>
                    </m:r>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logy</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c</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x</m:t>
                        </m:r>
                        <m:r>
                          <m:rPr>
                            <m:sty m:val="p"/>
                          </m:rPr>
                          <a:rPr lang="en-US" sz="2000" i="0">
                            <a:latin typeface="Cambria Math" panose="02040503050406030204" pitchFamily="18" charset="0"/>
                            <a:cs typeface="Times New Roman" panose="02020603050405020304" pitchFamily="18" charset="0"/>
                          </a:rPr>
                          <m:t>y</m:t>
                        </m:r>
                      </m:den>
                    </m:f>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logx</m:t>
                    </m:r>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logy</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c</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Hence this is our required general solution</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8145" y="374073"/>
                <a:ext cx="10605655" cy="5802889"/>
              </a:xfrm>
              <a:blipFill>
                <a:blip r:embed="rId2"/>
                <a:stretch>
                  <a:fillRect l="-632" t="-1050"/>
                </a:stretch>
              </a:blipFill>
            </p:spPr>
            <p:txBody>
              <a:bodyPr/>
              <a:lstStyle/>
              <a:p>
                <a:r>
                  <a:rPr lang="en-IN">
                    <a:noFill/>
                  </a:rPr>
                  <a:t> </a:t>
                </a:r>
              </a:p>
            </p:txBody>
          </p:sp>
        </mc:Fallback>
      </mc:AlternateContent>
    </p:spTree>
    <p:extLst>
      <p:ext uri="{BB962C8B-B14F-4D97-AF65-F5344CB8AC3E}">
        <p14:creationId xmlns:p14="http://schemas.microsoft.com/office/powerpoint/2010/main" val="142682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46364"/>
                <a:ext cx="10515600" cy="5830599"/>
              </a:xfrm>
            </p:spPr>
            <p:txBody>
              <a:bodyPr/>
              <a:lstStyle/>
              <a:p>
                <a:pPr marL="0" indent="0">
                  <a:buNone/>
                </a:pPr>
                <a:r>
                  <a:rPr lang="en-US" dirty="0" smtClean="0">
                    <a:solidFill>
                      <a:srgbClr val="FF0000"/>
                    </a:solidFill>
                    <a:latin typeface="Times New Roman" panose="02020603050405020304" pitchFamily="18" charset="0"/>
                    <a:cs typeface="Times New Roman" panose="02020603050405020304" pitchFamily="18" charset="0"/>
                  </a:rPr>
                  <a:t>Classification of Differential Equations</a:t>
                </a:r>
                <a:r>
                  <a:rPr lang="en-US"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The differential equations are classified into two kinds </a:t>
                </a:r>
              </a:p>
              <a:p>
                <a:pPr marL="0" indent="0">
                  <a:buNone/>
                </a:pPr>
                <a:r>
                  <a:rPr lang="en-US" sz="2000" dirty="0" smtClean="0">
                    <a:latin typeface="Times New Roman" panose="02020603050405020304" pitchFamily="18" charset="0"/>
                    <a:cs typeface="Times New Roman" panose="02020603050405020304" pitchFamily="18" charset="0"/>
                  </a:rPr>
                  <a:t>i) Ordinary differential equations</a:t>
                </a:r>
              </a:p>
              <a:p>
                <a:pPr marL="0" indent="0">
                  <a:buNone/>
                </a:pPr>
                <a:r>
                  <a:rPr lang="en-US" sz="2000" dirty="0" smtClean="0">
                    <a:latin typeface="Times New Roman" panose="02020603050405020304" pitchFamily="18" charset="0"/>
                    <a:cs typeface="Times New Roman" panose="02020603050405020304" pitchFamily="18" charset="0"/>
                  </a:rPr>
                  <a:t>ii) Partial differential equations </a:t>
                </a: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Ordinary </a:t>
                </a:r>
                <a:r>
                  <a:rPr lang="en-US" sz="2000" dirty="0">
                    <a:solidFill>
                      <a:srgbClr val="FF0000"/>
                    </a:solidFill>
                    <a:latin typeface="Times New Roman" panose="02020603050405020304" pitchFamily="18" charset="0"/>
                    <a:cs typeface="Times New Roman" panose="02020603050405020304" pitchFamily="18" charset="0"/>
                  </a:rPr>
                  <a:t>D</a:t>
                </a:r>
                <a:r>
                  <a:rPr lang="en-US" sz="2000" dirty="0" smtClean="0">
                    <a:solidFill>
                      <a:srgbClr val="FF0000"/>
                    </a:solidFill>
                    <a:latin typeface="Times New Roman" panose="02020603050405020304" pitchFamily="18" charset="0"/>
                    <a:cs typeface="Times New Roman" panose="02020603050405020304" pitchFamily="18" charset="0"/>
                  </a:rPr>
                  <a:t>ifferential </a:t>
                </a:r>
                <a:r>
                  <a:rPr lang="en-US" sz="2000" dirty="0">
                    <a:solidFill>
                      <a:srgbClr val="FF0000"/>
                    </a:solidFill>
                    <a:latin typeface="Times New Roman" panose="02020603050405020304" pitchFamily="18" charset="0"/>
                    <a:cs typeface="Times New Roman" panose="02020603050405020304" pitchFamily="18" charset="0"/>
                  </a:rPr>
                  <a:t>E</a:t>
                </a:r>
                <a:r>
                  <a:rPr lang="en-US" sz="2000" dirty="0" smtClean="0">
                    <a:solidFill>
                      <a:srgbClr val="FF0000"/>
                    </a:solidFill>
                    <a:latin typeface="Times New Roman" panose="02020603050405020304" pitchFamily="18" charset="0"/>
                    <a:cs typeface="Times New Roman" panose="02020603050405020304" pitchFamily="18" charset="0"/>
                  </a:rPr>
                  <a:t>quation</a:t>
                </a:r>
                <a:r>
                  <a:rPr lang="en-US" sz="2000" dirty="0" smtClean="0">
                    <a:latin typeface="Times New Roman" panose="02020603050405020304" pitchFamily="18" charset="0"/>
                    <a:cs typeface="Times New Roman" panose="02020603050405020304" pitchFamily="18" charset="0"/>
                  </a:rPr>
                  <a:t> : A differential equation  which contains derivatives with respect to single independent variable  is known as </a:t>
                </a:r>
                <a:r>
                  <a:rPr lang="en-US" sz="2000" dirty="0" smtClean="0">
                    <a:solidFill>
                      <a:srgbClr val="0070C0"/>
                    </a:solidFill>
                    <a:latin typeface="Times New Roman" panose="02020603050405020304" pitchFamily="18" charset="0"/>
                    <a:cs typeface="Times New Roman" panose="02020603050405020304" pitchFamily="18" charset="0"/>
                  </a:rPr>
                  <a:t>Ordinary Differential </a:t>
                </a:r>
                <a:r>
                  <a:rPr lang="en-US" sz="2000" dirty="0">
                    <a:solidFill>
                      <a:srgbClr val="0070C0"/>
                    </a:solidFill>
                    <a:latin typeface="Times New Roman" panose="02020603050405020304" pitchFamily="18" charset="0"/>
                    <a:cs typeface="Times New Roman" panose="02020603050405020304" pitchFamily="18" charset="0"/>
                  </a:rPr>
                  <a:t>E</a:t>
                </a:r>
                <a:r>
                  <a:rPr lang="en-US" sz="2000" dirty="0" smtClean="0">
                    <a:solidFill>
                      <a:srgbClr val="0070C0"/>
                    </a:solidFill>
                    <a:latin typeface="Times New Roman" panose="02020603050405020304" pitchFamily="18" charset="0"/>
                    <a:cs typeface="Times New Roman" panose="02020603050405020304" pitchFamily="18" charset="0"/>
                  </a:rPr>
                  <a:t>quation.</a:t>
                </a: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Example:  </a:t>
                </a:r>
                <a:r>
                  <a:rPr lang="en-US" sz="2000" dirty="0" err="1" smtClean="0">
                    <a:solidFill>
                      <a:srgbClr val="FF0000"/>
                    </a:solidFill>
                    <a:latin typeface="Times New Roman" panose="02020603050405020304" pitchFamily="18" charset="0"/>
                    <a:cs typeface="Times New Roman" panose="02020603050405020304" pitchFamily="18" charset="0"/>
                  </a:rPr>
                  <a:t>i</a:t>
                </a:r>
                <a:r>
                  <a:rPr lang="en-US" sz="2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b="0" i="0" smtClean="0">
                        <a:solidFill>
                          <a:srgbClr val="FF0000"/>
                        </a:solidFill>
                        <a:latin typeface="Cambria Math" panose="02040503050406030204" pitchFamily="18" charset="0"/>
                        <a:cs typeface="Times New Roman" panose="02020603050405020304" pitchFamily="18" charset="0"/>
                      </a:rPr>
                      <m:t>L</m:t>
                    </m:r>
                    <m:f>
                      <m:fPr>
                        <m:ctrlPr>
                          <a:rPr lang="en-US" sz="2000" i="1">
                            <a:solidFill>
                              <a:srgbClr val="FF0000"/>
                            </a:solidFill>
                            <a:latin typeface="Cambria Math" panose="02040503050406030204" pitchFamily="18" charset="0"/>
                            <a:cs typeface="Times New Roman" panose="02020603050405020304" pitchFamily="18" charset="0"/>
                          </a:rPr>
                        </m:ctrlPr>
                      </m:fPr>
                      <m:num>
                        <m:sSup>
                          <m:sSupPr>
                            <m:ctrlPr>
                              <a:rPr lang="en-US" sz="2000" i="1">
                                <a:solidFill>
                                  <a:srgbClr val="FF0000"/>
                                </a:solidFill>
                                <a:latin typeface="Cambria Math" panose="02040503050406030204" pitchFamily="18" charset="0"/>
                                <a:cs typeface="Times New Roman" panose="02020603050405020304" pitchFamily="18" charset="0"/>
                              </a:rPr>
                            </m:ctrlPr>
                          </m:sSupPr>
                          <m:e>
                            <m:r>
                              <m:rPr>
                                <m:sty m:val="p"/>
                              </m:rPr>
                              <a:rPr lang="en-US" sz="2000" i="0">
                                <a:solidFill>
                                  <a:srgbClr val="FF0000"/>
                                </a:solidFill>
                                <a:latin typeface="Cambria Math" panose="02040503050406030204" pitchFamily="18" charset="0"/>
                                <a:cs typeface="Times New Roman" panose="02020603050405020304" pitchFamily="18" charset="0"/>
                              </a:rPr>
                              <m:t>d</m:t>
                            </m:r>
                          </m:e>
                          <m:sup>
                            <m:r>
                              <a:rPr lang="en-US" sz="2000" i="0">
                                <a:solidFill>
                                  <a:srgbClr val="FF0000"/>
                                </a:solidFill>
                                <a:latin typeface="Cambria Math" panose="02040503050406030204" pitchFamily="18" charset="0"/>
                                <a:cs typeface="Times New Roman" panose="02020603050405020304" pitchFamily="18" charset="0"/>
                              </a:rPr>
                              <m:t>2</m:t>
                            </m:r>
                          </m:sup>
                        </m:sSup>
                        <m:r>
                          <m:rPr>
                            <m:sty m:val="p"/>
                          </m:rPr>
                          <a:rPr lang="en-US" sz="2000" b="0" i="0" smtClean="0">
                            <a:solidFill>
                              <a:srgbClr val="FF0000"/>
                            </a:solidFill>
                            <a:latin typeface="Cambria Math" panose="02040503050406030204" pitchFamily="18" charset="0"/>
                            <a:cs typeface="Times New Roman" panose="02020603050405020304" pitchFamily="18" charset="0"/>
                          </a:rPr>
                          <m:t>Q</m:t>
                        </m:r>
                      </m:num>
                      <m:den>
                        <m:r>
                          <m:rPr>
                            <m:sty m:val="p"/>
                          </m:rPr>
                          <a:rPr lang="en-US" sz="2000" i="0">
                            <a:solidFill>
                              <a:srgbClr val="FF0000"/>
                            </a:solidFill>
                            <a:latin typeface="Cambria Math" panose="02040503050406030204" pitchFamily="18" charset="0"/>
                            <a:cs typeface="Times New Roman" panose="02020603050405020304" pitchFamily="18" charset="0"/>
                          </a:rPr>
                          <m:t>d</m:t>
                        </m:r>
                        <m:sSup>
                          <m:sSupPr>
                            <m:ctrlPr>
                              <a:rPr lang="en-US" sz="2000" i="1">
                                <a:solidFill>
                                  <a:srgbClr val="FF0000"/>
                                </a:solidFill>
                                <a:latin typeface="Cambria Math" panose="02040503050406030204" pitchFamily="18" charset="0"/>
                                <a:cs typeface="Times New Roman" panose="02020603050405020304" pitchFamily="18" charset="0"/>
                              </a:rPr>
                            </m:ctrlPr>
                          </m:sSupPr>
                          <m:e>
                            <m:r>
                              <m:rPr>
                                <m:sty m:val="p"/>
                              </m:rPr>
                              <a:rPr lang="en-US" sz="2000" b="0" i="0" smtClean="0">
                                <a:solidFill>
                                  <a:srgbClr val="FF0000"/>
                                </a:solidFill>
                                <a:latin typeface="Cambria Math" panose="02040503050406030204" pitchFamily="18" charset="0"/>
                                <a:cs typeface="Times New Roman" panose="02020603050405020304" pitchFamily="18" charset="0"/>
                              </a:rPr>
                              <m:t>t</m:t>
                            </m:r>
                          </m:e>
                          <m:sup>
                            <m:r>
                              <a:rPr lang="en-US" sz="2000" i="0">
                                <a:solidFill>
                                  <a:srgbClr val="FF0000"/>
                                </a:solidFill>
                                <a:latin typeface="Cambria Math" panose="02040503050406030204" pitchFamily="18" charset="0"/>
                                <a:cs typeface="Times New Roman" panose="02020603050405020304" pitchFamily="18" charset="0"/>
                              </a:rPr>
                              <m:t>2</m:t>
                            </m:r>
                          </m:sup>
                        </m:sSup>
                      </m:den>
                    </m:f>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b="0" i="0" smtClean="0">
                        <a:solidFill>
                          <a:srgbClr val="FF0000"/>
                        </a:solidFill>
                        <a:latin typeface="Cambria Math" panose="02040503050406030204" pitchFamily="18" charset="0"/>
                        <a:cs typeface="Times New Roman" panose="02020603050405020304" pitchFamily="18" charset="0"/>
                      </a:rPr>
                      <m:t>R</m:t>
                    </m:r>
                    <m:r>
                      <a:rPr lang="en-US" sz="2000" i="0">
                        <a:solidFill>
                          <a:srgbClr val="FF0000"/>
                        </a:solidFill>
                        <a:latin typeface="Cambria Math" panose="02040503050406030204" pitchFamily="18" charset="0"/>
                        <a:cs typeface="Times New Roman" panose="02020603050405020304" pitchFamily="18" charset="0"/>
                      </a:rPr>
                      <m:t> </m:t>
                    </m:r>
                    <m:f>
                      <m:fPr>
                        <m:ctrlPr>
                          <a:rPr lang="en-US" sz="2000" i="1">
                            <a:solidFill>
                              <a:srgbClr val="FF0000"/>
                            </a:solidFill>
                            <a:latin typeface="Cambria Math" panose="02040503050406030204" pitchFamily="18" charset="0"/>
                            <a:cs typeface="Times New Roman" panose="02020603050405020304" pitchFamily="18" charset="0"/>
                          </a:rPr>
                        </m:ctrlPr>
                      </m:fPr>
                      <m:num>
                        <m:r>
                          <m:rPr>
                            <m:sty m:val="p"/>
                          </m:rPr>
                          <a:rPr lang="en-US" sz="2000" i="0">
                            <a:solidFill>
                              <a:srgbClr val="FF0000"/>
                            </a:solidFill>
                            <a:latin typeface="Cambria Math" panose="02040503050406030204" pitchFamily="18" charset="0"/>
                            <a:cs typeface="Times New Roman" panose="02020603050405020304" pitchFamily="18" charset="0"/>
                          </a:rPr>
                          <m:t>d</m:t>
                        </m:r>
                        <m:r>
                          <m:rPr>
                            <m:sty m:val="p"/>
                          </m:rPr>
                          <a:rPr lang="en-US" sz="2000" b="0" i="0" smtClean="0">
                            <a:solidFill>
                              <a:srgbClr val="FF0000"/>
                            </a:solidFill>
                            <a:latin typeface="Cambria Math" panose="02040503050406030204" pitchFamily="18" charset="0"/>
                            <a:cs typeface="Times New Roman" panose="02020603050405020304" pitchFamily="18" charset="0"/>
                          </a:rPr>
                          <m:t>Q</m:t>
                        </m:r>
                      </m:num>
                      <m:den>
                        <m:r>
                          <m:rPr>
                            <m:sty m:val="p"/>
                          </m:rPr>
                          <a:rPr lang="en-US" sz="2000" i="0">
                            <a:solidFill>
                              <a:srgbClr val="FF0000"/>
                            </a:solidFill>
                            <a:latin typeface="Cambria Math" panose="02040503050406030204" pitchFamily="18" charset="0"/>
                            <a:cs typeface="Times New Roman" panose="02020603050405020304" pitchFamily="18" charset="0"/>
                          </a:rPr>
                          <m:t>d</m:t>
                        </m:r>
                        <m:r>
                          <m:rPr>
                            <m:sty m:val="p"/>
                          </m:rPr>
                          <a:rPr lang="en-US" sz="2000" b="0" i="0" smtClean="0">
                            <a:solidFill>
                              <a:srgbClr val="FF0000"/>
                            </a:solidFill>
                            <a:latin typeface="Cambria Math" panose="02040503050406030204" pitchFamily="18" charset="0"/>
                            <a:cs typeface="Times New Roman" panose="02020603050405020304" pitchFamily="18" charset="0"/>
                          </a:rPr>
                          <m:t>t</m:t>
                        </m:r>
                      </m:den>
                    </m:f>
                    <m:r>
                      <a:rPr lang="en-US" sz="2000" i="0">
                        <a:solidFill>
                          <a:srgbClr val="FF0000"/>
                        </a:solidFill>
                        <a:latin typeface="Cambria Math" panose="02040503050406030204" pitchFamily="18" charset="0"/>
                        <a:cs typeface="Times New Roman" panose="02020603050405020304" pitchFamily="18" charset="0"/>
                      </a:rPr>
                      <m:t>+</m:t>
                    </m:r>
                    <m:f>
                      <m:fPr>
                        <m:ctrlPr>
                          <a:rPr lang="en-US" sz="2000" i="1" dirty="0" smtClean="0">
                            <a:solidFill>
                              <a:srgbClr val="FF0000"/>
                            </a:solidFill>
                            <a:latin typeface="Cambria Math" panose="02040503050406030204" pitchFamily="18" charset="0"/>
                          </a:rPr>
                        </m:ctrlPr>
                      </m:fPr>
                      <m:num>
                        <m:r>
                          <m:rPr>
                            <m:sty m:val="p"/>
                          </m:rPr>
                          <a:rPr lang="en-US" sz="2000" b="0" i="0" dirty="0" smtClean="0">
                            <a:solidFill>
                              <a:srgbClr val="FF0000"/>
                            </a:solidFill>
                            <a:latin typeface="Cambria Math" panose="02040503050406030204" pitchFamily="18" charset="0"/>
                          </a:rPr>
                          <m:t>Q</m:t>
                        </m:r>
                      </m:num>
                      <m:den>
                        <m:r>
                          <m:rPr>
                            <m:sty m:val="p"/>
                          </m:rPr>
                          <a:rPr lang="en-US" sz="2000" b="0" i="0" dirty="0" smtClean="0">
                            <a:solidFill>
                              <a:srgbClr val="FF0000"/>
                            </a:solidFill>
                            <a:latin typeface="Cambria Math" panose="02040503050406030204" pitchFamily="18" charset="0"/>
                          </a:rPr>
                          <m:t>C</m:t>
                        </m:r>
                      </m:den>
                    </m:f>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b="0" i="0" smtClean="0">
                        <a:solidFill>
                          <a:srgbClr val="FF0000"/>
                        </a:solidFill>
                        <a:latin typeface="Cambria Math" panose="02040503050406030204" pitchFamily="18" charset="0"/>
                        <a:cs typeface="Times New Roman" panose="02020603050405020304" pitchFamily="18" charset="0"/>
                      </a:rPr>
                      <m:t>E</m:t>
                    </m:r>
                  </m:oMath>
                </a14:m>
                <a:endParaRPr lang="en-US" sz="20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                 ii) </a:t>
                </a:r>
                <a14:m>
                  <m:oMath xmlns:m="http://schemas.openxmlformats.org/officeDocument/2006/math">
                    <m:f>
                      <m:fPr>
                        <m:ctrlPr>
                          <a:rPr lang="en-US" sz="2000" i="1">
                            <a:solidFill>
                              <a:srgbClr val="FF0000"/>
                            </a:solidFill>
                            <a:latin typeface="Cambria Math" panose="02040503050406030204" pitchFamily="18" charset="0"/>
                            <a:cs typeface="Times New Roman" panose="02020603050405020304" pitchFamily="18" charset="0"/>
                          </a:rPr>
                        </m:ctrlPr>
                      </m:fPr>
                      <m:num>
                        <m:sSup>
                          <m:sSupPr>
                            <m:ctrlPr>
                              <a:rPr lang="en-US" sz="2000" i="1">
                                <a:solidFill>
                                  <a:srgbClr val="FF0000"/>
                                </a:solidFill>
                                <a:latin typeface="Cambria Math" panose="02040503050406030204" pitchFamily="18" charset="0"/>
                                <a:cs typeface="Times New Roman" panose="02020603050405020304" pitchFamily="18" charset="0"/>
                              </a:rPr>
                            </m:ctrlPr>
                          </m:sSupPr>
                          <m:e>
                            <m:r>
                              <m:rPr>
                                <m:sty m:val="p"/>
                              </m:rPr>
                              <a:rPr lang="en-US" sz="2000" i="0">
                                <a:solidFill>
                                  <a:srgbClr val="FF0000"/>
                                </a:solidFill>
                                <a:latin typeface="Cambria Math" panose="02040503050406030204" pitchFamily="18" charset="0"/>
                                <a:cs typeface="Times New Roman" panose="02020603050405020304" pitchFamily="18" charset="0"/>
                              </a:rPr>
                              <m:t>d</m:t>
                            </m:r>
                          </m:e>
                          <m:sup>
                            <m:r>
                              <a:rPr lang="en-US" sz="2000" i="0">
                                <a:solidFill>
                                  <a:srgbClr val="FF0000"/>
                                </a:solidFill>
                                <a:latin typeface="Cambria Math" panose="02040503050406030204" pitchFamily="18" charset="0"/>
                                <a:cs typeface="Times New Roman" panose="02020603050405020304" pitchFamily="18" charset="0"/>
                              </a:rPr>
                              <m:t>2</m:t>
                            </m:r>
                          </m:sup>
                        </m:sSup>
                        <m:r>
                          <m:rPr>
                            <m:sty m:val="p"/>
                          </m:rPr>
                          <a:rPr lang="en-US" sz="2000" i="0">
                            <a:solidFill>
                              <a:srgbClr val="FF0000"/>
                            </a:solidFill>
                            <a:latin typeface="Cambria Math" panose="02040503050406030204" pitchFamily="18" charset="0"/>
                            <a:cs typeface="Times New Roman" panose="02020603050405020304" pitchFamily="18" charset="0"/>
                          </a:rPr>
                          <m:t>y</m:t>
                        </m:r>
                      </m:num>
                      <m:den>
                        <m:r>
                          <m:rPr>
                            <m:sty m:val="p"/>
                          </m:rPr>
                          <a:rPr lang="en-US" sz="2000" i="0">
                            <a:solidFill>
                              <a:srgbClr val="FF0000"/>
                            </a:solidFill>
                            <a:latin typeface="Cambria Math" panose="02040503050406030204" pitchFamily="18" charset="0"/>
                            <a:cs typeface="Times New Roman" panose="02020603050405020304" pitchFamily="18" charset="0"/>
                          </a:rPr>
                          <m:t>d</m:t>
                        </m:r>
                        <m:sSup>
                          <m:sSupPr>
                            <m:ctrlPr>
                              <a:rPr lang="en-US" sz="2000" i="1">
                                <a:solidFill>
                                  <a:srgbClr val="FF0000"/>
                                </a:solidFill>
                                <a:latin typeface="Cambria Math" panose="02040503050406030204" pitchFamily="18" charset="0"/>
                                <a:cs typeface="Times New Roman" panose="02020603050405020304" pitchFamily="18" charset="0"/>
                              </a:rPr>
                            </m:ctrlPr>
                          </m:sSupPr>
                          <m:e>
                            <m:r>
                              <m:rPr>
                                <m:sty m:val="p"/>
                              </m:rPr>
                              <a:rPr lang="en-US" sz="2000" i="0">
                                <a:solidFill>
                                  <a:srgbClr val="FF0000"/>
                                </a:solidFill>
                                <a:latin typeface="Cambria Math" panose="02040503050406030204" pitchFamily="18" charset="0"/>
                                <a:cs typeface="Times New Roman" panose="02020603050405020304" pitchFamily="18" charset="0"/>
                              </a:rPr>
                              <m:t>x</m:t>
                            </m:r>
                          </m:e>
                          <m:sup>
                            <m:r>
                              <a:rPr lang="en-US" sz="2000" i="0">
                                <a:solidFill>
                                  <a:srgbClr val="FF0000"/>
                                </a:solidFill>
                                <a:latin typeface="Cambria Math" panose="02040503050406030204" pitchFamily="18" charset="0"/>
                                <a:cs typeface="Times New Roman" panose="02020603050405020304" pitchFamily="18" charset="0"/>
                              </a:rPr>
                              <m:t>2</m:t>
                            </m:r>
                          </m:sup>
                        </m:sSup>
                      </m:den>
                    </m:f>
                    <m:r>
                      <a:rPr lang="en-US" sz="2000" b="0" i="0" smtClean="0">
                        <a:solidFill>
                          <a:srgbClr val="FF0000"/>
                        </a:solidFill>
                        <a:latin typeface="Cambria Math" panose="02040503050406030204" pitchFamily="18" charset="0"/>
                        <a:cs typeface="Times New Roman" panose="02020603050405020304" pitchFamily="18" charset="0"/>
                      </a:rPr>
                      <m:t>+</m:t>
                    </m:r>
                    <m:r>
                      <a:rPr lang="en-US" sz="2000" b="0" i="0" smtClean="0">
                        <a:solidFill>
                          <a:srgbClr val="FF0000"/>
                        </a:solidFill>
                        <a:latin typeface="Cambria Math" panose="02040503050406030204" pitchFamily="18" charset="0"/>
                        <a:cs typeface="Times New Roman" panose="02020603050405020304" pitchFamily="18" charset="0"/>
                      </a:rPr>
                      <m:t>9</m:t>
                    </m:r>
                    <m:r>
                      <a:rPr lang="en-US" sz="2000" i="0">
                        <a:solidFill>
                          <a:srgbClr val="FF0000"/>
                        </a:solidFill>
                        <a:latin typeface="Cambria Math" panose="02040503050406030204" pitchFamily="18" charset="0"/>
                        <a:cs typeface="Times New Roman" panose="02020603050405020304" pitchFamily="18" charset="0"/>
                      </a:rPr>
                      <m:t> </m:t>
                    </m:r>
                    <m:r>
                      <m:rPr>
                        <m:sty m:val="p"/>
                      </m:rPr>
                      <a:rPr lang="en-US" sz="2000" i="0">
                        <a:solidFill>
                          <a:srgbClr val="FF0000"/>
                        </a:solidFill>
                        <a:latin typeface="Cambria Math" panose="02040503050406030204" pitchFamily="18" charset="0"/>
                        <a:cs typeface="Times New Roman" panose="02020603050405020304" pitchFamily="18" charset="0"/>
                      </a:rPr>
                      <m:t>y</m:t>
                    </m:r>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b="0" i="0" smtClean="0">
                        <a:solidFill>
                          <a:srgbClr val="FF0000"/>
                        </a:solidFill>
                        <a:latin typeface="Cambria Math" panose="02040503050406030204" pitchFamily="18" charset="0"/>
                        <a:cs typeface="Times New Roman" panose="02020603050405020304" pitchFamily="18" charset="0"/>
                      </a:rPr>
                      <m:t>cos</m:t>
                    </m:r>
                    <m:r>
                      <a:rPr lang="en-US" sz="2000" b="0" i="0" smtClean="0">
                        <a:solidFill>
                          <a:srgbClr val="FF0000"/>
                        </a:solidFill>
                        <a:latin typeface="Cambria Math" panose="02040503050406030204" pitchFamily="18" charset="0"/>
                        <a:cs typeface="Times New Roman" panose="02020603050405020304" pitchFamily="18" charset="0"/>
                      </a:rPr>
                      <m:t>3</m:t>
                    </m:r>
                    <m:r>
                      <m:rPr>
                        <m:sty m:val="p"/>
                      </m:rPr>
                      <a:rPr lang="en-US" sz="2000" i="0">
                        <a:solidFill>
                          <a:srgbClr val="FF0000"/>
                        </a:solidFill>
                        <a:latin typeface="Cambria Math" panose="02040503050406030204" pitchFamily="18" charset="0"/>
                        <a:cs typeface="Times New Roman" panose="02020603050405020304" pitchFamily="18" charset="0"/>
                      </a:rPr>
                      <m:t>x</m:t>
                    </m:r>
                  </m:oMath>
                </a14:m>
                <a:endParaRPr lang="en-US" sz="2000" dirty="0" smtClean="0">
                  <a:solidFill>
                    <a:srgbClr val="FF0000"/>
                  </a:solidFill>
                  <a:latin typeface="Times New Roman" panose="02020603050405020304" pitchFamily="18" charset="0"/>
                  <a:cs typeface="Times New Roman" panose="02020603050405020304" pitchFamily="18" charset="0"/>
                </a:endParaRPr>
              </a:p>
              <a:p>
                <a:pPr marL="0" lvl="0" indent="0">
                  <a:buNone/>
                </a:pPr>
                <a:r>
                  <a:rPr lang="en-US" sz="2000" dirty="0">
                    <a:solidFill>
                      <a:srgbClr val="FF0000"/>
                    </a:solidFill>
                    <a:latin typeface="Times New Roman" panose="02020603050405020304" pitchFamily="18" charset="0"/>
                    <a:cs typeface="Times New Roman" panose="02020603050405020304" pitchFamily="18" charset="0"/>
                  </a:rPr>
                  <a:t>Partial </a:t>
                </a:r>
                <a:r>
                  <a:rPr lang="en-US" sz="2000" dirty="0" smtClean="0">
                    <a:solidFill>
                      <a:srgbClr val="FF0000"/>
                    </a:solidFill>
                    <a:latin typeface="Times New Roman" panose="02020603050405020304" pitchFamily="18" charset="0"/>
                    <a:cs typeface="Times New Roman" panose="02020603050405020304" pitchFamily="18" charset="0"/>
                  </a:rPr>
                  <a:t>Differential </a:t>
                </a:r>
                <a:r>
                  <a:rPr lang="en-US" sz="2000" dirty="0">
                    <a:solidFill>
                      <a:srgbClr val="FF0000"/>
                    </a:solidFill>
                    <a:latin typeface="Times New Roman" panose="02020603050405020304" pitchFamily="18" charset="0"/>
                    <a:cs typeface="Times New Roman" panose="02020603050405020304" pitchFamily="18" charset="0"/>
                  </a:rPr>
                  <a:t>E</a:t>
                </a:r>
                <a:r>
                  <a:rPr lang="en-US" sz="2000" dirty="0" smtClean="0">
                    <a:solidFill>
                      <a:srgbClr val="FF0000"/>
                    </a:solidFill>
                    <a:latin typeface="Times New Roman" panose="02020603050405020304" pitchFamily="18" charset="0"/>
                    <a:cs typeface="Times New Roman" panose="02020603050405020304" pitchFamily="18" charset="0"/>
                  </a:rPr>
                  <a:t>quation : </a:t>
                </a:r>
                <a:r>
                  <a:rPr lang="en-US" sz="2000" dirty="0">
                    <a:solidFill>
                      <a:prstClr val="black"/>
                    </a:solidFill>
                    <a:latin typeface="Times New Roman" panose="02020603050405020304" pitchFamily="18" charset="0"/>
                    <a:cs typeface="Times New Roman" panose="02020603050405020304" pitchFamily="18" charset="0"/>
                  </a:rPr>
                  <a:t>A differential equation </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which contains derivatives with respect to </a:t>
                </a:r>
                <a:r>
                  <a:rPr lang="en-US" sz="2000" dirty="0" smtClean="0">
                    <a:solidFill>
                      <a:prstClr val="black"/>
                    </a:solidFill>
                    <a:latin typeface="Times New Roman" panose="02020603050405020304" pitchFamily="18" charset="0"/>
                    <a:cs typeface="Times New Roman" panose="02020603050405020304" pitchFamily="18" charset="0"/>
                  </a:rPr>
                  <a:t>more than one independent </a:t>
                </a:r>
                <a:r>
                  <a:rPr lang="en-US" sz="2000" dirty="0">
                    <a:solidFill>
                      <a:prstClr val="black"/>
                    </a:solidFill>
                    <a:latin typeface="Times New Roman" panose="02020603050405020304" pitchFamily="18" charset="0"/>
                    <a:cs typeface="Times New Roman" panose="02020603050405020304" pitchFamily="18" charset="0"/>
                  </a:rPr>
                  <a:t>variable  is known as </a:t>
                </a:r>
                <a:r>
                  <a:rPr lang="en-US" sz="2000" dirty="0" smtClean="0">
                    <a:solidFill>
                      <a:srgbClr val="7030A0"/>
                    </a:solidFill>
                    <a:latin typeface="Times New Roman" panose="02020603050405020304" pitchFamily="18" charset="0"/>
                    <a:cs typeface="Times New Roman" panose="02020603050405020304" pitchFamily="18" charset="0"/>
                  </a:rPr>
                  <a:t>Partial  </a:t>
                </a:r>
                <a:r>
                  <a:rPr lang="en-US" sz="2000" dirty="0">
                    <a:solidFill>
                      <a:srgbClr val="7030A0"/>
                    </a:solidFill>
                    <a:latin typeface="Times New Roman" panose="02020603050405020304" pitchFamily="18" charset="0"/>
                    <a:cs typeface="Times New Roman" panose="02020603050405020304" pitchFamily="18" charset="0"/>
                  </a:rPr>
                  <a:t>Differential Equation.</a:t>
                </a: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Example</a:t>
                </a:r>
                <a:r>
                  <a:rPr lang="en-US" sz="2000" dirty="0">
                    <a:solidFill>
                      <a:srgbClr val="FF0000"/>
                    </a:solidFill>
                    <a:latin typeface="Times New Roman" panose="02020603050405020304" pitchFamily="18" charset="0"/>
                    <a:cs typeface="Times New Roman" panose="02020603050405020304" pitchFamily="18" charset="0"/>
                  </a:rPr>
                  <a:t>:  i) </a:t>
                </a:r>
                <a14:m>
                  <m:oMath xmlns:m="http://schemas.openxmlformats.org/officeDocument/2006/math">
                    <m:r>
                      <a:rPr lang="en-US" sz="2000" i="0" smtClean="0">
                        <a:solidFill>
                          <a:srgbClr val="FF0000"/>
                        </a:solidFill>
                        <a:latin typeface="Cambria Math" panose="02040503050406030204" pitchFamily="18" charset="0"/>
                        <a:cs typeface="Times New Roman" panose="02020603050405020304" pitchFamily="18" charset="0"/>
                      </a:rPr>
                      <m:t>2</m:t>
                    </m:r>
                    <m:r>
                      <a:rPr lang="en-US" sz="2000" i="0">
                        <a:solidFill>
                          <a:srgbClr val="FF0000"/>
                        </a:solidFill>
                        <a:latin typeface="Cambria Math" panose="02040503050406030204" pitchFamily="18" charset="0"/>
                        <a:cs typeface="Times New Roman" panose="02020603050405020304" pitchFamily="18" charset="0"/>
                      </a:rPr>
                      <m:t> </m:t>
                    </m:r>
                    <m:f>
                      <m:fPr>
                        <m:ctrlPr>
                          <a:rPr lang="en-US" sz="2000" i="1">
                            <a:solidFill>
                              <a:srgbClr val="FF0000"/>
                            </a:solidFill>
                            <a:latin typeface="Cambria Math" panose="02040503050406030204" pitchFamily="18" charset="0"/>
                            <a:cs typeface="Times New Roman" panose="02020603050405020304" pitchFamily="18" charset="0"/>
                          </a:rPr>
                        </m:ctrlPr>
                      </m:fPr>
                      <m:num>
                        <m:r>
                          <a:rPr lang="en-US" sz="2000" i="0" smtClean="0">
                            <a:solidFill>
                              <a:srgbClr val="FF0000"/>
                            </a:solidFill>
                            <a:latin typeface="Cambria Math" panose="02040503050406030204" pitchFamily="18" charset="0"/>
                            <a:cs typeface="Times New Roman" panose="02020603050405020304" pitchFamily="18" charset="0"/>
                          </a:rPr>
                          <m:t>𝜕</m:t>
                        </m:r>
                        <m:r>
                          <m:rPr>
                            <m:sty m:val="p"/>
                          </m:rPr>
                          <a:rPr lang="en-US" sz="2000" b="0" i="0" smtClean="0">
                            <a:solidFill>
                              <a:srgbClr val="FF0000"/>
                            </a:solidFill>
                            <a:latin typeface="Cambria Math" panose="02040503050406030204" pitchFamily="18" charset="0"/>
                            <a:cs typeface="Times New Roman" panose="02020603050405020304" pitchFamily="18" charset="0"/>
                          </a:rPr>
                          <m:t>z</m:t>
                        </m:r>
                      </m:num>
                      <m:den>
                        <m:r>
                          <m:rPr>
                            <m:sty m:val="p"/>
                          </m:rPr>
                          <a:rPr lang="en-US" sz="2000" i="0">
                            <a:solidFill>
                              <a:srgbClr val="FF0000"/>
                            </a:solidFill>
                            <a:latin typeface="Cambria Math" panose="02040503050406030204" pitchFamily="18" charset="0"/>
                            <a:cs typeface="Times New Roman" panose="02020603050405020304" pitchFamily="18" charset="0"/>
                          </a:rPr>
                          <m:t>d</m:t>
                        </m:r>
                        <m:r>
                          <m:rPr>
                            <m:sty m:val="p"/>
                          </m:rPr>
                          <a:rPr lang="en-US" sz="2000" b="0" i="0" smtClean="0">
                            <a:solidFill>
                              <a:srgbClr val="FF0000"/>
                            </a:solidFill>
                            <a:latin typeface="Cambria Math" panose="02040503050406030204" pitchFamily="18" charset="0"/>
                            <a:cs typeface="Times New Roman" panose="02020603050405020304" pitchFamily="18" charset="0"/>
                          </a:rPr>
                          <m:t>x</m:t>
                        </m:r>
                      </m:den>
                    </m:f>
                    <m:r>
                      <a:rPr lang="en-US" sz="2000" i="0">
                        <a:solidFill>
                          <a:srgbClr val="FF0000"/>
                        </a:solidFill>
                        <a:latin typeface="Cambria Math" panose="02040503050406030204" pitchFamily="18" charset="0"/>
                        <a:cs typeface="Times New Roman" panose="02020603050405020304" pitchFamily="18" charset="0"/>
                      </a:rPr>
                      <m:t>+</m:t>
                    </m:r>
                    <m:r>
                      <a:rPr lang="en-US" sz="2000" b="0" i="0" smtClean="0">
                        <a:solidFill>
                          <a:srgbClr val="FF0000"/>
                        </a:solidFill>
                        <a:latin typeface="Cambria Math" panose="02040503050406030204" pitchFamily="18" charset="0"/>
                        <a:cs typeface="Times New Roman" panose="02020603050405020304" pitchFamily="18" charset="0"/>
                      </a:rPr>
                      <m:t>5</m:t>
                    </m:r>
                    <m:f>
                      <m:fPr>
                        <m:ctrlPr>
                          <a:rPr lang="en-US" sz="2000" i="1">
                            <a:solidFill>
                              <a:srgbClr val="FF0000"/>
                            </a:solidFill>
                            <a:latin typeface="Cambria Math" panose="02040503050406030204" pitchFamily="18" charset="0"/>
                            <a:cs typeface="Times New Roman" panose="02020603050405020304" pitchFamily="18" charset="0"/>
                          </a:rPr>
                        </m:ctrlPr>
                      </m:fPr>
                      <m:num>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i="0">
                            <a:solidFill>
                              <a:srgbClr val="FF0000"/>
                            </a:solidFill>
                            <a:latin typeface="Cambria Math" panose="02040503050406030204" pitchFamily="18" charset="0"/>
                            <a:cs typeface="Times New Roman" panose="02020603050405020304" pitchFamily="18" charset="0"/>
                          </a:rPr>
                          <m:t>z</m:t>
                        </m:r>
                      </m:num>
                      <m:den>
                        <m:r>
                          <m:rPr>
                            <m:sty m:val="p"/>
                          </m:rPr>
                          <a:rPr lang="en-US" sz="2000" i="0">
                            <a:solidFill>
                              <a:srgbClr val="FF0000"/>
                            </a:solidFill>
                            <a:latin typeface="Cambria Math" panose="02040503050406030204" pitchFamily="18" charset="0"/>
                            <a:cs typeface="Times New Roman" panose="02020603050405020304" pitchFamily="18" charset="0"/>
                          </a:rPr>
                          <m:t>d</m:t>
                        </m:r>
                        <m:r>
                          <m:rPr>
                            <m:sty m:val="p"/>
                          </m:rPr>
                          <a:rPr lang="en-US" sz="2000" b="0" i="0" smtClean="0">
                            <a:solidFill>
                              <a:srgbClr val="FF0000"/>
                            </a:solidFill>
                            <a:latin typeface="Cambria Math" panose="02040503050406030204" pitchFamily="18" charset="0"/>
                            <a:cs typeface="Times New Roman" panose="02020603050405020304" pitchFamily="18" charset="0"/>
                          </a:rPr>
                          <m:t>y</m:t>
                        </m:r>
                      </m:den>
                    </m:f>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b="0" i="0" smtClean="0">
                        <a:solidFill>
                          <a:srgbClr val="FF0000"/>
                        </a:solidFill>
                        <a:latin typeface="Cambria Math" panose="02040503050406030204" pitchFamily="18" charset="0"/>
                        <a:cs typeface="Times New Roman" panose="02020603050405020304" pitchFamily="18" charset="0"/>
                      </a:rPr>
                      <m:t>logx</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                 ii</a:t>
                </a:r>
                <a:r>
                  <a:rPr lang="en-US" sz="2000" dirty="0" smtClean="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r>
                      <a:rPr lang="en-US" sz="2000" i="0" smtClean="0">
                        <a:solidFill>
                          <a:srgbClr val="FF0000"/>
                        </a:solidFill>
                        <a:latin typeface="Cambria Math" panose="02040503050406030204" pitchFamily="18" charset="0"/>
                        <a:cs typeface="Times New Roman" panose="02020603050405020304" pitchFamily="18" charset="0"/>
                      </a:rPr>
                      <m:t> </m:t>
                    </m:r>
                    <m:r>
                      <m:rPr>
                        <m:sty m:val="p"/>
                      </m:rPr>
                      <a:rPr lang="en-US" sz="2000" b="0" i="0" smtClean="0">
                        <a:solidFill>
                          <a:srgbClr val="FF0000"/>
                        </a:solidFill>
                        <a:latin typeface="Cambria Math" panose="02040503050406030204" pitchFamily="18" charset="0"/>
                        <a:cs typeface="Times New Roman" panose="02020603050405020304" pitchFamily="18" charset="0"/>
                      </a:rPr>
                      <m:t>y</m:t>
                    </m:r>
                    <m:f>
                      <m:fPr>
                        <m:ctrlPr>
                          <a:rPr lang="en-US" sz="2000" i="1">
                            <a:solidFill>
                              <a:srgbClr val="FF0000"/>
                            </a:solidFill>
                            <a:latin typeface="Cambria Math" panose="02040503050406030204" pitchFamily="18" charset="0"/>
                            <a:cs typeface="Times New Roman" panose="02020603050405020304" pitchFamily="18" charset="0"/>
                          </a:rPr>
                        </m:ctrlPr>
                      </m:fPr>
                      <m:num>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i="0">
                            <a:solidFill>
                              <a:srgbClr val="FF0000"/>
                            </a:solidFill>
                            <a:latin typeface="Cambria Math" panose="02040503050406030204" pitchFamily="18" charset="0"/>
                            <a:cs typeface="Times New Roman" panose="02020603050405020304" pitchFamily="18" charset="0"/>
                          </a:rPr>
                          <m:t>z</m:t>
                        </m:r>
                      </m:num>
                      <m:den>
                        <m:r>
                          <m:rPr>
                            <m:sty m:val="p"/>
                          </m:rPr>
                          <a:rPr lang="en-US" sz="2000" i="0">
                            <a:solidFill>
                              <a:srgbClr val="FF0000"/>
                            </a:solidFill>
                            <a:latin typeface="Cambria Math" panose="02040503050406030204" pitchFamily="18" charset="0"/>
                            <a:cs typeface="Times New Roman" panose="02020603050405020304" pitchFamily="18" charset="0"/>
                          </a:rPr>
                          <m:t>dx</m:t>
                        </m:r>
                      </m:den>
                    </m:f>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b="0" i="0" smtClean="0">
                        <a:solidFill>
                          <a:srgbClr val="FF0000"/>
                        </a:solidFill>
                        <a:latin typeface="Cambria Math" panose="02040503050406030204" pitchFamily="18" charset="0"/>
                        <a:cs typeface="Times New Roman" panose="02020603050405020304" pitchFamily="18" charset="0"/>
                      </a:rPr>
                      <m:t>x</m:t>
                    </m:r>
                    <m:f>
                      <m:fPr>
                        <m:ctrlPr>
                          <a:rPr lang="en-US" sz="2000" i="1">
                            <a:solidFill>
                              <a:srgbClr val="FF0000"/>
                            </a:solidFill>
                            <a:latin typeface="Cambria Math" panose="02040503050406030204" pitchFamily="18" charset="0"/>
                            <a:cs typeface="Times New Roman" panose="02020603050405020304" pitchFamily="18" charset="0"/>
                          </a:rPr>
                        </m:ctrlPr>
                      </m:fPr>
                      <m:num>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i="0">
                            <a:solidFill>
                              <a:srgbClr val="FF0000"/>
                            </a:solidFill>
                            <a:latin typeface="Cambria Math" panose="02040503050406030204" pitchFamily="18" charset="0"/>
                            <a:cs typeface="Times New Roman" panose="02020603050405020304" pitchFamily="18" charset="0"/>
                          </a:rPr>
                          <m:t>z</m:t>
                        </m:r>
                      </m:num>
                      <m:den>
                        <m:r>
                          <m:rPr>
                            <m:sty m:val="p"/>
                          </m:rPr>
                          <a:rPr lang="en-US" sz="2000" i="0">
                            <a:solidFill>
                              <a:srgbClr val="FF0000"/>
                            </a:solidFill>
                            <a:latin typeface="Cambria Math" panose="02040503050406030204" pitchFamily="18" charset="0"/>
                            <a:cs typeface="Times New Roman" panose="02020603050405020304" pitchFamily="18" charset="0"/>
                          </a:rPr>
                          <m:t>dy</m:t>
                        </m:r>
                      </m:den>
                    </m:f>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i="0">
                        <a:solidFill>
                          <a:srgbClr val="FF0000"/>
                        </a:solidFill>
                        <a:latin typeface="Cambria Math" panose="02040503050406030204" pitchFamily="18" charset="0"/>
                        <a:cs typeface="Times New Roman" panose="02020603050405020304" pitchFamily="18" charset="0"/>
                      </a:rPr>
                      <m:t>x</m:t>
                    </m:r>
                    <m:r>
                      <a:rPr lang="en-US" sz="2000" b="0" i="0" smtClean="0">
                        <a:solidFill>
                          <a:srgbClr val="FF0000"/>
                        </a:solidFill>
                        <a:latin typeface="Cambria Math" panose="02040503050406030204" pitchFamily="18" charset="0"/>
                        <a:cs typeface="Times New Roman" panose="02020603050405020304" pitchFamily="18" charset="0"/>
                      </a:rPr>
                      <m:t>+</m:t>
                    </m:r>
                    <m:r>
                      <m:rPr>
                        <m:sty m:val="p"/>
                      </m:rPr>
                      <a:rPr lang="en-US" sz="2000" b="0" i="0" smtClean="0">
                        <a:solidFill>
                          <a:srgbClr val="FF0000"/>
                        </a:solidFill>
                        <a:latin typeface="Cambria Math" panose="02040503050406030204" pitchFamily="18" charset="0"/>
                        <a:cs typeface="Times New Roman" panose="02020603050405020304" pitchFamily="18" charset="0"/>
                      </a:rPr>
                      <m:t>y</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46364"/>
                <a:ext cx="10515600" cy="5830599"/>
              </a:xfrm>
              <a:blipFill rotWithShape="1">
                <a:blip r:embed="rId2"/>
                <a:stretch>
                  <a:fillRect l="-1217" t="-1778" r="-1101" b="-19874"/>
                </a:stretch>
              </a:blipFill>
            </p:spPr>
            <p:txBody>
              <a:bodyPr/>
              <a:lstStyle/>
              <a:p>
                <a:r>
                  <a:rPr lang="en-US">
                    <a:noFill/>
                  </a:rPr>
                  <a:t> </a:t>
                </a:r>
              </a:p>
            </p:txBody>
          </p:sp>
        </mc:Fallback>
      </mc:AlternateContent>
    </p:spTree>
    <p:extLst>
      <p:ext uri="{BB962C8B-B14F-4D97-AF65-F5344CB8AC3E}">
        <p14:creationId xmlns:p14="http://schemas.microsoft.com/office/powerpoint/2010/main" val="2239986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74073"/>
                <a:ext cx="10515600" cy="5802890"/>
              </a:xfrm>
            </p:spPr>
            <p:txBody>
              <a:bodyPr>
                <a:normAutofit/>
              </a:bodyPr>
              <a:lstStyle/>
              <a:p>
                <a:pPr marL="0" indent="0" algn="just">
                  <a:lnSpc>
                    <a:spcPct val="100000"/>
                  </a:lnSpc>
                  <a:buNone/>
                </a:pPr>
                <a:r>
                  <a:rPr lang="en-US" sz="2400" b="1" dirty="0">
                    <a:solidFill>
                      <a:srgbClr val="FF0000"/>
                    </a:solidFill>
                    <a:latin typeface="Times New Roman" panose="02020603050405020304" pitchFamily="18" charset="0"/>
                    <a:cs typeface="Times New Roman" panose="02020603050405020304" pitchFamily="18" charset="0"/>
                  </a:rPr>
                  <a:t>Type – IV:</a:t>
                </a:r>
                <a:endParaRPr lang="en-IN" sz="2400" b="1" dirty="0">
                  <a:solidFill>
                    <a:srgbClr val="FF0000"/>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Case (</a:t>
                </a:r>
                <a:r>
                  <a:rPr lang="en-US" sz="2400" dirty="0" err="1">
                    <a:solidFill>
                      <a:srgbClr val="FF0000"/>
                    </a:solidFill>
                    <a:latin typeface="Times New Roman" panose="02020603050405020304" pitchFamily="18" charset="0"/>
                    <a:cs typeface="Times New Roman" panose="02020603050405020304" pitchFamily="18" charset="0"/>
                  </a:rPr>
                  <a:t>i</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If the given equation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𝑑𝑥</m:t>
                    </m:r>
                    <m:r>
                      <a:rPr lang="en-US" sz="2400" i="1">
                        <a:latin typeface="Cambria Math" panose="02040503050406030204" pitchFamily="18" charset="0"/>
                      </a:rPr>
                      <m:t>+</m:t>
                    </m:r>
                    <m:r>
                      <a:rPr lang="en-US" sz="2400" i="1">
                        <a:latin typeface="Cambria Math" panose="02040503050406030204" pitchFamily="18" charset="0"/>
                      </a:rPr>
                      <m:t>𝑁</m:t>
                    </m:r>
                    <m:r>
                      <a:rPr lang="en-US" sz="2400" i="1">
                        <a:latin typeface="Cambria Math" panose="02040503050406030204" pitchFamily="18" charset="0"/>
                      </a:rPr>
                      <m:t> </m:t>
                    </m:r>
                    <m:r>
                      <a:rPr lang="en-US" sz="2400" i="1">
                        <a:latin typeface="Cambria Math" panose="02040503050406030204" pitchFamily="18" charset="0"/>
                      </a:rPr>
                      <m:t>𝑑𝑦</m:t>
                    </m:r>
                    <m:r>
                      <a:rPr lang="en-US" sz="2400" i="1">
                        <a:latin typeface="Cambria Math" panose="02040503050406030204" pitchFamily="18" charset="0"/>
                      </a:rPr>
                      <m:t>=</m:t>
                    </m:r>
                    <m:r>
                      <a:rPr lang="en-US" sz="2400" i="1">
                        <a:latin typeface="Cambria Math" panose="02040503050406030204" pitchFamily="18" charset="0"/>
                      </a:rPr>
                      <m:t>0</m:t>
                    </m:r>
                  </m:oMath>
                </a14:m>
                <a:r>
                  <a:rPr lang="en-US" sz="2400" dirty="0">
                    <a:latin typeface="Times New Roman" panose="02020603050405020304" pitchFamily="18" charset="0"/>
                    <a:cs typeface="Times New Roman" panose="02020603050405020304" pitchFamily="18" charset="0"/>
                  </a:rPr>
                  <a:t> is not an exact differential equation i.e., </a:t>
                </a:r>
                <a14:m>
                  <m:oMath xmlns:m="http://schemas.openxmlformats.org/officeDocument/2006/math">
                    <m:f>
                      <m:fPr>
                        <m:ctrlPr>
                          <a:rPr lang="en-IN" sz="2400" i="1">
                            <a:solidFill>
                              <a:srgbClr val="FF0000"/>
                            </a:solidFill>
                            <a:latin typeface="Cambria Math" panose="02040503050406030204" pitchFamily="18" charset="0"/>
                            <a:cs typeface="Times New Roman" panose="02020603050405020304" pitchFamily="18" charset="0"/>
                          </a:rPr>
                        </m:ctrlPr>
                      </m:fPr>
                      <m:num>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𝑀</m:t>
                        </m:r>
                      </m:num>
                      <m:den>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𝑦</m:t>
                        </m:r>
                      </m:den>
                    </m:f>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IN" sz="2400" i="1">
                            <a:solidFill>
                              <a:srgbClr val="FF0000"/>
                            </a:solidFill>
                            <a:latin typeface="Cambria Math" panose="02040503050406030204" pitchFamily="18" charset="0"/>
                            <a:cs typeface="Times New Roman" panose="02020603050405020304" pitchFamily="18" charset="0"/>
                          </a:rPr>
                        </m:ctrlPr>
                      </m:fPr>
                      <m:num>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𝑁</m:t>
                        </m:r>
                      </m:num>
                      <m:den>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US" sz="2400" dirty="0">
                    <a:latin typeface="Times New Roman" panose="02020603050405020304" pitchFamily="18" charset="0"/>
                    <a:cs typeface="Times New Roman" panose="02020603050405020304" pitchFamily="18" charset="0"/>
                  </a:rPr>
                  <a:t> and if </a:t>
                </a:r>
                <a14:m>
                  <m:oMath xmlns:m="http://schemas.openxmlformats.org/officeDocument/2006/math">
                    <m:r>
                      <a:rPr lang="en-US" sz="2400" i="1">
                        <a:solidFill>
                          <a:srgbClr val="FF0000"/>
                        </a:solidFill>
                        <a:latin typeface="Cambria Math" panose="02040503050406030204" pitchFamily="18" charset="0"/>
                        <a:cs typeface="Times New Roman" panose="02020603050405020304" pitchFamily="18" charset="0"/>
                      </a:rPr>
                      <m:t> </m:t>
                    </m:r>
                    <m:r>
                      <a:rPr lang="en-US" sz="2400" i="1">
                        <a:solidFill>
                          <a:srgbClr val="FF0000"/>
                        </a:solidFill>
                        <a:latin typeface="Cambria Math" panose="02040503050406030204" pitchFamily="18" charset="0"/>
                        <a:cs typeface="Times New Roman" panose="02020603050405020304" pitchFamily="18" charset="0"/>
                      </a:rPr>
                      <m:t>𝑖𝑓</m:t>
                    </m:r>
                    <m:f>
                      <m:fPr>
                        <m:ctrlPr>
                          <a:rPr lang="en-US" sz="2400" i="1" dirty="0">
                            <a:solidFill>
                              <a:srgbClr val="FF0000"/>
                            </a:solidFill>
                            <a:latin typeface="Cambria Math" panose="02040503050406030204" pitchFamily="18" charset="0"/>
                            <a:cs typeface="Times New Roman" panose="02020603050405020304" pitchFamily="18" charset="0"/>
                          </a:rPr>
                        </m:ctrlPr>
                      </m:fPr>
                      <m:num>
                        <m:f>
                          <m:fPr>
                            <m:ctrlPr>
                              <a:rPr lang="en-IN" sz="2400" i="1">
                                <a:solidFill>
                                  <a:srgbClr val="FF0000"/>
                                </a:solidFill>
                                <a:latin typeface="Cambria Math" panose="02040503050406030204" pitchFamily="18" charset="0"/>
                                <a:cs typeface="Times New Roman" panose="02020603050405020304" pitchFamily="18" charset="0"/>
                              </a:rPr>
                            </m:ctrlPr>
                          </m:fPr>
                          <m:num>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𝑀</m:t>
                            </m:r>
                          </m:num>
                          <m:den>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𝑦</m:t>
                            </m:r>
                          </m:den>
                        </m:f>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IN" sz="2400" i="1">
                                <a:solidFill>
                                  <a:srgbClr val="FF0000"/>
                                </a:solidFill>
                                <a:latin typeface="Cambria Math" panose="02040503050406030204" pitchFamily="18" charset="0"/>
                                <a:cs typeface="Times New Roman" panose="02020603050405020304" pitchFamily="18" charset="0"/>
                              </a:rPr>
                            </m:ctrlPr>
                          </m:fPr>
                          <m:num>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𝑁</m:t>
                            </m:r>
                          </m:num>
                          <m:den>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𝑥</m:t>
                            </m:r>
                          </m:den>
                        </m:f>
                      </m:num>
                      <m:den>
                        <m:r>
                          <a:rPr lang="en-US" sz="2400" i="1" dirty="0">
                            <a:solidFill>
                              <a:srgbClr val="FF0000"/>
                            </a:solidFill>
                            <a:latin typeface="Cambria Math" panose="02040503050406030204" pitchFamily="18" charset="0"/>
                            <a:cs typeface="Times New Roman" panose="02020603050405020304" pitchFamily="18" charset="0"/>
                          </a:rPr>
                          <m:t>𝑁</m:t>
                        </m:r>
                      </m:den>
                    </m:f>
                    <m:r>
                      <a:rPr lang="en-US" sz="2400" i="1">
                        <a:solidFill>
                          <a:srgbClr val="FF0000"/>
                        </a:solidFill>
                        <a:latin typeface="Cambria Math" panose="02040503050406030204" pitchFamily="18" charset="0"/>
                        <a:cs typeface="Times New Roman" panose="02020603050405020304" pitchFamily="18" charset="0"/>
                      </a:rPr>
                      <m:t>= </m:t>
                    </m:r>
                    <m:r>
                      <a:rPr lang="en-US" sz="2400" i="1">
                        <a:solidFill>
                          <a:srgbClr val="FF0000"/>
                        </a:solidFill>
                        <a:latin typeface="Cambria Math" panose="02040503050406030204" pitchFamily="18" charset="0"/>
                        <a:cs typeface="Times New Roman" panose="02020603050405020304" pitchFamily="18" charset="0"/>
                      </a:rPr>
                      <m:t>𝑓</m:t>
                    </m:r>
                    <m:d>
                      <m:dPr>
                        <m:ctrlPr>
                          <a:rPr lang="en-US" sz="2400" i="1">
                            <a:solidFill>
                              <a:srgbClr val="FF0000"/>
                            </a:solidFill>
                            <a:latin typeface="Cambria Math" panose="02040503050406030204" pitchFamily="18" charset="0"/>
                            <a:cs typeface="Times New Roman" panose="02020603050405020304" pitchFamily="18" charset="0"/>
                          </a:rPr>
                        </m:ctrlPr>
                      </m:dPr>
                      <m:e>
                        <m:r>
                          <a:rPr lang="en-US" sz="2400" i="1">
                            <a:solidFill>
                              <a:srgbClr val="FF0000"/>
                            </a:solidFill>
                            <a:latin typeface="Cambria Math" panose="02040503050406030204" pitchFamily="18" charset="0"/>
                            <a:cs typeface="Times New Roman" panose="02020603050405020304" pitchFamily="18" charset="0"/>
                          </a:rPr>
                          <m:t>𝑥</m:t>
                        </m:r>
                      </m:e>
                    </m:d>
                  </m:oMath>
                </a14:m>
                <a:r>
                  <a:rPr lang="en-US" sz="2400" dirty="0">
                    <a:latin typeface="Times New Roman" panose="02020603050405020304" pitchFamily="18" charset="0"/>
                    <a:cs typeface="Times New Roman" panose="02020603050405020304" pitchFamily="18" charset="0"/>
                  </a:rPr>
                  <a:t>  then the Integrating factor is </a:t>
                </a:r>
                <a14:m>
                  <m:oMath xmlns:m="http://schemas.openxmlformats.org/officeDocument/2006/math">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1">
                            <a:solidFill>
                              <a:srgbClr val="FF0000"/>
                            </a:solidFill>
                            <a:latin typeface="Cambria Math" panose="02040503050406030204" pitchFamily="18" charset="0"/>
                            <a:cs typeface="Times New Roman" panose="02020603050405020304" pitchFamily="18" charset="0"/>
                          </a:rPr>
                          <m:t>𝑒</m:t>
                        </m:r>
                      </m:e>
                      <m:sup>
                        <m:nary>
                          <m:naryPr>
                            <m:limLoc m:val="undOvr"/>
                            <m:subHide m:val="on"/>
                            <m:supHide m:val="on"/>
                            <m:ctrlPr>
                              <a:rPr lang="en-US" sz="2400" i="1">
                                <a:solidFill>
                                  <a:srgbClr val="FF0000"/>
                                </a:solidFill>
                                <a:latin typeface="Cambria Math" panose="02040503050406030204" pitchFamily="18" charset="0"/>
                                <a:cs typeface="Times New Roman" panose="02020603050405020304" pitchFamily="18" charset="0"/>
                              </a:rPr>
                            </m:ctrlPr>
                          </m:naryPr>
                          <m:sub/>
                          <m:sup/>
                          <m:e>
                            <m:r>
                              <a:rPr lang="en-US" sz="2400" i="1">
                                <a:solidFill>
                                  <a:srgbClr val="FF0000"/>
                                </a:solidFill>
                                <a:latin typeface="Cambria Math" panose="02040503050406030204" pitchFamily="18" charset="0"/>
                                <a:cs typeface="Times New Roman" panose="02020603050405020304" pitchFamily="18" charset="0"/>
                              </a:rPr>
                              <m:t>𝑓</m:t>
                            </m:r>
                            <m:d>
                              <m:dPr>
                                <m:ctrlPr>
                                  <a:rPr lang="en-US" sz="2400" i="1">
                                    <a:solidFill>
                                      <a:srgbClr val="FF0000"/>
                                    </a:solidFill>
                                    <a:latin typeface="Cambria Math" panose="02040503050406030204" pitchFamily="18" charset="0"/>
                                    <a:cs typeface="Times New Roman" panose="02020603050405020304" pitchFamily="18" charset="0"/>
                                  </a:rPr>
                                </m:ctrlPr>
                              </m:dPr>
                              <m:e>
                                <m:r>
                                  <a:rPr lang="en-US" sz="2400" i="1">
                                    <a:solidFill>
                                      <a:srgbClr val="FF0000"/>
                                    </a:solidFill>
                                    <a:latin typeface="Cambria Math" panose="02040503050406030204" pitchFamily="18" charset="0"/>
                                    <a:cs typeface="Times New Roman" panose="02020603050405020304" pitchFamily="18" charset="0"/>
                                  </a:rPr>
                                  <m:t>𝑥</m:t>
                                </m:r>
                              </m:e>
                            </m:d>
                            <m:r>
                              <a:rPr lang="en-US" sz="2400" i="1">
                                <a:solidFill>
                                  <a:srgbClr val="FF0000"/>
                                </a:solidFill>
                                <a:latin typeface="Cambria Math" panose="02040503050406030204" pitchFamily="18" charset="0"/>
                                <a:cs typeface="Times New Roman" panose="02020603050405020304" pitchFamily="18" charset="0"/>
                              </a:rPr>
                              <m:t>𝑑𝑥</m:t>
                            </m:r>
                          </m:e>
                        </m:nary>
                      </m:sup>
                    </m:sSup>
                  </m:oMath>
                </a14:m>
                <a:r>
                  <a:rPr lang="en-US" sz="2400" dirty="0">
                    <a:latin typeface="Times New Roman" panose="02020603050405020304" pitchFamily="18" charset="0"/>
                    <a:cs typeface="Times New Roman" panose="02020603050405020304" pitchFamily="18" charset="0"/>
                  </a:rPr>
                  <a:t>. We multiply with an I.F then it will become an Exact differential equation and then solve by using previous methods.</a:t>
                </a:r>
              </a:p>
              <a:p>
                <a:pPr marL="0" indent="0" algn="just">
                  <a:lnSpc>
                    <a:spcPct val="100000"/>
                  </a:lnSpc>
                  <a:buNone/>
                </a:pPr>
                <a:r>
                  <a:rPr lang="en-US" sz="2400" dirty="0">
                    <a:solidFill>
                      <a:srgbClr val="FF0000"/>
                    </a:solidFill>
                    <a:latin typeface="Times New Roman" panose="02020603050405020304" pitchFamily="18" charset="0"/>
                    <a:cs typeface="Times New Roman" panose="02020603050405020304" pitchFamily="18" charset="0"/>
                  </a:rPr>
                  <a:t> Case (ii): </a:t>
                </a:r>
                <a:r>
                  <a:rPr lang="en-US" sz="2400" dirty="0">
                    <a:latin typeface="Times New Roman" panose="02020603050405020304" pitchFamily="18" charset="0"/>
                    <a:cs typeface="Times New Roman" panose="02020603050405020304" pitchFamily="18" charset="0"/>
                  </a:rPr>
                  <a:t>If the given equation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𝑑𝑥</m:t>
                    </m:r>
                    <m:r>
                      <a:rPr lang="en-US" sz="2400" i="1">
                        <a:latin typeface="Cambria Math" panose="02040503050406030204" pitchFamily="18" charset="0"/>
                      </a:rPr>
                      <m:t>+</m:t>
                    </m:r>
                    <m:r>
                      <a:rPr lang="en-US" sz="2400" i="1">
                        <a:latin typeface="Cambria Math" panose="02040503050406030204" pitchFamily="18" charset="0"/>
                      </a:rPr>
                      <m:t>𝑁</m:t>
                    </m:r>
                    <m:r>
                      <a:rPr lang="en-US" sz="2400" i="1">
                        <a:latin typeface="Cambria Math" panose="02040503050406030204" pitchFamily="18" charset="0"/>
                      </a:rPr>
                      <m:t> </m:t>
                    </m:r>
                    <m:r>
                      <a:rPr lang="en-US" sz="2400" i="1">
                        <a:latin typeface="Cambria Math" panose="02040503050406030204" pitchFamily="18" charset="0"/>
                      </a:rPr>
                      <m:t>𝑑𝑦</m:t>
                    </m:r>
                    <m:r>
                      <a:rPr lang="en-US" sz="2400" i="1">
                        <a:latin typeface="Cambria Math" panose="02040503050406030204" pitchFamily="18" charset="0"/>
                      </a:rPr>
                      <m:t>=</m:t>
                    </m:r>
                    <m:r>
                      <a:rPr lang="en-US" sz="2400" i="1">
                        <a:latin typeface="Cambria Math" panose="02040503050406030204" pitchFamily="18" charset="0"/>
                      </a:rPr>
                      <m:t>0</m:t>
                    </m:r>
                  </m:oMath>
                </a14:m>
                <a:r>
                  <a:rPr lang="en-US" sz="2400" dirty="0">
                    <a:latin typeface="Times New Roman" panose="02020603050405020304" pitchFamily="18" charset="0"/>
                    <a:cs typeface="Times New Roman" panose="02020603050405020304" pitchFamily="18" charset="0"/>
                  </a:rPr>
                  <a:t> is not an exact differential equation i.e., </a:t>
                </a:r>
                <a14:m>
                  <m:oMath xmlns:m="http://schemas.openxmlformats.org/officeDocument/2006/math">
                    <m:f>
                      <m:fPr>
                        <m:ctrlPr>
                          <a:rPr lang="en-IN" sz="2400" i="1">
                            <a:solidFill>
                              <a:srgbClr val="FF0000"/>
                            </a:solidFill>
                            <a:latin typeface="Cambria Math" panose="02040503050406030204" pitchFamily="18" charset="0"/>
                            <a:cs typeface="Times New Roman" panose="02020603050405020304" pitchFamily="18" charset="0"/>
                          </a:rPr>
                        </m:ctrlPr>
                      </m:fPr>
                      <m:num>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𝑀</m:t>
                        </m:r>
                      </m:num>
                      <m:den>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𝑦</m:t>
                        </m:r>
                      </m:den>
                    </m:f>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IN" sz="2400" i="1">
                            <a:solidFill>
                              <a:srgbClr val="FF0000"/>
                            </a:solidFill>
                            <a:latin typeface="Cambria Math" panose="02040503050406030204" pitchFamily="18" charset="0"/>
                            <a:cs typeface="Times New Roman" panose="02020603050405020304" pitchFamily="18" charset="0"/>
                          </a:rPr>
                        </m:ctrlPr>
                      </m:fPr>
                      <m:num>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𝑁</m:t>
                        </m:r>
                      </m:num>
                      <m:den>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US" sz="2400" dirty="0">
                    <a:latin typeface="Times New Roman" panose="02020603050405020304" pitchFamily="18" charset="0"/>
                    <a:cs typeface="Times New Roman" panose="02020603050405020304" pitchFamily="18" charset="0"/>
                  </a:rPr>
                  <a:t> and if </a:t>
                </a:r>
                <a14:m>
                  <m:oMath xmlns:m="http://schemas.openxmlformats.org/officeDocument/2006/math">
                    <m:r>
                      <a:rPr lang="en-US" sz="2400" i="1">
                        <a:solidFill>
                          <a:srgbClr val="FF0000"/>
                        </a:solidFill>
                        <a:latin typeface="Cambria Math" panose="02040503050406030204" pitchFamily="18" charset="0"/>
                        <a:cs typeface="Times New Roman" panose="02020603050405020304" pitchFamily="18" charset="0"/>
                      </a:rPr>
                      <m:t> </m:t>
                    </m:r>
                    <m:r>
                      <a:rPr lang="en-US" sz="2400" i="1">
                        <a:solidFill>
                          <a:srgbClr val="FF0000"/>
                        </a:solidFill>
                        <a:latin typeface="Cambria Math" panose="02040503050406030204" pitchFamily="18" charset="0"/>
                        <a:cs typeface="Times New Roman" panose="02020603050405020304" pitchFamily="18" charset="0"/>
                      </a:rPr>
                      <m:t>𝑖𝑓</m:t>
                    </m:r>
                    <m:f>
                      <m:fPr>
                        <m:ctrlPr>
                          <a:rPr lang="en-US" sz="2400" i="1" dirty="0">
                            <a:solidFill>
                              <a:srgbClr val="FF0000"/>
                            </a:solidFill>
                            <a:latin typeface="Cambria Math" panose="02040503050406030204" pitchFamily="18" charset="0"/>
                            <a:cs typeface="Times New Roman" panose="02020603050405020304" pitchFamily="18" charset="0"/>
                          </a:rPr>
                        </m:ctrlPr>
                      </m:fPr>
                      <m:num>
                        <m:f>
                          <m:fPr>
                            <m:ctrlPr>
                              <a:rPr lang="en-IN" sz="2400" i="1">
                                <a:solidFill>
                                  <a:srgbClr val="FF0000"/>
                                </a:solidFill>
                                <a:latin typeface="Cambria Math" panose="02040503050406030204" pitchFamily="18" charset="0"/>
                                <a:cs typeface="Times New Roman" panose="02020603050405020304" pitchFamily="18" charset="0"/>
                              </a:rPr>
                            </m:ctrlPr>
                          </m:fPr>
                          <m:num>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𝑁</m:t>
                            </m:r>
                          </m:num>
                          <m:den>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𝑥</m:t>
                            </m:r>
                          </m:den>
                        </m:f>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IN" sz="2400" i="1">
                                <a:solidFill>
                                  <a:srgbClr val="FF0000"/>
                                </a:solidFill>
                                <a:latin typeface="Cambria Math" panose="02040503050406030204" pitchFamily="18" charset="0"/>
                                <a:cs typeface="Times New Roman" panose="02020603050405020304" pitchFamily="18" charset="0"/>
                              </a:rPr>
                            </m:ctrlPr>
                          </m:fPr>
                          <m:num>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𝑀</m:t>
                            </m:r>
                          </m:num>
                          <m:den>
                            <m:r>
                              <a:rPr lang="en-I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𝑦</m:t>
                            </m:r>
                          </m:den>
                        </m:f>
                      </m:num>
                      <m:den>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𝑀</m:t>
                        </m:r>
                      </m:den>
                    </m:f>
                    <m:r>
                      <a:rPr lang="en-US" sz="2400" i="1">
                        <a:solidFill>
                          <a:srgbClr val="FF0000"/>
                        </a:solidFill>
                        <a:latin typeface="Cambria Math" panose="02040503050406030204" pitchFamily="18" charset="0"/>
                        <a:cs typeface="Times New Roman" panose="02020603050405020304" pitchFamily="18" charset="0"/>
                      </a:rPr>
                      <m:t>=</m:t>
                    </m:r>
                    <m:r>
                      <a:rPr lang="en-US" sz="2400" i="1">
                        <a:solidFill>
                          <a:srgbClr val="FF0000"/>
                        </a:solidFill>
                        <a:latin typeface="Cambria Math" panose="02040503050406030204" pitchFamily="18" charset="0"/>
                        <a:cs typeface="Times New Roman" panose="02020603050405020304" pitchFamily="18" charset="0"/>
                      </a:rPr>
                      <m:t>𝑔</m:t>
                    </m:r>
                    <m:d>
                      <m:dPr>
                        <m:ctrlPr>
                          <a:rPr lang="en-US" sz="2400" i="1">
                            <a:solidFill>
                              <a:srgbClr val="FF0000"/>
                            </a:solidFill>
                            <a:latin typeface="Cambria Math" panose="02040503050406030204" pitchFamily="18" charset="0"/>
                            <a:cs typeface="Times New Roman" panose="02020603050405020304" pitchFamily="18" charset="0"/>
                          </a:rPr>
                        </m:ctrlPr>
                      </m:dPr>
                      <m:e>
                        <m:r>
                          <a:rPr lang="en-US" sz="2400" i="1">
                            <a:solidFill>
                              <a:srgbClr val="FF0000"/>
                            </a:solidFill>
                            <a:latin typeface="Cambria Math" panose="02040503050406030204" pitchFamily="18" charset="0"/>
                            <a:cs typeface="Times New Roman" panose="02020603050405020304" pitchFamily="18" charset="0"/>
                          </a:rPr>
                          <m:t>𝑦</m:t>
                        </m:r>
                      </m:e>
                    </m:d>
                  </m:oMath>
                </a14:m>
                <a:r>
                  <a:rPr lang="en-US" sz="2400" dirty="0">
                    <a:latin typeface="Times New Roman" panose="02020603050405020304" pitchFamily="18" charset="0"/>
                    <a:cs typeface="Times New Roman" panose="02020603050405020304" pitchFamily="18" charset="0"/>
                  </a:rPr>
                  <a:t>  then the Integrating factor is </a:t>
                </a:r>
                <a14:m>
                  <m:oMath xmlns:m="http://schemas.openxmlformats.org/officeDocument/2006/math">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1">
                            <a:solidFill>
                              <a:srgbClr val="FF0000"/>
                            </a:solidFill>
                            <a:latin typeface="Cambria Math" panose="02040503050406030204" pitchFamily="18" charset="0"/>
                            <a:cs typeface="Times New Roman" panose="02020603050405020304" pitchFamily="18" charset="0"/>
                          </a:rPr>
                          <m:t>𝑒</m:t>
                        </m:r>
                      </m:e>
                      <m:sup>
                        <m:nary>
                          <m:naryPr>
                            <m:limLoc m:val="undOvr"/>
                            <m:subHide m:val="on"/>
                            <m:supHide m:val="on"/>
                            <m:ctrlPr>
                              <a:rPr lang="en-US" sz="2400" i="1">
                                <a:solidFill>
                                  <a:srgbClr val="FF0000"/>
                                </a:solidFill>
                                <a:latin typeface="Cambria Math" panose="02040503050406030204" pitchFamily="18" charset="0"/>
                                <a:cs typeface="Times New Roman" panose="02020603050405020304" pitchFamily="18" charset="0"/>
                              </a:rPr>
                            </m:ctrlPr>
                          </m:naryPr>
                          <m:sub/>
                          <m:sup/>
                          <m:e>
                            <m:r>
                              <a:rPr lang="en-US" sz="2400" i="1">
                                <a:solidFill>
                                  <a:srgbClr val="FF0000"/>
                                </a:solidFill>
                                <a:latin typeface="Cambria Math" panose="02040503050406030204" pitchFamily="18" charset="0"/>
                                <a:cs typeface="Times New Roman" panose="02020603050405020304" pitchFamily="18" charset="0"/>
                              </a:rPr>
                              <m:t>𝑔</m:t>
                            </m:r>
                            <m:d>
                              <m:dPr>
                                <m:ctrlPr>
                                  <a:rPr lang="en-US" sz="2400" i="1">
                                    <a:solidFill>
                                      <a:srgbClr val="FF0000"/>
                                    </a:solidFill>
                                    <a:latin typeface="Cambria Math" panose="02040503050406030204" pitchFamily="18" charset="0"/>
                                    <a:cs typeface="Times New Roman" panose="02020603050405020304" pitchFamily="18" charset="0"/>
                                  </a:rPr>
                                </m:ctrlPr>
                              </m:dPr>
                              <m:e>
                                <m:r>
                                  <a:rPr lang="en-US" sz="2400" i="1">
                                    <a:solidFill>
                                      <a:srgbClr val="FF0000"/>
                                    </a:solidFill>
                                    <a:latin typeface="Cambria Math" panose="02040503050406030204" pitchFamily="18" charset="0"/>
                                    <a:cs typeface="Times New Roman" panose="02020603050405020304" pitchFamily="18" charset="0"/>
                                  </a:rPr>
                                  <m:t>𝑦</m:t>
                                </m:r>
                              </m:e>
                            </m:d>
                            <m:r>
                              <a:rPr lang="en-US" sz="2400" i="1">
                                <a:solidFill>
                                  <a:srgbClr val="FF0000"/>
                                </a:solidFill>
                                <a:latin typeface="Cambria Math" panose="02040503050406030204" pitchFamily="18" charset="0"/>
                                <a:cs typeface="Times New Roman" panose="02020603050405020304" pitchFamily="18" charset="0"/>
                              </a:rPr>
                              <m:t>𝑑𝑦</m:t>
                            </m:r>
                          </m:e>
                        </m:nary>
                      </m:sup>
                    </m:sSup>
                  </m:oMath>
                </a14:m>
                <a:r>
                  <a:rPr lang="en-US" sz="2400" dirty="0">
                    <a:latin typeface="Times New Roman" panose="02020603050405020304" pitchFamily="18" charset="0"/>
                    <a:cs typeface="Times New Roman" panose="02020603050405020304" pitchFamily="18" charset="0"/>
                  </a:rPr>
                  <a:t>. We multiply with an I.F then it will become an Exact differential equation and then solve by using previous methods.</a:t>
                </a:r>
              </a:p>
              <a:p>
                <a:pPr marL="0" indent="0">
                  <a:buNone/>
                </a:pP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74073"/>
                <a:ext cx="10515600" cy="5802890"/>
              </a:xfrm>
              <a:blipFill>
                <a:blip r:embed="rId2"/>
                <a:stretch>
                  <a:fillRect l="-928" t="-840" r="-870"/>
                </a:stretch>
              </a:blipFill>
            </p:spPr>
            <p:txBody>
              <a:bodyPr/>
              <a:lstStyle/>
              <a:p>
                <a:r>
                  <a:rPr lang="en-IN">
                    <a:noFill/>
                  </a:rPr>
                  <a:t> </a:t>
                </a:r>
              </a:p>
            </p:txBody>
          </p:sp>
        </mc:Fallback>
      </mc:AlternateContent>
    </p:spTree>
    <p:extLst>
      <p:ext uri="{BB962C8B-B14F-4D97-AF65-F5344CB8AC3E}">
        <p14:creationId xmlns:p14="http://schemas.microsoft.com/office/powerpoint/2010/main" val="2198589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04800"/>
                <a:ext cx="10515600" cy="5872163"/>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2</a:t>
                </a:r>
                <a:r>
                  <a:rPr lang="en-US" sz="2000" b="1" dirty="0" smtClean="0">
                    <a:solidFill>
                      <a:srgbClr val="FF0000"/>
                    </a:solidFill>
                    <a:latin typeface="Times New Roman" panose="02020603050405020304" pitchFamily="18" charset="0"/>
                    <a:cs typeface="Times New Roman" panose="02020603050405020304" pitchFamily="18" charset="0"/>
                  </a:rPr>
                  <a:t>1.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1">
                            <a:solidFill>
                              <a:srgbClr val="FF0000"/>
                            </a:solidFill>
                            <a:latin typeface="Cambria Math" panose="02040503050406030204" pitchFamily="18" charset="0"/>
                            <a:cs typeface="Times New Roman" panose="02020603050405020304" pitchFamily="18" charset="0"/>
                          </a:rPr>
                          <m:t>(</m:t>
                        </m:r>
                        <m:r>
                          <a:rPr lang="en-US" sz="2000" b="1" i="1">
                            <a:solidFill>
                              <a:srgbClr val="FF0000"/>
                            </a:solidFill>
                            <a:latin typeface="Cambria Math" panose="02040503050406030204" pitchFamily="18" charset="0"/>
                            <a:cs typeface="Times New Roman" panose="02020603050405020304" pitchFamily="18" charset="0"/>
                          </a:rPr>
                          <m:t>𝒙</m:t>
                        </m:r>
                      </m:e>
                      <m:sup>
                        <m:r>
                          <a:rPr lang="en-US" sz="2000" b="1" i="1">
                            <a:solidFill>
                              <a:srgbClr val="FF0000"/>
                            </a:solidFill>
                            <a:latin typeface="Cambria Math" panose="02040503050406030204" pitchFamily="18" charset="0"/>
                            <a:cs typeface="Times New Roman" panose="02020603050405020304" pitchFamily="18" charset="0"/>
                          </a:rPr>
                          <m:t>𝟐</m:t>
                        </m:r>
                      </m:sup>
                    </m:sSup>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a:solidFill>
                          <a:srgbClr val="FF0000"/>
                        </a:solidFill>
                        <a:latin typeface="Cambria Math" panose="02040503050406030204" pitchFamily="18" charset="0"/>
                        <a:cs typeface="Times New Roman" panose="02020603050405020304" pitchFamily="18" charset="0"/>
                      </a:rPr>
                      <m:t>𝐝𝐱</m:t>
                    </m:r>
                    <m:r>
                      <a:rPr lang="en-US" sz="2000" b="1" i="1" smtClean="0">
                        <a:solidFill>
                          <a:srgbClr val="FF0000"/>
                        </a:solidFill>
                        <a:latin typeface="Cambria Math" panose="02040503050406030204" pitchFamily="18" charset="0"/>
                        <a:cs typeface="Times New Roman" panose="02020603050405020304" pitchFamily="18" charset="0"/>
                      </a:rPr>
                      <m:t>−</m:t>
                    </m:r>
                    <m:d>
                      <m:dPr>
                        <m:ctrlPr>
                          <a:rPr lang="en-US" sz="2000" b="1" i="1" smtClean="0">
                            <a:solidFill>
                              <a:srgbClr val="FF0000"/>
                            </a:solidFill>
                            <a:latin typeface="Cambria Math" panose="02040503050406030204" pitchFamily="18" charset="0"/>
                            <a:cs typeface="Times New Roman" panose="02020603050405020304" pitchFamily="18" charset="0"/>
                          </a:rPr>
                        </m:ctrlPr>
                      </m:dPr>
                      <m:e>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1">
                                <a:solidFill>
                                  <a:srgbClr val="FF0000"/>
                                </a:solidFill>
                                <a:latin typeface="Cambria Math" panose="02040503050406030204" pitchFamily="18" charset="0"/>
                                <a:cs typeface="Times New Roman" panose="02020603050405020304" pitchFamily="18" charset="0"/>
                              </a:rPr>
                              <m:t>𝒙</m:t>
                            </m:r>
                          </m:e>
                          <m:sup>
                            <m:r>
                              <a:rPr lang="en-US" sz="2000" b="1" i="1" smtClean="0">
                                <a:solidFill>
                                  <a:srgbClr val="FF0000"/>
                                </a:solidFill>
                                <a:latin typeface="Cambria Math" panose="02040503050406030204" pitchFamily="18" charset="0"/>
                                <a:cs typeface="Times New Roman" panose="02020603050405020304" pitchFamily="18" charset="0"/>
                              </a:rPr>
                              <m:t>𝟑</m:t>
                            </m:r>
                          </m:sup>
                        </m:sSup>
                        <m:r>
                          <a:rPr lang="en-US" sz="2000" b="1" i="1" smtClean="0">
                            <a:solidFill>
                              <a:srgbClr val="FF0000"/>
                            </a:solidFill>
                            <a:latin typeface="Cambria Math" panose="02040503050406030204" pitchFamily="18" charset="0"/>
                            <a:cs typeface="Times New Roman" panose="02020603050405020304" pitchFamily="18" charset="0"/>
                          </a:rPr>
                          <m:t>+</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1">
                                <a:solidFill>
                                  <a:srgbClr val="FF0000"/>
                                </a:solidFill>
                                <a:latin typeface="Cambria Math" panose="02040503050406030204" pitchFamily="18" charset="0"/>
                                <a:cs typeface="Times New Roman" panose="02020603050405020304" pitchFamily="18" charset="0"/>
                              </a:rPr>
                              <m:t>𝒚</m:t>
                            </m:r>
                          </m:e>
                          <m:sup>
                            <m:r>
                              <a:rPr lang="en-US" sz="2000" b="1" i="1" smtClean="0">
                                <a:solidFill>
                                  <a:srgbClr val="FF0000"/>
                                </a:solidFill>
                                <a:latin typeface="Cambria Math" panose="02040503050406030204" pitchFamily="18" charset="0"/>
                                <a:cs typeface="Times New Roman" panose="02020603050405020304" pitchFamily="18" charset="0"/>
                              </a:rPr>
                              <m:t>𝟑</m:t>
                            </m:r>
                          </m:sup>
                        </m:sSup>
                      </m:e>
                    </m:d>
                    <m:r>
                      <a:rPr lang="en-US" sz="2000" b="1">
                        <a:solidFill>
                          <a:srgbClr val="FF0000"/>
                        </a:solidFill>
                        <a:latin typeface="Cambria Math" panose="02040503050406030204" pitchFamily="18" charset="0"/>
                        <a:cs typeface="Times New Roman" panose="02020603050405020304" pitchFamily="18" charset="0"/>
                      </a:rPr>
                      <m:t>𝐝</m:t>
                    </m:r>
                    <m:r>
                      <a:rPr lang="en-US" sz="2000" b="1" i="1">
                        <a:solidFill>
                          <a:srgbClr val="FF0000"/>
                        </a:solidFill>
                        <a:latin typeface="Cambria Math" panose="02040503050406030204" pitchFamily="18" charset="0"/>
                        <a:cs typeface="Times New Roman" panose="02020603050405020304" pitchFamily="18" charset="0"/>
                      </a:rPr>
                      <m:t>𝒚</m:t>
                    </m:r>
                    <m:r>
                      <a:rPr lang="en-US" sz="2000" b="1" i="1">
                        <a:solidFill>
                          <a:srgbClr val="FF0000"/>
                        </a:solidFill>
                        <a:latin typeface="Cambria Math" panose="02040503050406030204" pitchFamily="18" charset="0"/>
                        <a:cs typeface="Times New Roman" panose="02020603050405020304" pitchFamily="18" charset="0"/>
                      </a:rPr>
                      <m:t>=</m:t>
                    </m:r>
                    <m:r>
                      <a:rPr lang="en-US" sz="2000" b="1" i="1">
                        <a:solidFill>
                          <a:srgbClr val="FF0000"/>
                        </a:solidFill>
                        <a:latin typeface="Cambria Math" panose="02040503050406030204" pitchFamily="18" charset="0"/>
                        <a:cs typeface="Times New Roman" panose="02020603050405020304" pitchFamily="18" charset="0"/>
                      </a:rPr>
                      <m:t>𝟎</m:t>
                    </m:r>
                    <m:r>
                      <a:rPr lang="en-US" sz="2000" b="1" i="1">
                        <a:solidFill>
                          <a:srgbClr val="FF0000"/>
                        </a:solidFill>
                        <a:latin typeface="Cambria Math" panose="02040503050406030204" pitchFamily="18" charset="0"/>
                        <a:cs typeface="Times New Roman" panose="02020603050405020304" pitchFamily="18" charset="0"/>
                      </a:rPr>
                      <m:t>.</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Given the differential equation </a:t>
                </a:r>
                <a:r>
                  <a:rPr lang="en-US" sz="2000" b="1"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smtClean="0">
                            <a:solidFill>
                              <a:schemeClr val="tx1"/>
                            </a:solidFill>
                            <a:latin typeface="Cambria Math" panose="02040503050406030204" pitchFamily="18" charset="0"/>
                            <a:cs typeface="Times New Roman" panose="02020603050405020304" pitchFamily="18" charset="0"/>
                          </a:rPr>
                        </m:ctrlPr>
                      </m:sSupPr>
                      <m:e>
                        <m:r>
                          <a:rPr lang="en-US" sz="2000" b="0" i="1">
                            <a:solidFill>
                              <a:schemeClr val="tx1"/>
                            </a:solidFill>
                            <a:latin typeface="Cambria Math" panose="02040503050406030204" pitchFamily="18" charset="0"/>
                            <a:cs typeface="Times New Roman" panose="02020603050405020304" pitchFamily="18" charset="0"/>
                          </a:rPr>
                          <m:t>(</m:t>
                        </m:r>
                        <m:r>
                          <a:rPr lang="en-US" sz="2000" b="0" i="1">
                            <a:solidFill>
                              <a:schemeClr val="tx1"/>
                            </a:solidFill>
                            <a:latin typeface="Cambria Math" panose="02040503050406030204" pitchFamily="18" charset="0"/>
                            <a:cs typeface="Times New Roman" panose="02020603050405020304" pitchFamily="18" charset="0"/>
                          </a:rPr>
                          <m:t>𝑥</m:t>
                        </m:r>
                      </m:e>
                      <m:sup>
                        <m:r>
                          <a:rPr lang="en-US" sz="2000" b="0" i="1">
                            <a:solidFill>
                              <a:schemeClr val="tx1"/>
                            </a:solidFill>
                            <a:latin typeface="Cambria Math" panose="02040503050406030204" pitchFamily="18" charset="0"/>
                            <a:cs typeface="Times New Roman" panose="02020603050405020304" pitchFamily="18" charset="0"/>
                          </a:rPr>
                          <m:t>2</m:t>
                        </m:r>
                      </m:sup>
                    </m:sSup>
                    <m:r>
                      <m:rPr>
                        <m:sty m:val="p"/>
                      </m:rPr>
                      <a:rPr lang="en-US" sz="2000" b="0" i="1">
                        <a:solidFill>
                          <a:schemeClr val="tx1"/>
                        </a:solidFill>
                        <a:latin typeface="Cambria Math" panose="02040503050406030204" pitchFamily="18" charset="0"/>
                        <a:cs typeface="Times New Roman" panose="02020603050405020304" pitchFamily="18" charset="0"/>
                      </a:rPr>
                      <m:t>y</m:t>
                    </m:r>
                    <m:r>
                      <a:rPr lang="en-US" sz="2000" b="0">
                        <a:solidFill>
                          <a:schemeClr val="tx1"/>
                        </a:solidFill>
                        <a:latin typeface="Cambria Math" panose="02040503050406030204" pitchFamily="18" charset="0"/>
                        <a:cs typeface="Times New Roman" panose="02020603050405020304" pitchFamily="18" charset="0"/>
                      </a:rPr>
                      <m:t>)  </m:t>
                    </m:r>
                    <m:r>
                      <m:rPr>
                        <m:sty m:val="p"/>
                      </m:rPr>
                      <a:rPr lang="en-US" sz="2000" b="0" i="1">
                        <a:solidFill>
                          <a:schemeClr val="tx1"/>
                        </a:solidFill>
                        <a:latin typeface="Cambria Math" panose="02040503050406030204" pitchFamily="18" charset="0"/>
                        <a:cs typeface="Times New Roman" panose="02020603050405020304" pitchFamily="18" charset="0"/>
                      </a:rPr>
                      <m:t>dx</m:t>
                    </m:r>
                    <m:r>
                      <a:rPr lang="en-US" sz="2000" b="0" i="1">
                        <a:solidFill>
                          <a:schemeClr val="tx1"/>
                        </a:solidFill>
                        <a:latin typeface="Cambria Math" panose="02040503050406030204" pitchFamily="18" charset="0"/>
                        <a:cs typeface="Times New Roman" panose="02020603050405020304" pitchFamily="18" charset="0"/>
                      </a:rPr>
                      <m:t>−</m:t>
                    </m:r>
                    <m:d>
                      <m:dPr>
                        <m:ctrlPr>
                          <a:rPr lang="en-US" sz="2000" i="1">
                            <a:solidFill>
                              <a:schemeClr val="tx1"/>
                            </a:solidFill>
                            <a:latin typeface="Cambria Math" panose="02040503050406030204" pitchFamily="18" charset="0"/>
                            <a:cs typeface="Times New Roman" panose="02020603050405020304" pitchFamily="18" charset="0"/>
                          </a:rPr>
                        </m:ctrlPr>
                      </m:dPr>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b="0" i="1">
                                <a:solidFill>
                                  <a:schemeClr val="tx1"/>
                                </a:solidFill>
                                <a:latin typeface="Cambria Math" panose="02040503050406030204" pitchFamily="18" charset="0"/>
                                <a:cs typeface="Times New Roman" panose="02020603050405020304" pitchFamily="18" charset="0"/>
                              </a:rPr>
                              <m:t>𝑥</m:t>
                            </m:r>
                          </m:e>
                          <m:sup>
                            <m:r>
                              <a:rPr lang="en-US" sz="2000" b="0" i="1">
                                <a:solidFill>
                                  <a:schemeClr val="tx1"/>
                                </a:solidFill>
                                <a:latin typeface="Cambria Math" panose="02040503050406030204" pitchFamily="18" charset="0"/>
                                <a:cs typeface="Times New Roman" panose="02020603050405020304" pitchFamily="18" charset="0"/>
                              </a:rPr>
                              <m:t>3</m:t>
                            </m:r>
                          </m:sup>
                        </m:sSup>
                        <m:r>
                          <a:rPr lang="en-US" sz="2000" b="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b="0" i="1">
                                <a:solidFill>
                                  <a:schemeClr val="tx1"/>
                                </a:solidFill>
                                <a:latin typeface="Cambria Math" panose="02040503050406030204" pitchFamily="18" charset="0"/>
                                <a:cs typeface="Times New Roman" panose="02020603050405020304" pitchFamily="18" charset="0"/>
                              </a:rPr>
                              <m:t>𝑦</m:t>
                            </m:r>
                          </m:e>
                          <m:sup>
                            <m:r>
                              <a:rPr lang="en-US" sz="2000" b="0" i="1">
                                <a:solidFill>
                                  <a:schemeClr val="tx1"/>
                                </a:solidFill>
                                <a:latin typeface="Cambria Math" panose="02040503050406030204" pitchFamily="18" charset="0"/>
                                <a:cs typeface="Times New Roman" panose="02020603050405020304" pitchFamily="18" charset="0"/>
                              </a:rPr>
                              <m:t>3</m:t>
                            </m:r>
                          </m:sup>
                        </m:sSup>
                      </m:e>
                    </m:d>
                    <m:r>
                      <m:rPr>
                        <m:sty m:val="p"/>
                      </m:rPr>
                      <a:rPr lang="en-US" sz="2000" b="0" i="1">
                        <a:solidFill>
                          <a:schemeClr val="tx1"/>
                        </a:solidFill>
                        <a:latin typeface="Cambria Math" panose="02040503050406030204" pitchFamily="18" charset="0"/>
                        <a:cs typeface="Times New Roman" panose="02020603050405020304" pitchFamily="18" charset="0"/>
                      </a:rPr>
                      <m:t>d</m:t>
                    </m:r>
                    <m:r>
                      <a:rPr lang="en-US" sz="2000" b="0" i="1">
                        <a:solidFill>
                          <a:schemeClr val="tx1"/>
                        </a:solidFill>
                        <a:latin typeface="Cambria Math" panose="02040503050406030204" pitchFamily="18" charset="0"/>
                        <a:cs typeface="Times New Roman" panose="02020603050405020304" pitchFamily="18" charset="0"/>
                      </a:rPr>
                      <m:t>𝑦</m:t>
                    </m:r>
                    <m:r>
                      <a:rPr lang="en-US" sz="2000" b="0" i="1">
                        <a:solidFill>
                          <a:schemeClr val="tx1"/>
                        </a:solidFill>
                        <a:latin typeface="Cambria Math" panose="02040503050406030204" pitchFamily="18" charset="0"/>
                        <a:cs typeface="Times New Roman" panose="02020603050405020304" pitchFamily="18" charset="0"/>
                      </a:rPr>
                      <m:t>=</m:t>
                    </m:r>
                    <m:r>
                      <a:rPr lang="en-US" sz="2000" b="0" i="1">
                        <a:solidFill>
                          <a:schemeClr val="tx1"/>
                        </a:solidFill>
                        <a:latin typeface="Cambria Math" panose="02040503050406030204" pitchFamily="18" charset="0"/>
                        <a:cs typeface="Times New Roman" panose="02020603050405020304" pitchFamily="18" charset="0"/>
                      </a:rPr>
                      <m:t>0</m:t>
                    </m:r>
                  </m:oMath>
                </a14:m>
                <a:r>
                  <a:rPr lang="en-US" sz="2000" dirty="0" smtClean="0">
                    <a:solidFill>
                      <a:schemeClr val="tx1"/>
                    </a:solidFill>
                    <a:latin typeface="Times New Roman" panose="02020603050405020304" pitchFamily="18" charset="0"/>
                    <a:cs typeface="Times New Roman" panose="02020603050405020304" pitchFamily="18" charset="0"/>
                  </a:rPr>
                  <a:t>                    -        (1)</a:t>
                </a: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is in the form of </a:t>
                </a:r>
                <a14:m>
                  <m:oMath xmlns:m="http://schemas.openxmlformats.org/officeDocument/2006/math">
                    <m:r>
                      <m:rPr>
                        <m:sty m:val="p"/>
                      </m:rPr>
                      <a:rPr lang="en-US" sz="2000" b="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1">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a:latin typeface="Cambria Math" panose="02040503050406030204" pitchFamily="18" charset="0"/>
                            <a:cs typeface="Times New Roman" panose="02020603050405020304" pitchFamily="18" charset="0"/>
                          </a:rPr>
                          <m:t>x</m:t>
                        </m:r>
                      </m:e>
                      <m:sup>
                        <m:r>
                          <a:rPr lang="en-US" sz="2000" b="0" i="0">
                            <a:latin typeface="Cambria Math" panose="02040503050406030204" pitchFamily="18" charset="0"/>
                            <a:cs typeface="Times New Roman" panose="02020603050405020304" pitchFamily="18" charset="0"/>
                          </a:rPr>
                          <m:t>2</m:t>
                        </m:r>
                      </m:sup>
                    </m:sSup>
                    <m:r>
                      <m:rPr>
                        <m:sty m:val="p"/>
                      </m:rPr>
                      <a:rPr lang="en-US" sz="2000" b="0" i="0">
                        <a:latin typeface="Cambria Math" panose="02040503050406030204" pitchFamily="18" charset="0"/>
                        <a:cs typeface="Times New Roman" panose="02020603050405020304" pitchFamily="18" charset="0"/>
                      </a:rPr>
                      <m:t>y</m:t>
                    </m:r>
                    <m:r>
                      <a:rPr lang="en-US" sz="2000" b="0" i="1"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a:latin typeface="Cambria Math" panose="02040503050406030204" pitchFamily="18" charset="0"/>
                            <a:cs typeface="Times New Roman" panose="02020603050405020304" pitchFamily="18" charset="0"/>
                          </a:rPr>
                          <m:t>x</m:t>
                        </m:r>
                      </m:e>
                      <m:sup>
                        <m:r>
                          <a:rPr lang="en-US" sz="2000" b="0" i="0">
                            <a:latin typeface="Cambria Math" panose="02040503050406030204" pitchFamily="18" charset="0"/>
                            <a:cs typeface="Times New Roman" panose="02020603050405020304" pitchFamily="18" charset="0"/>
                          </a:rPr>
                          <m:t>3</m:t>
                        </m:r>
                      </m:sup>
                    </m:sSup>
                    <m:r>
                      <a:rPr lang="en-US" sz="2000" b="0" i="0"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y</m:t>
                        </m:r>
                      </m:e>
                      <m:sup>
                        <m:r>
                          <a:rPr lang="en-US" sz="2000" b="0" i="0">
                            <a:latin typeface="Cambria Math" panose="02040503050406030204" pitchFamily="18" charset="0"/>
                            <a:cs typeface="Times New Roman" panose="02020603050405020304" pitchFamily="18" charset="0"/>
                          </a:rPr>
                          <m:t>3</m:t>
                        </m:r>
                      </m:sup>
                    </m:sSup>
                  </m:oMath>
                </a14:m>
                <a:endParaRPr lang="en-US"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m:rPr>
                            <m:sty m:val="p"/>
                          </m:rPr>
                          <a:rPr lang="en-US" sz="2000" b="0" i="0" smtClean="0">
                            <a:latin typeface="Cambria Math" panose="02040503050406030204" pitchFamily="18" charset="0"/>
                            <a:cs typeface="Times New Roman" panose="02020603050405020304" pitchFamily="18" charset="0"/>
                          </a:rPr>
                          <m:t>y</m:t>
                        </m:r>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d>
                      <m:dPr>
                        <m:ctrlPr>
                          <a:rPr lang="en-US" sz="2000" i="1">
                            <a:latin typeface="Cambria Math" panose="02040503050406030204" pitchFamily="18" charset="0"/>
                            <a:cs typeface="Times New Roman" panose="02020603050405020304" pitchFamily="18" charset="0"/>
                          </a:rPr>
                        </m:ctrlPr>
                      </m:dPr>
                      <m:e>
                        <m:r>
                          <a:rPr lang="en-US" sz="2000" b="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a:latin typeface="Cambria Math" panose="02040503050406030204" pitchFamily="18" charset="0"/>
                                <a:cs typeface="Times New Roman" panose="02020603050405020304" pitchFamily="18" charset="0"/>
                              </a:rPr>
                              <m:t>x</m:t>
                            </m:r>
                          </m:e>
                          <m:sup>
                            <m:r>
                              <a:rPr lang="en-US" sz="2000" b="0" i="0">
                                <a:latin typeface="Cambria Math" panose="02040503050406030204" pitchFamily="18" charset="0"/>
                                <a:cs typeface="Times New Roman" panose="02020603050405020304" pitchFamily="18" charset="0"/>
                              </a:rPr>
                              <m:t>3</m:t>
                            </m:r>
                          </m:sup>
                        </m:sSup>
                        <m:r>
                          <a:rPr lang="en-US" sz="2000" b="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a:latin typeface="Cambria Math" panose="02040503050406030204" pitchFamily="18" charset="0"/>
                                <a:cs typeface="Times New Roman" panose="02020603050405020304" pitchFamily="18" charset="0"/>
                              </a:rPr>
                              <m:t>y</m:t>
                            </m:r>
                          </m:e>
                          <m:sup>
                            <m:r>
                              <a:rPr lang="en-US" sz="2000" b="0" i="0">
                                <a:latin typeface="Cambria Math" panose="02040503050406030204" pitchFamily="18" charset="0"/>
                                <a:cs typeface="Times New Roman" panose="02020603050405020304" pitchFamily="18" charset="0"/>
                              </a:rPr>
                              <m:t>3</m:t>
                            </m:r>
                          </m:sup>
                        </m:sSup>
                      </m:e>
                    </m:d>
                  </m:oMath>
                </a14:m>
                <a:r>
                  <a:rPr lang="en-IN" sz="2000" dirty="0">
                    <a:latin typeface="Times New Roman" panose="02020603050405020304" pitchFamily="18" charset="0"/>
                    <a:cs typeface="Times New Roman" panose="02020603050405020304" pitchFamily="18" charset="0"/>
                  </a:rPr>
                  <a:t> </a:t>
                </a: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                                    </m:t>
                    </m:r>
                    <m:r>
                      <a:rPr lang="en-US" sz="2000" b="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3</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Here </a:t>
                </a:r>
                <a:r>
                  <a:rPr lang="en-IN" sz="2000" i="1"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oMath>
                </a14:m>
                <a:endParaRPr lang="en-IN" sz="2000" i="1" dirty="0">
                  <a:latin typeface="Times New Roman" panose="02020603050405020304" pitchFamily="18" charset="0"/>
                  <a:cs typeface="Times New Roman" panose="02020603050405020304" pitchFamily="18" charset="0"/>
                </a:endParaRPr>
              </a:p>
              <a:p>
                <a:pPr marL="0" indent="0">
                  <a:buNone/>
                </a:pP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the given equation is Non Exact differential equation. </a:t>
                </a: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Here</a:t>
                </a:r>
                <a:r>
                  <a:rPr lang="en-US" sz="2000" b="1"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b="1" i="1" smtClean="0">
                            <a:latin typeface="Cambria Math" panose="02040503050406030204" pitchFamily="18" charset="0"/>
                            <a:cs typeface="Times New Roman" panose="02020603050405020304" pitchFamily="18" charset="0"/>
                          </a:rPr>
                        </m:ctrlPr>
                      </m:fPr>
                      <m:num>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r>
                          <a:rPr lang="en-US" sz="2000" b="1" i="1" smtClean="0">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num>
                      <m:den>
                        <m:r>
                          <a:rPr lang="en-US" sz="2000" b="0" i="1" smtClean="0">
                            <a:latin typeface="Cambria Math" panose="02040503050406030204" pitchFamily="18" charset="0"/>
                            <a:cs typeface="Times New Roman" panose="02020603050405020304" pitchFamily="18" charset="0"/>
                          </a:rPr>
                          <m:t>𝑀</m:t>
                        </m:r>
                      </m:den>
                    </m:f>
                    <m:r>
                      <a:rPr lang="en-US" sz="2000" b="1" i="1" smtClean="0">
                        <a:latin typeface="Cambria Math" panose="02040503050406030204" pitchFamily="18" charset="0"/>
                        <a:cs typeface="Times New Roman" panose="02020603050405020304" pitchFamily="18" charset="0"/>
                      </a:rPr>
                      <m:t>= </m:t>
                    </m:r>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3</m:t>
                        </m:r>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b="0" i="1">
                                <a:latin typeface="Cambria Math" panose="02040503050406030204" pitchFamily="18" charset="0"/>
                                <a:cs typeface="Times New Roman" panose="02020603050405020304" pitchFamily="18" charset="0"/>
                              </a:rPr>
                              <m:t>𝑥</m:t>
                            </m:r>
                          </m:e>
                          <m:sup>
                            <m:r>
                              <a:rPr lang="en-US" sz="2000" b="0" i="1">
                                <a:latin typeface="Cambria Math" panose="02040503050406030204" pitchFamily="18" charset="0"/>
                                <a:cs typeface="Times New Roman" panose="02020603050405020304" pitchFamily="18" charset="0"/>
                              </a:rPr>
                              <m:t>2</m:t>
                            </m:r>
                          </m:sup>
                        </m:sSup>
                      </m:num>
                      <m:den>
                        <m:sSup>
                          <m:sSupPr>
                            <m:ctrlPr>
                              <a:rPr lang="en-US" sz="2000" i="1">
                                <a:latin typeface="Cambria Math" panose="02040503050406030204" pitchFamily="18" charset="0"/>
                                <a:cs typeface="Times New Roman" panose="02020603050405020304" pitchFamily="18" charset="0"/>
                              </a:rPr>
                            </m:ctrlPr>
                          </m:sSupPr>
                          <m:e>
                            <m:r>
                              <a:rPr lang="en-US" sz="2000" b="0" i="1">
                                <a:latin typeface="Cambria Math" panose="02040503050406030204" pitchFamily="18" charset="0"/>
                                <a:cs typeface="Times New Roman" panose="02020603050405020304" pitchFamily="18" charset="0"/>
                              </a:rPr>
                              <m:t>𝑥</m:t>
                            </m:r>
                          </m:e>
                          <m:sup>
                            <m:r>
                              <a:rPr lang="en-US" sz="2000" b="0" i="1">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𝑦</m:t>
                        </m:r>
                      </m:den>
                    </m:f>
                    <m:r>
                      <a:rPr lang="en-US" sz="2000" b="0" i="1" smtClean="0">
                        <a:latin typeface="Cambria Math" panose="02040503050406030204" pitchFamily="18" charset="0"/>
                        <a:cs typeface="Times New Roman" panose="02020603050405020304" pitchFamily="18" charset="0"/>
                      </a:rPr>
                      <m:t>=</m:t>
                    </m:r>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4</m:t>
                        </m:r>
                        <m:sSup>
                          <m:sSupPr>
                            <m:ctrlPr>
                              <a:rPr lang="en-US" sz="2000" i="1">
                                <a:latin typeface="Cambria Math" panose="02040503050406030204" pitchFamily="18" charset="0"/>
                                <a:cs typeface="Times New Roman" panose="02020603050405020304" pitchFamily="18" charset="0"/>
                              </a:rPr>
                            </m:ctrlPr>
                          </m:sSupPr>
                          <m:e>
                            <m:r>
                              <a:rPr lang="en-US" sz="2000" b="0" i="1">
                                <a:latin typeface="Cambria Math" panose="02040503050406030204" pitchFamily="18" charset="0"/>
                                <a:cs typeface="Times New Roman" panose="02020603050405020304" pitchFamily="18" charset="0"/>
                              </a:rPr>
                              <m:t>𝑥</m:t>
                            </m:r>
                          </m:e>
                          <m:sup>
                            <m:r>
                              <a:rPr lang="en-US" sz="2000" b="0" i="1">
                                <a:latin typeface="Cambria Math" panose="02040503050406030204" pitchFamily="18" charset="0"/>
                                <a:cs typeface="Times New Roman" panose="02020603050405020304" pitchFamily="18" charset="0"/>
                              </a:rPr>
                              <m:t>2</m:t>
                            </m:r>
                          </m:sup>
                        </m:sSup>
                      </m:num>
                      <m:den>
                        <m:sSup>
                          <m:sSupPr>
                            <m:ctrlPr>
                              <a:rPr lang="en-US" sz="2000" i="1">
                                <a:latin typeface="Cambria Math" panose="02040503050406030204" pitchFamily="18" charset="0"/>
                                <a:cs typeface="Times New Roman" panose="02020603050405020304" pitchFamily="18" charset="0"/>
                              </a:rPr>
                            </m:ctrlPr>
                          </m:sSupPr>
                          <m:e>
                            <m:r>
                              <a:rPr lang="en-US" sz="2000" b="0" i="1">
                                <a:latin typeface="Cambria Math" panose="02040503050406030204" pitchFamily="18" charset="0"/>
                                <a:cs typeface="Times New Roman" panose="02020603050405020304" pitchFamily="18" charset="0"/>
                              </a:rPr>
                              <m:t>𝑥</m:t>
                            </m:r>
                          </m:e>
                          <m:sup>
                            <m:r>
                              <a:rPr lang="en-US" sz="2000" b="0" i="1">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𝑦</m:t>
                        </m:r>
                      </m:den>
                    </m:f>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a:latin typeface="Cambria Math" panose="02040503050406030204" pitchFamily="18" charset="0"/>
                            <a:cs typeface="Times New Roman" panose="02020603050405020304" pitchFamily="18" charset="0"/>
                          </a:rPr>
                          <m:t>−</m:t>
                        </m:r>
                        <m:r>
                          <a:rPr lang="en-US" sz="2000" b="0" i="1">
                            <a:latin typeface="Cambria Math" panose="02040503050406030204" pitchFamily="18" charset="0"/>
                            <a:cs typeface="Times New Roman" panose="02020603050405020304" pitchFamily="18" charset="0"/>
                          </a:rPr>
                          <m:t>4</m:t>
                        </m:r>
                      </m:num>
                      <m:den>
                        <m:r>
                          <a:rPr lang="en-US" sz="2000" b="0" i="1">
                            <a:latin typeface="Cambria Math" panose="02040503050406030204" pitchFamily="18" charset="0"/>
                            <a:cs typeface="Times New Roman" panose="02020603050405020304" pitchFamily="18" charset="0"/>
                          </a:rPr>
                          <m:t>𝑦</m:t>
                        </m:r>
                      </m:den>
                    </m:f>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𝑓</m:t>
                    </m:r>
                    <m:d>
                      <m:dPr>
                        <m:ctrlPr>
                          <a:rPr lang="en-US" sz="200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𝑦</m:t>
                        </m:r>
                      </m:e>
                    </m:d>
                    <m:r>
                      <a:rPr lang="en-US" sz="2000" b="0" i="1"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i</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e</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function</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of</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only</m:t>
                    </m:r>
                    <m:r>
                      <a:rPr lang="en-US" sz="2000" b="0" i="1" smtClean="0">
                        <a:latin typeface="Cambria Math" panose="02040503050406030204" pitchFamily="18" charset="0"/>
                        <a:cs typeface="Times New Roman" panose="02020603050405020304" pitchFamily="18" charset="0"/>
                      </a:rPr>
                      <m:t>]</m:t>
                    </m:r>
                  </m:oMath>
                </a14:m>
                <a:endParaRPr lang="en-US" sz="20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Integrating factor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𝑒</m:t>
                        </m:r>
                      </m:e>
                      <m:sup>
                        <m:nary>
                          <m:naryPr>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r>
                              <a:rPr lang="en-US" sz="2000" b="0" i="1" smtClean="0">
                                <a:latin typeface="Cambria Math" panose="02040503050406030204" pitchFamily="18" charset="0"/>
                                <a:cs typeface="Times New Roman" panose="02020603050405020304" pitchFamily="18" charset="0"/>
                              </a:rPr>
                              <m:t>𝑓</m:t>
                            </m:r>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𝑦</m:t>
                                </m:r>
                              </m:e>
                            </m:d>
                            <m:r>
                              <a:rPr lang="en-US" sz="2000" b="0" i="1" smtClean="0">
                                <a:latin typeface="Cambria Math" panose="02040503050406030204" pitchFamily="18" charset="0"/>
                                <a:cs typeface="Times New Roman" panose="02020603050405020304" pitchFamily="18" charset="0"/>
                              </a:rPr>
                              <m:t>𝑑𝑦</m:t>
                            </m:r>
                          </m:e>
                        </m:nary>
                      </m:sup>
                    </m:sSup>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b="1" i="1">
                                    <a:latin typeface="Cambria Math" panose="02040503050406030204" pitchFamily="18" charset="0"/>
                                    <a:cs typeface="Times New Roman" panose="02020603050405020304" pitchFamily="18" charset="0"/>
                                  </a:rPr>
                                </m:ctrlPr>
                              </m:fPr>
                              <m:num>
                                <m:r>
                                  <a:rPr lang="en-US" sz="2000" b="1" i="1">
                                    <a:latin typeface="Cambria Math" panose="02040503050406030204" pitchFamily="18" charset="0"/>
                                    <a:cs typeface="Times New Roman" panose="02020603050405020304" pitchFamily="18" charset="0"/>
                                  </a:rPr>
                                  <m:t>−</m:t>
                                </m:r>
                                <m:r>
                                  <a:rPr lang="en-US" sz="2000" b="1" i="1">
                                    <a:latin typeface="Cambria Math" panose="02040503050406030204" pitchFamily="18" charset="0"/>
                                    <a:cs typeface="Times New Roman" panose="02020603050405020304" pitchFamily="18" charset="0"/>
                                  </a:rPr>
                                  <m:t>𝟒</m:t>
                                </m:r>
                              </m:num>
                              <m:den>
                                <m:r>
                                  <a:rPr lang="en-US" sz="2000" b="1" i="1">
                                    <a:latin typeface="Cambria Math" panose="02040503050406030204" pitchFamily="18" charset="0"/>
                                    <a:cs typeface="Times New Roman" panose="02020603050405020304" pitchFamily="18" charset="0"/>
                                  </a:rPr>
                                  <m:t>𝒚</m:t>
                                </m:r>
                              </m:den>
                            </m:f>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𝑑𝑦</m:t>
                            </m:r>
                          </m:e>
                        </m:nary>
                      </m:sup>
                    </m:sSup>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4</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𝑙𝑜𝑔𝑦</m:t>
                        </m:r>
                      </m:sup>
                    </m:sSup>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log</m:t>
                            </m:r>
                          </m:fName>
                          <m:e>
                            <m:r>
                              <a:rPr lang="en-US" sz="2000" b="0" i="1" smtClean="0">
                                <a:latin typeface="Cambria Math" panose="02040503050406030204" pitchFamily="18" charset="0"/>
                                <a:cs typeface="Times New Roman" panose="02020603050405020304" pitchFamily="18" charset="0"/>
                              </a:rPr>
                              <m:t> (</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4</m:t>
                                    </m:r>
                                  </m:sup>
                                </m:sSup>
                              </m:den>
                            </m:f>
                            <m:r>
                              <a:rPr lang="en-US" sz="2000" b="0" i="1" smtClean="0">
                                <a:latin typeface="Cambria Math" panose="02040503050406030204" pitchFamily="18" charset="0"/>
                                <a:cs typeface="Times New Roman" panose="02020603050405020304" pitchFamily="18" charset="0"/>
                              </a:rPr>
                              <m:t>)</m:t>
                            </m:r>
                          </m:e>
                        </m:func>
                      </m:sup>
                    </m:sSup>
                    <m:r>
                      <a:rPr lang="en-US" sz="2000" b="0" i="1" smtClean="0">
                        <a:latin typeface="Cambria Math" panose="02040503050406030204" pitchFamily="18" charset="0"/>
                        <a:cs typeface="Times New Roman" panose="02020603050405020304" pitchFamily="18" charset="0"/>
                      </a:rPr>
                      <m:t>= </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4</m:t>
                            </m:r>
                          </m:sup>
                        </m:sSup>
                      </m:den>
                    </m:f>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04800"/>
                <a:ext cx="10515600" cy="5872163"/>
              </a:xfrm>
              <a:blipFill>
                <a:blip r:embed="rId2"/>
                <a:stretch>
                  <a:fillRect l="-638" t="-727"/>
                </a:stretch>
              </a:blipFill>
            </p:spPr>
            <p:txBody>
              <a:bodyPr/>
              <a:lstStyle/>
              <a:p>
                <a:r>
                  <a:rPr lang="en-IN">
                    <a:noFill/>
                  </a:rPr>
                  <a:t> </a:t>
                </a:r>
              </a:p>
            </p:txBody>
          </p:sp>
        </mc:Fallback>
      </mc:AlternateContent>
    </p:spTree>
    <p:extLst>
      <p:ext uri="{BB962C8B-B14F-4D97-AF65-F5344CB8AC3E}">
        <p14:creationId xmlns:p14="http://schemas.microsoft.com/office/powerpoint/2010/main" val="2198800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87927"/>
                <a:ext cx="10515600" cy="5789036"/>
              </a:xfrm>
            </p:spPr>
            <p:txBody>
              <a:bodyPr/>
              <a:lstStyle/>
              <a:p>
                <a:pPr marL="0" indent="0">
                  <a:buNone/>
                </a:pPr>
                <a:r>
                  <a:rPr lang="en-US" dirty="0" smtClean="0"/>
                  <a:t>  </a:t>
                </a:r>
                <a:r>
                  <a:rPr lang="en-US" sz="2000" dirty="0" smtClean="0">
                    <a:latin typeface="Times New Roman" panose="02020603050405020304" pitchFamily="18" charset="0"/>
                    <a:cs typeface="Times New Roman" panose="02020603050405020304" pitchFamily="18" charset="0"/>
                  </a:rPr>
                  <a:t>Multiplying with an Integrating factor  to the equation (1), we get</a:t>
                </a:r>
              </a:p>
              <a:p>
                <a:pPr marL="0" indent="0">
                  <a:buNone/>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cs typeface="Times New Roman" panose="02020603050405020304" pitchFamily="18" charset="0"/>
                            </a:rPr>
                          </m:ctrlPr>
                        </m:dPr>
                        <m:e>
                          <m:f>
                            <m:fPr>
                              <m:ctrlPr>
                                <a:rPr lang="en-US" sz="2000" i="1" smtClean="0">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𝑦</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4</m:t>
                                  </m:r>
                                </m:sup>
                              </m:sSup>
                            </m:den>
                          </m:f>
                        </m:e>
                      </m:d>
                      <m:r>
                        <m:rPr>
                          <m:sty m:val="p"/>
                        </m:rPr>
                        <a:rPr lang="en-US" sz="2000" i="1">
                          <a:latin typeface="Cambria Math" panose="02040503050406030204" pitchFamily="18" charset="0"/>
                          <a:cs typeface="Times New Roman" panose="02020603050405020304" pitchFamily="18" charset="0"/>
                        </a:rPr>
                        <m:t>dx</m:t>
                      </m:r>
                      <m:r>
                        <a:rPr lang="en-US" sz="2000" b="0" i="1" smtClean="0">
                          <a:latin typeface="Cambria Math" panose="02040503050406030204" pitchFamily="18" charset="0"/>
                          <a:cs typeface="Times New Roman" panose="02020603050405020304" pitchFamily="18" charset="0"/>
                        </a:rPr>
                        <m:t>+</m:t>
                      </m:r>
                      <m:d>
                        <m:dPr>
                          <m:ctrlPr>
                            <a:rPr lang="en-US" sz="2000" b="0" i="1" smtClean="0">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𝑦</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4</m:t>
                                  </m:r>
                                </m:sup>
                              </m:sSup>
                            </m:den>
                          </m:f>
                        </m:e>
                      </m:d>
                      <m:r>
                        <m:rPr>
                          <m:sty m:val="p"/>
                        </m:rPr>
                        <a:rPr lang="en-US" sz="2000" i="1">
                          <a:latin typeface="Cambria Math" panose="02040503050406030204" pitchFamily="18" charset="0"/>
                          <a:cs typeface="Times New Roman" panose="02020603050405020304" pitchFamily="18" charset="0"/>
                        </a:rPr>
                        <m:t>d</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oMath>
                  </m:oMathPara>
                </a14:m>
                <a:endParaRPr lang="en-IN" sz="2000" dirty="0" smtClean="0"/>
              </a:p>
              <a:p>
                <a:pPr marL="0" indent="0">
                  <a:buNone/>
                </a:pPr>
                <a14:m>
                  <m:oMath xmlns:m="http://schemas.openxmlformats.org/officeDocument/2006/math">
                    <m:r>
                      <a:rPr lang="en-US" sz="2000" b="0" i="1" smtClean="0">
                        <a:latin typeface="Cambria Math" panose="02040503050406030204" pitchFamily="18" charset="0"/>
                        <a:cs typeface="Times New Roman" panose="02020603050405020304" pitchFamily="18" charset="0"/>
                      </a:rPr>
                      <m:t>                                                                     </m:t>
                    </m:r>
                    <m:d>
                      <m:dPr>
                        <m:ctrlPr>
                          <a:rPr lang="en-US" sz="2000" b="0" i="1" smtClean="0">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3</m:t>
                                </m:r>
                              </m:sup>
                            </m:sSup>
                          </m:den>
                        </m:f>
                      </m:e>
                    </m:d>
                    <m:r>
                      <m:rPr>
                        <m:sty m:val="p"/>
                      </m:rPr>
                      <a:rPr lang="en-US" sz="2000" i="1">
                        <a:latin typeface="Cambria Math" panose="02040503050406030204" pitchFamily="18" charset="0"/>
                        <a:cs typeface="Times New Roman" panose="02020603050405020304" pitchFamily="18" charset="0"/>
                      </a:rPr>
                      <m:t>dx</m:t>
                    </m:r>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3</m:t>
                            </m:r>
                          </m:sup>
                        </m:sSup>
                      </m:den>
                    </m:f>
                    <m:r>
                      <a:rPr lang="en-US" sz="2000" b="0" i="1" smtClean="0">
                        <a:latin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d</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oMath>
                </a14:m>
                <a:r>
                  <a:rPr lang="en-IN" sz="2000" dirty="0" smtClean="0"/>
                  <a:t>                                        -    (2)</a:t>
                </a:r>
              </a:p>
              <a:p>
                <a:pPr marL="0" indent="0">
                  <a:buNone/>
                </a:pPr>
                <a:r>
                  <a:rPr lang="en-US" sz="2000" dirty="0"/>
                  <a:t> </a:t>
                </a:r>
                <a:r>
                  <a:rPr lang="en-US" sz="2000" dirty="0" smtClean="0"/>
                  <a:t>  </a:t>
                </a: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is in the form of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𝑀</m:t>
                        </m:r>
                      </m:e>
                      <m:sup>
                        <m:r>
                          <a:rPr lang="en-US" sz="2000" i="1">
                            <a:latin typeface="Cambria Math" panose="02040503050406030204" pitchFamily="18" charset="0"/>
                            <a:cs typeface="Times New Roman" panose="02020603050405020304" pitchFamily="18" charset="0"/>
                          </a:rPr>
                          <m:t>′</m:t>
                        </m:r>
                      </m:sup>
                    </m:sSup>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𝑑𝑥</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𝑁</m:t>
                        </m:r>
                      </m:e>
                      <m:sup>
                        <m:r>
                          <a:rPr lang="en-US" sz="2000" i="1">
                            <a:latin typeface="Cambria Math" panose="02040503050406030204" pitchFamily="18" charset="0"/>
                            <a:cs typeface="Times New Roman" panose="02020603050405020304" pitchFamily="18" charset="0"/>
                          </a:rPr>
                          <m:t>′</m:t>
                        </m:r>
                      </m:sup>
                    </m:sSup>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r>
                      <a:rPr lang="en-US" sz="2000" i="1">
                        <a:latin typeface="Cambria Math" panose="02040503050406030204" pitchFamily="18" charset="0"/>
                        <a:cs typeface="Times New Roman" panose="02020603050405020304" pitchFamily="18" charset="0"/>
                      </a:rPr>
                      <m:t>.</m:t>
                    </m:r>
                  </m:oMath>
                </a14:m>
                <a:endParaRPr lang="en-IN" sz="2000" dirty="0" smtClean="0"/>
              </a:p>
              <a:p>
                <a:pPr marL="0" indent="0">
                  <a:buNone/>
                </a:pPr>
                <a:r>
                  <a:rPr lang="en-IN" sz="2000" dirty="0"/>
                  <a:t> </a:t>
                </a:r>
                <a:r>
                  <a:rPr lang="en-US" sz="2000" dirty="0">
                    <a:latin typeface="Times New Roman" panose="02020603050405020304" pitchFamily="18" charset="0"/>
                    <a:cs typeface="Times New Roman" panose="02020603050405020304" pitchFamily="18" charset="0"/>
                  </a:rPr>
                  <a:t>Therefore equation (2) is Exact differential equation.</a:t>
                </a:r>
              </a:p>
              <a:p>
                <a:pPr marL="0" indent="0">
                  <a:buNone/>
                </a:pPr>
                <a:r>
                  <a:rPr lang="en-US" sz="2000" dirty="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constant</m:t>
                        </m:r>
                        <m:r>
                          <a:rPr lang="en-US" sz="2000">
                            <a:latin typeface="Cambria Math" panose="02040503050406030204" pitchFamily="18" charset="0"/>
                            <a:cs typeface="Times New Roman" panose="02020603050405020304" pitchFamily="18" charset="0"/>
                          </a:rPr>
                          <m:t>)</m:t>
                        </m:r>
                      </m:sub>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𝑀</m:t>
                            </m:r>
                          </m:e>
                          <m:sup>
                            <m:r>
                              <a:rPr lang="en-US" sz="2000" i="1">
                                <a:latin typeface="Cambria Math" panose="02040503050406030204" pitchFamily="18" charset="0"/>
                                <a:cs typeface="Times New Roman" panose="02020603050405020304" pitchFamily="18" charset="0"/>
                              </a:rPr>
                              <m:t>′</m:t>
                            </m:r>
                          </m:sup>
                        </m:sSup>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terms</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independent</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of</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x</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in</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𝑁</m:t>
                                    </m:r>
                                  </m:e>
                                  <m:sup>
                                    <m:r>
                                      <a:rPr lang="en-US" sz="2000" i="1">
                                        <a:latin typeface="Cambria Math" panose="02040503050406030204" pitchFamily="18" charset="0"/>
                                        <a:cs typeface="Times New Roman" panose="02020603050405020304" pitchFamily="18" charset="0"/>
                                      </a:rPr>
                                      <m:t>′</m:t>
                                    </m:r>
                                  </m:sup>
                                </m:sSup>
                              </m:e>
                            </m:d>
                            <m:r>
                              <m:rPr>
                                <m:sty m:val="p"/>
                              </m:rPr>
                              <a:rPr lang="en-US" sz="2000">
                                <a:latin typeface="Cambria Math" panose="02040503050406030204" pitchFamily="18" charset="0"/>
                                <a:cs typeface="Times New Roman" panose="02020603050405020304" pitchFamily="18" charset="0"/>
                              </a:rPr>
                              <m:t>dy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e>
                        </m:nary>
                      </m:e>
                    </m:nary>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constant</m:t>
                        </m:r>
                        <m:r>
                          <a:rPr lang="en-US" sz="2000">
                            <a:latin typeface="Cambria Math" panose="02040503050406030204" pitchFamily="18" charset="0"/>
                            <a:cs typeface="Times New Roman" panose="02020603050405020304" pitchFamily="18" charset="0"/>
                          </a:rPr>
                          <m:t>)</m:t>
                        </m:r>
                      </m:sub>
                      <m:sup/>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3</m:t>
                                    </m:r>
                                  </m:sup>
                                </m:sSup>
                              </m:den>
                            </m:f>
                          </m:e>
                        </m:d>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 </m:t>
                                </m:r>
                              </m:den>
                            </m:f>
                            <m:r>
                              <m:rPr>
                                <m:sty m:val="p"/>
                              </m:rPr>
                              <a:rPr lang="en-US" sz="2000">
                                <a:latin typeface="Cambria Math" panose="02040503050406030204" pitchFamily="18" charset="0"/>
                                <a:cs typeface="Times New Roman" panose="02020603050405020304" pitchFamily="18" charset="0"/>
                              </a:rPr>
                              <m:t>dy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3</m:t>
                            </m:r>
                          </m:sup>
                        </m:sSup>
                      </m:num>
                      <m:den>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3</m:t>
                            </m:r>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3</m:t>
                            </m:r>
                          </m:sup>
                        </m:sSup>
                      </m:den>
                    </m:f>
                    <m:r>
                      <a:rPr lang="en-US" sz="2000" b="0" i="1"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𝑙𝑜𝑔</m:t>
                    </m:r>
                    <m:r>
                      <m:rPr>
                        <m:sty m:val="p"/>
                      </m:rPr>
                      <a:rPr lang="en-US" sz="2000">
                        <a:latin typeface="Cambria Math" panose="02040503050406030204" pitchFamily="18" charset="0"/>
                        <a:cs typeface="Times New Roman" panose="02020603050405020304" pitchFamily="18" charset="0"/>
                      </a:rPr>
                      <m:t>y</m:t>
                    </m:r>
                    <m:r>
                      <a:rPr lang="en-US" sz="2000" dirty="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cs typeface="Times New Roman" panose="02020603050405020304" pitchFamily="18" charset="0"/>
                      </a:rPr>
                      <m:t>c</m:t>
                    </m:r>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Hence this is our required general solution</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87927"/>
                <a:ext cx="10515600" cy="5789036"/>
              </a:xfrm>
              <a:blipFill>
                <a:blip r:embed="rId2"/>
                <a:stretch>
                  <a:fillRect l="-116"/>
                </a:stretch>
              </a:blipFill>
            </p:spPr>
            <p:txBody>
              <a:bodyPr/>
              <a:lstStyle/>
              <a:p>
                <a:r>
                  <a:rPr lang="en-IN">
                    <a:noFill/>
                  </a:rPr>
                  <a:t> </a:t>
                </a:r>
              </a:p>
            </p:txBody>
          </p:sp>
        </mc:Fallback>
      </mc:AlternateContent>
    </p:spTree>
    <p:extLst>
      <p:ext uri="{BB962C8B-B14F-4D97-AF65-F5344CB8AC3E}">
        <p14:creationId xmlns:p14="http://schemas.microsoft.com/office/powerpoint/2010/main" val="32495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3345" y="346364"/>
                <a:ext cx="11346873" cy="6109854"/>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2</a:t>
                </a:r>
                <a:r>
                  <a:rPr lang="en-US" sz="2000" b="1" dirty="0">
                    <a:solidFill>
                      <a:srgbClr val="FF0000"/>
                    </a:solidFill>
                    <a:latin typeface="Times New Roman" panose="02020603050405020304" pitchFamily="18" charset="0"/>
                    <a:cs typeface="Times New Roman" panose="02020603050405020304" pitchFamily="18" charset="0"/>
                  </a:rPr>
                  <a:t>2</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𝐱</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𝐲</m:t>
                        </m:r>
                      </m:e>
                      <m:sup>
                        <m:r>
                          <a:rPr lang="en-US" sz="2000" b="1" i="0">
                            <a:solidFill>
                              <a:srgbClr val="FF0000"/>
                            </a:solidFill>
                            <a:latin typeface="Cambria Math" panose="02040503050406030204" pitchFamily="18" charset="0"/>
                            <a:cs typeface="Times New Roman" panose="02020603050405020304" pitchFamily="18" charset="0"/>
                          </a:rPr>
                          <m:t>𝟑</m:t>
                        </m:r>
                      </m:sup>
                    </m:sSup>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𝐲</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𝐝𝐱</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𝟐</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𝐱</m:t>
                        </m:r>
                      </m:e>
                      <m:sup>
                        <m:r>
                          <a:rPr lang="en-US" sz="2000" b="1" i="0">
                            <a:solidFill>
                              <a:srgbClr val="FF0000"/>
                            </a:solidFill>
                            <a:latin typeface="Cambria Math" panose="02040503050406030204" pitchFamily="18" charset="0"/>
                            <a:cs typeface="Times New Roman" panose="02020603050405020304" pitchFamily="18" charset="0"/>
                          </a:rPr>
                          <m:t>𝟐</m:t>
                        </m:r>
                      </m:sup>
                    </m:sSup>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𝐲</m:t>
                        </m:r>
                      </m:e>
                      <m:sup>
                        <m:r>
                          <a:rPr lang="en-US" sz="2000" b="1" i="0">
                            <a:solidFill>
                              <a:srgbClr val="FF0000"/>
                            </a:solidFill>
                            <a:latin typeface="Cambria Math" panose="02040503050406030204" pitchFamily="18" charset="0"/>
                            <a:cs typeface="Times New Roman" panose="02020603050405020304" pitchFamily="18" charset="0"/>
                          </a:rPr>
                          <m:t>𝟐</m:t>
                        </m:r>
                        <m:r>
                          <a:rPr lang="en-US" sz="2000" b="1" i="0">
                            <a:solidFill>
                              <a:srgbClr val="FF0000"/>
                            </a:solidFill>
                            <a:latin typeface="Cambria Math" panose="02040503050406030204" pitchFamily="18" charset="0"/>
                            <a:cs typeface="Times New Roman" panose="02020603050405020304" pitchFamily="18" charset="0"/>
                          </a:rPr>
                          <m:t> </m:t>
                        </m:r>
                      </m:sup>
                    </m:sSup>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𝐱</m:t>
                    </m:r>
                    <m:r>
                      <a:rPr lang="en-US" sz="2000" b="1" i="0">
                        <a:solidFill>
                          <a:srgbClr val="FF0000"/>
                        </a:solidFill>
                        <a:latin typeface="Cambria Math" panose="02040503050406030204" pitchFamily="18" charset="0"/>
                        <a:cs typeface="Times New Roman" panose="02020603050405020304" pitchFamily="18" charset="0"/>
                      </a:rPr>
                      <m:t>+</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𝐲</m:t>
                        </m:r>
                      </m:e>
                      <m:sup>
                        <m:r>
                          <a:rPr lang="en-US" sz="2000" b="1" i="0">
                            <a:solidFill>
                              <a:srgbClr val="FF0000"/>
                            </a:solidFill>
                            <a:latin typeface="Cambria Math" panose="02040503050406030204" pitchFamily="18" charset="0"/>
                            <a:cs typeface="Times New Roman" panose="02020603050405020304" pitchFamily="18" charset="0"/>
                          </a:rPr>
                          <m:t>𝟒</m:t>
                        </m:r>
                        <m:r>
                          <a:rPr lang="en-US" sz="2000" b="1" i="0">
                            <a:solidFill>
                              <a:srgbClr val="FF0000"/>
                            </a:solidFill>
                            <a:latin typeface="Cambria Math" panose="02040503050406030204" pitchFamily="18" charset="0"/>
                            <a:cs typeface="Times New Roman" panose="02020603050405020304" pitchFamily="18" charset="0"/>
                          </a:rPr>
                          <m:t> </m:t>
                        </m:r>
                      </m:sup>
                    </m:sSup>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equation (x</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3</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4</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1">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oMath>
                </a14:m>
                <a:endParaRPr lang="en-US" sz="2000" dirty="0">
                  <a:latin typeface="Cambria Math" panose="02040503050406030204" pitchFamily="18" charset="0"/>
                  <a:cs typeface="Times New Roman" panose="02020603050405020304" pitchFamily="18" charset="0"/>
                </a:endParaRPr>
              </a:p>
              <a:p>
                <a:pPr marL="0" indent="0">
                  <a:buNone/>
                </a:pPr>
                <a:r>
                  <a:rPr lang="en-IN" sz="2000" dirty="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sSup>
                      <m:sSupPr>
                        <m:ctrlPr>
                          <a:rPr lang="en-US" sz="2000" i="1">
                            <a:latin typeface="Cambria Math" panose="02040503050406030204" pitchFamily="18" charset="0"/>
                            <a:cs typeface="Times New Roman" panose="02020603050405020304" pitchFamily="18" charset="0"/>
                          </a:rPr>
                        </m:ctrlPr>
                      </m:sSupPr>
                      <m:e>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ea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4</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oMath>
                </a14:m>
                <a:r>
                  <a:rPr lang="en-IN" sz="2000" dirty="0">
                    <a:latin typeface="Times New Roman" panose="02020603050405020304" pitchFamily="18" charset="0"/>
                    <a:cs typeface="Times New Roman" panose="02020603050405020304" pitchFamily="18" charset="0"/>
                  </a:rPr>
                  <a:t>+2</a:t>
                </a:r>
              </a:p>
              <a:p>
                <a:pPr marL="0" indent="0">
                  <a:buNone/>
                </a:pP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the given equation is Non Exact differential equation.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Here</a:t>
                </a:r>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panose="02040503050406030204" pitchFamily="18" charset="0"/>
                            <a:cs typeface="Times New Roman" panose="02020603050405020304" pitchFamily="18" charset="0"/>
                          </a:rPr>
                        </m:ctrlPr>
                      </m:fPr>
                      <m:num>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b="1" i="0">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num>
                      <m:den>
                        <m:r>
                          <m:rPr>
                            <m:sty m:val="p"/>
                          </m:rPr>
                          <a:rPr lang="en-US" sz="2000" i="0">
                            <a:latin typeface="Cambria Math" panose="02040503050406030204" pitchFamily="18" charset="0"/>
                            <a:cs typeface="Times New Roman" panose="02020603050405020304" pitchFamily="18" charset="0"/>
                          </a:rPr>
                          <m:t>M</m:t>
                        </m:r>
                      </m:den>
                    </m:f>
                    <m:r>
                      <a:rPr lang="en-US" sz="2000" b="1" i="1">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4</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m:rPr>
                            <m:nor/>
                          </m:rPr>
                          <a:rPr lang="en-US" sz="2000">
                            <a:latin typeface="Cambria Math" panose="02040503050406030204" pitchFamily="18" charset="0"/>
                            <a:cs typeface="Times New Roman" panose="02020603050405020304" pitchFamily="18" charset="0"/>
                          </a:rPr>
                          <m:t> + </m:t>
                        </m:r>
                        <m:r>
                          <m:rPr>
                            <m:nor/>
                          </m:rPr>
                          <a:rPr lang="en-US" sz="2000">
                            <a:latin typeface="Cambria Math" panose="02040503050406030204" pitchFamily="18" charset="0"/>
                            <a:cs typeface="Times New Roman" panose="02020603050405020304" pitchFamily="18" charset="0"/>
                          </a:rPr>
                          <m:t>2</m:t>
                        </m:r>
                        <m:r>
                          <a:rPr lang="en-US" sz="2000" i="1" dirty="0">
                            <a:latin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3</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𝑥</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3</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𝑥</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m:rPr>
                            <m:nor/>
                          </m:rPr>
                          <a:rPr lang="en-US" sz="2000">
                            <a:latin typeface="Cambria Math" panose="02040503050406030204" pitchFamily="18" charset="0"/>
                            <a:cs typeface="Times New Roman" panose="02020603050405020304" pitchFamily="18" charset="0"/>
                          </a:rPr>
                          <m:t> + </m:t>
                        </m:r>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𝑥</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3</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den>
                    </m:f>
                    <m:r>
                      <a:rPr lang="en-US" sz="200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𝑥</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m:rPr>
                            <m:nor/>
                          </m:rPr>
                          <a:rPr lang="en-US" sz="2000">
                            <a:latin typeface="Cambria Math" panose="02040503050406030204" pitchFamily="18" charset="0"/>
                            <a:cs typeface="Times New Roman" panose="02020603050405020304" pitchFamily="18" charset="0"/>
                          </a:rPr>
                          <m:t> + </m:t>
                        </m:r>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𝑥</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den>
                    </m:f>
                    <m:r>
                      <a:rPr lang="en-US" sz="200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f</m:t>
                    </m:r>
                    <m:r>
                      <a:rPr lang="en-US" sz="2000" i="1">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y</m:t>
                        </m:r>
                      </m:e>
                    </m:d>
                    <m:r>
                      <a:rPr lang="en-US" sz="2000" i="1">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i</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e</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function</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of</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only</m:t>
                    </m:r>
                    <m:r>
                      <a:rPr lang="en-US" sz="2000" i="1">
                        <a:latin typeface="Cambria Math" panose="02040503050406030204" pitchFamily="18" charset="0"/>
                        <a:cs typeface="Times New Roman" panose="02020603050405020304" pitchFamily="18" charset="0"/>
                      </a:rPr>
                      <m:t>]</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1">
                                <a:latin typeface="Cambria Math" panose="02040503050406030204" pitchFamily="18" charset="0"/>
                                <a:cs typeface="Times New Roman" panose="02020603050405020304" pitchFamily="18" charset="0"/>
                              </a:rPr>
                              <m:t>𝑓</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𝑦</m:t>
                                </m:r>
                              </m:e>
                            </m:d>
                            <m:r>
                              <a:rPr lang="en-US" sz="2000" i="1">
                                <a:latin typeface="Cambria Math" panose="02040503050406030204" pitchFamily="18" charset="0"/>
                                <a:cs typeface="Times New Roman" panose="02020603050405020304" pitchFamily="18" charset="0"/>
                              </a:rPr>
                              <m:t>𝑑𝑦</m:t>
                            </m:r>
                          </m:e>
                        </m:nary>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b="1" i="1">
                                    <a:latin typeface="Cambria Math" panose="02040503050406030204" pitchFamily="18" charset="0"/>
                                    <a:cs typeface="Times New Roman" panose="02020603050405020304" pitchFamily="18" charset="0"/>
                                  </a:rPr>
                                </m:ctrlPr>
                              </m:fPr>
                              <m:num>
                                <m:r>
                                  <a:rPr lang="en-US" sz="2000" b="1" i="1">
                                    <a:latin typeface="Cambria Math" panose="02040503050406030204" pitchFamily="18" charset="0"/>
                                    <a:cs typeface="Times New Roman" panose="02020603050405020304" pitchFamily="18" charset="0"/>
                                  </a:rPr>
                                  <m:t>𝟏</m:t>
                                </m:r>
                              </m:num>
                              <m:den>
                                <m:r>
                                  <a:rPr lang="en-US" sz="2000" b="1" i="1">
                                    <a:latin typeface="Cambria Math" panose="02040503050406030204" pitchFamily="18" charset="0"/>
                                    <a:cs typeface="Times New Roman" panose="02020603050405020304" pitchFamily="18" charset="0"/>
                                  </a:rPr>
                                  <m:t>𝒚</m:t>
                                </m:r>
                              </m:den>
                            </m:f>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𝑑𝑦</m:t>
                            </m:r>
                          </m:e>
                        </m:nary>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𝑙𝑜𝑔𝑦</m:t>
                        </m:r>
                      </m:sup>
                    </m:sSup>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𝑦</m:t>
                    </m:r>
                  </m:oMath>
                </a14:m>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3345" y="346364"/>
                <a:ext cx="11346873" cy="6109854"/>
              </a:xfrm>
              <a:blipFill>
                <a:blip r:embed="rId2"/>
                <a:stretch>
                  <a:fillRect l="-591" t="-998"/>
                </a:stretch>
              </a:blipFill>
            </p:spPr>
            <p:txBody>
              <a:bodyPr/>
              <a:lstStyle/>
              <a:p>
                <a:r>
                  <a:rPr lang="en-IN">
                    <a:noFill/>
                  </a:rPr>
                  <a:t> </a:t>
                </a:r>
              </a:p>
            </p:txBody>
          </p:sp>
        </mc:Fallback>
      </mc:AlternateContent>
    </p:spTree>
    <p:extLst>
      <p:ext uri="{BB962C8B-B14F-4D97-AF65-F5344CB8AC3E}">
        <p14:creationId xmlns:p14="http://schemas.microsoft.com/office/powerpoint/2010/main" val="2480441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8655" y="318655"/>
                <a:ext cx="11623963" cy="5858308"/>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      Multiplying with an Integrating factor  to the equation (1), we get</a:t>
                </a:r>
              </a:p>
              <a:p>
                <a:pPr marL="0" indent="0">
                  <a:buNone/>
                </a:pPr>
                <a14:m>
                  <m:oMath xmlns:m="http://schemas.openxmlformats.org/officeDocument/2006/math">
                    <m:r>
                      <m:rPr>
                        <m:nor/>
                      </m:rPr>
                      <a:rPr lang="en-US" sz="2000" b="0" dirty="0" smtClean="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sSup>
                      <m:sSupPr>
                        <m:ctrlPr>
                          <a:rPr lang="en-IN" sz="2000" i="1" dirty="0" smtClean="0">
                            <a:latin typeface="Cambria Math" panose="02040503050406030204" pitchFamily="18" charset="0"/>
                          </a:rPr>
                        </m:ctrlPr>
                      </m:sSupPr>
                      <m:e>
                        <m:r>
                          <m:rPr>
                            <m:sty m:val="p"/>
                          </m:rPr>
                          <a:rPr lang="en-US" sz="2000" b="0" i="0" dirty="0" smtClean="0">
                            <a:latin typeface="Cambria Math" panose="02040503050406030204" pitchFamily="18" charset="0"/>
                          </a:rPr>
                          <m:t>y</m:t>
                        </m:r>
                      </m:e>
                      <m:sup>
                        <m:r>
                          <a:rPr lang="en-US" sz="2000" b="0" i="0" dirty="0" smtClean="0">
                            <a:latin typeface="Cambria Math" panose="02040503050406030204" pitchFamily="18" charset="0"/>
                          </a:rPr>
                          <m:t>2</m:t>
                        </m:r>
                      </m:sup>
                    </m:sSup>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5</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b="0" i="0" smtClean="0">
                        <a:latin typeface="Cambria Math" panose="02040503050406030204" pitchFamily="18" charset="0"/>
                        <a:cs typeface="Times New Roman" panose="02020603050405020304" pitchFamily="18" charset="0"/>
                      </a:rPr>
                      <m:t>                                                                                           </m:t>
                    </m:r>
                  </m:oMath>
                </a14:m>
                <a:r>
                  <a:rPr lang="en-IN" sz="2000" dirty="0" smtClean="0"/>
                  <a:t>-    </a:t>
                </a:r>
                <a:r>
                  <a:rPr lang="en-IN" sz="2000" dirty="0"/>
                  <a:t>(2)</a:t>
                </a:r>
              </a:p>
              <a:p>
                <a:pPr marL="0" indent="0">
                  <a:buNone/>
                </a:pPr>
                <a:r>
                  <a:rPr lang="en-US" sz="2000" dirty="0"/>
                  <a:t>  </a:t>
                </a:r>
                <a:r>
                  <a:rPr lang="en-US" sz="2000" dirty="0" smtClean="0"/>
                  <a:t>             </a:t>
                </a:r>
                <a:r>
                  <a:rPr lang="en-US" sz="2000" dirty="0">
                    <a:latin typeface="Times New Roman" panose="02020603050405020304" pitchFamily="18" charset="0"/>
                    <a:cs typeface="Times New Roman" panose="02020603050405020304" pitchFamily="18" charset="0"/>
                  </a:rPr>
                  <a:t>It is in the form of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IN" sz="2000" dirty="0"/>
              </a:p>
              <a:p>
                <a:pPr marL="0" indent="0">
                  <a:buNone/>
                </a:pPr>
                <a:r>
                  <a:rPr lang="en-IN" sz="2000" dirty="0" smtClean="0"/>
                  <a:t>       </a:t>
                </a:r>
                <a:r>
                  <a:rPr lang="en-US" sz="2000" dirty="0">
                    <a:latin typeface="Times New Roman" panose="02020603050405020304" pitchFamily="18" charset="0"/>
                    <a:cs typeface="Times New Roman" panose="02020603050405020304" pitchFamily="18" charset="0"/>
                  </a:rPr>
                  <a:t>Therefore equation (2) is Exact differential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General </a:t>
                </a:r>
                <a:r>
                  <a:rPr lang="en-US" sz="2000" dirty="0">
                    <a:latin typeface="Times New Roman" panose="02020603050405020304" pitchFamily="18" charset="0"/>
                    <a:cs typeface="Times New Roman" panose="02020603050405020304" pitchFamily="18" charset="0"/>
                  </a:rPr>
                  <a:t>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terms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independent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d>
                          <m:dPr>
                            <m:ctrlPr>
                              <a:rPr lang="en-US" sz="2000" i="1">
                                <a:latin typeface="Cambria Math" panose="02040503050406030204" pitchFamily="18" charset="0"/>
                                <a:cs typeface="Times New Roman" panose="02020603050405020304" pitchFamily="18" charset="0"/>
                              </a:rPr>
                            </m:ctrlPr>
                          </m:dPr>
                          <m:e>
                            <m:r>
                              <m:rPr>
                                <m:nor/>
                              </m:rPr>
                              <a:rPr lang="en-US" sz="2000" dirty="0">
                                <a:latin typeface="Times New Roman" panose="020206030504050203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sSup>
                              <m:sSupPr>
                                <m:ctrlPr>
                                  <a:rPr lang="en-IN" sz="2000" i="1" dirty="0">
                                    <a:latin typeface="Cambria Math" panose="02040503050406030204" pitchFamily="18" charset="0"/>
                                  </a:rPr>
                                </m:ctrlPr>
                              </m:sSupPr>
                              <m:e>
                                <m:r>
                                  <m:rPr>
                                    <m:sty m:val="p"/>
                                  </m:rPr>
                                  <a:rPr lang="en-US" sz="2000" i="0" dirty="0">
                                    <a:latin typeface="Cambria Math" panose="02040503050406030204" pitchFamily="18" charset="0"/>
                                  </a:rPr>
                                  <m:t>y</m:t>
                                </m:r>
                              </m:e>
                              <m:sup>
                                <m:r>
                                  <a:rPr lang="en-US" sz="2000" i="0" dirty="0">
                                    <a:latin typeface="Cambria Math" panose="02040503050406030204" pitchFamily="18" charset="0"/>
                                  </a:rPr>
                                  <m:t>2</m:t>
                                </m:r>
                              </m:sup>
                            </m:sSup>
                          </m:e>
                        </m:d>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5</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num>
                      <m:den>
                        <m:r>
                          <a:rPr lang="en-US" sz="2000" b="0" i="0" smtClean="0">
                            <a:latin typeface="Cambria Math" panose="02040503050406030204" pitchFamily="18" charset="0"/>
                            <a:cs typeface="Times New Roman" panose="02020603050405020304" pitchFamily="18" charset="0"/>
                          </a:rPr>
                          <m:t>2</m:t>
                        </m:r>
                      </m:den>
                    </m:f>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5</m:t>
                            </m:r>
                            <m:r>
                              <a:rPr lang="en-US" sz="2000" i="0">
                                <a:latin typeface="Cambria Math" panose="02040503050406030204" pitchFamily="18" charset="0"/>
                                <a:cs typeface="Times New Roman" panose="02020603050405020304" pitchFamily="18" charset="0"/>
                              </a:rPr>
                              <m:t> </m:t>
                            </m:r>
                          </m:sup>
                        </m:sSup>
                      </m:num>
                      <m:den>
                        <m:r>
                          <a:rPr lang="en-US" sz="2000" b="0" i="0" smtClean="0">
                            <a:latin typeface="Cambria Math" panose="02040503050406030204" pitchFamily="18" charset="0"/>
                            <a:cs typeface="Times New Roman" panose="02020603050405020304" pitchFamily="18" charset="0"/>
                          </a:rPr>
                          <m:t>3</m:t>
                        </m:r>
                      </m:den>
                    </m:f>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6</m:t>
                            </m:r>
                            <m:r>
                              <a:rPr lang="en-US" sz="2000" i="0">
                                <a:latin typeface="Cambria Math" panose="02040503050406030204" pitchFamily="18" charset="0"/>
                                <a:cs typeface="Times New Roman" panose="02020603050405020304" pitchFamily="18" charset="0"/>
                              </a:rPr>
                              <m:t> </m:t>
                            </m:r>
                          </m:sup>
                        </m:sSup>
                      </m:num>
                      <m:den>
                        <m:r>
                          <a:rPr lang="en-US" sz="2000" b="0" i="0" smtClean="0">
                            <a:latin typeface="Cambria Math" panose="02040503050406030204" pitchFamily="18" charset="0"/>
                            <a:cs typeface="Times New Roman" panose="02020603050405020304" pitchFamily="18" charset="0"/>
                          </a:rPr>
                          <m:t>6</m:t>
                        </m:r>
                      </m:den>
                    </m:f>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c</m:t>
                    </m:r>
                  </m:oMath>
                </a14:m>
                <a:endParaRPr lang="en-IN" sz="2000" dirty="0" smtClean="0"/>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Hence </a:t>
                </a:r>
                <a:r>
                  <a:rPr lang="en-US" sz="2000" dirty="0">
                    <a:latin typeface="Times New Roman" panose="02020603050405020304" pitchFamily="18" charset="0"/>
                    <a:cs typeface="Times New Roman" panose="02020603050405020304" pitchFamily="18" charset="0"/>
                  </a:rPr>
                  <a:t>this is our required general solution</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8655" y="318655"/>
                <a:ext cx="11623963" cy="5858308"/>
              </a:xfrm>
              <a:blipFill>
                <a:blip r:embed="rId2"/>
                <a:stretch>
                  <a:fillRect t="-1041"/>
                </a:stretch>
              </a:blipFill>
            </p:spPr>
            <p:txBody>
              <a:bodyPr/>
              <a:lstStyle/>
              <a:p>
                <a:r>
                  <a:rPr lang="en-IN">
                    <a:noFill/>
                  </a:rPr>
                  <a:t> </a:t>
                </a:r>
              </a:p>
            </p:txBody>
          </p:sp>
        </mc:Fallback>
      </mc:AlternateContent>
    </p:spTree>
    <p:extLst>
      <p:ext uri="{BB962C8B-B14F-4D97-AF65-F5344CB8AC3E}">
        <p14:creationId xmlns:p14="http://schemas.microsoft.com/office/powerpoint/2010/main" val="1227310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21673"/>
                <a:ext cx="10515600" cy="5955290"/>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2</a:t>
                </a:r>
                <a:r>
                  <a:rPr lang="en-US" sz="2000" b="1" dirty="0">
                    <a:solidFill>
                      <a:srgbClr val="FF0000"/>
                    </a:solidFill>
                    <a:latin typeface="Times New Roman" panose="02020603050405020304" pitchFamily="18" charset="0"/>
                    <a:cs typeface="Times New Roman" panose="02020603050405020304" pitchFamily="18" charset="0"/>
                  </a:rPr>
                  <a:t>3</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𝟐𝐱𝐲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𝟑</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𝐱</m:t>
                        </m:r>
                      </m:e>
                      <m:sup>
                        <m:r>
                          <a:rPr lang="en-US" sz="2000" b="1" i="0">
                            <a:solidFill>
                              <a:srgbClr val="FF0000"/>
                            </a:solidFill>
                            <a:latin typeface="Cambria Math" panose="02040503050406030204" pitchFamily="18" charset="0"/>
                            <a:cs typeface="Times New Roman" panose="02020603050405020304" pitchFamily="18" charset="0"/>
                          </a:rPr>
                          <m:t>𝟐</m:t>
                        </m:r>
                        <m:r>
                          <a:rPr lang="en-US" sz="2000" b="1" i="0">
                            <a:solidFill>
                              <a:srgbClr val="FF0000"/>
                            </a:solidFill>
                            <a:latin typeface="Cambria Math" panose="02040503050406030204" pitchFamily="18" charset="0"/>
                            <a:cs typeface="Times New Roman" panose="02020603050405020304" pitchFamily="18" charset="0"/>
                          </a:rPr>
                          <m:t> </m:t>
                        </m:r>
                      </m:sup>
                    </m:sSup>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𝐲</m:t>
                        </m:r>
                      </m:e>
                      <m:sup>
                        <m:r>
                          <a:rPr lang="en-US" sz="2000" b="1" i="0">
                            <a:solidFill>
                              <a:srgbClr val="FF0000"/>
                            </a:solidFill>
                            <a:latin typeface="Cambria Math" panose="02040503050406030204" pitchFamily="18" charset="0"/>
                            <a:cs typeface="Times New Roman" panose="02020603050405020304" pitchFamily="18" charset="0"/>
                          </a:rPr>
                          <m:t>𝟒</m:t>
                        </m:r>
                        <m:r>
                          <a:rPr lang="en-US" sz="2000" b="1" i="0">
                            <a:solidFill>
                              <a:srgbClr val="FF0000"/>
                            </a:solidFill>
                            <a:latin typeface="Cambria Math" panose="02040503050406030204" pitchFamily="18" charset="0"/>
                            <a:cs typeface="Times New Roman" panose="02020603050405020304" pitchFamily="18" charset="0"/>
                          </a:rPr>
                          <m:t> </m:t>
                        </m:r>
                      </m:sup>
                    </m:sSup>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𝐝𝐱</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𝟐</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𝐱</m:t>
                        </m:r>
                      </m:e>
                      <m:sup>
                        <m:r>
                          <a:rPr lang="en-US" sz="2000" b="1" i="0">
                            <a:solidFill>
                              <a:srgbClr val="FF0000"/>
                            </a:solidFill>
                            <a:latin typeface="Cambria Math" panose="02040503050406030204" pitchFamily="18" charset="0"/>
                            <a:cs typeface="Times New Roman" panose="02020603050405020304" pitchFamily="18" charset="0"/>
                          </a:rPr>
                          <m:t>𝟑</m:t>
                        </m:r>
                      </m:sup>
                    </m:sSup>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𝐲</m:t>
                        </m:r>
                      </m:e>
                      <m:sup>
                        <m:r>
                          <a:rPr lang="en-US" sz="2000" b="1" i="0">
                            <a:solidFill>
                              <a:srgbClr val="FF0000"/>
                            </a:solidFill>
                            <a:latin typeface="Cambria Math" panose="02040503050406030204" pitchFamily="18" charset="0"/>
                            <a:cs typeface="Times New Roman" panose="02020603050405020304" pitchFamily="18" charset="0"/>
                          </a:rPr>
                          <m:t>𝟑</m:t>
                        </m:r>
                        <m:r>
                          <a:rPr lang="en-US" sz="2000" b="1" i="0">
                            <a:solidFill>
                              <a:srgbClr val="FF0000"/>
                            </a:solidFill>
                            <a:latin typeface="Cambria Math" panose="02040503050406030204" pitchFamily="18" charset="0"/>
                            <a:cs typeface="Times New Roman" panose="02020603050405020304" pitchFamily="18" charset="0"/>
                          </a:rPr>
                          <m:t> </m:t>
                        </m:r>
                      </m:sup>
                    </m:sSup>
                    <m:r>
                      <a:rPr lang="en-US" sz="2000" b="1" i="0">
                        <a:solidFill>
                          <a:srgbClr val="FF0000"/>
                        </a:solidFill>
                        <a:latin typeface="Cambria Math" panose="02040503050406030204" pitchFamily="18" charset="0"/>
                        <a:cs typeface="Times New Roman" panose="02020603050405020304" pitchFamily="18" charset="0"/>
                      </a:rPr>
                      <m:t>−</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𝐱</m:t>
                        </m:r>
                      </m:e>
                      <m:sup>
                        <m:r>
                          <a:rPr lang="en-US" sz="2000" b="1" i="0">
                            <a:solidFill>
                              <a:srgbClr val="FF0000"/>
                            </a:solidFill>
                            <a:latin typeface="Cambria Math" panose="02040503050406030204" pitchFamily="18" charset="0"/>
                            <a:cs typeface="Times New Roman" panose="02020603050405020304" pitchFamily="18" charset="0"/>
                          </a:rPr>
                          <m:t>𝟐</m:t>
                        </m:r>
                        <m:r>
                          <a:rPr lang="en-US" sz="2000" b="1" i="0">
                            <a:solidFill>
                              <a:srgbClr val="FF0000"/>
                            </a:solidFill>
                            <a:latin typeface="Cambria Math" panose="02040503050406030204" pitchFamily="18" charset="0"/>
                            <a:cs typeface="Times New Roman" panose="02020603050405020304" pitchFamily="18" charset="0"/>
                          </a:rPr>
                          <m:t> </m:t>
                        </m:r>
                      </m:sup>
                    </m:sSup>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equation </a:t>
                </a:r>
                <a14:m>
                  <m:oMath xmlns:m="http://schemas.openxmlformats.org/officeDocument/2006/math">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3</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oMath>
                </a14:m>
                <a:r>
                  <a:rPr lang="en-US" sz="2000" dirty="0" smtClean="0">
                    <a:latin typeface="Times New Roman" panose="02020603050405020304" pitchFamily="18" charset="0"/>
                    <a:cs typeface="Times New Roman" panose="02020603050405020304" pitchFamily="18" charset="0"/>
                  </a:rPr>
                  <a:t>       -      (1)</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3</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oMath>
                </a14:m>
                <a:endParaRPr lang="en-US" sz="2000" dirty="0">
                  <a:latin typeface="Times New Roman" panose="02020603050405020304" pitchFamily="18" charset="0"/>
                  <a:cs typeface="Times New Roman" panose="02020603050405020304" pitchFamily="18" charset="0"/>
                </a:endParaRPr>
              </a:p>
              <a:p>
                <a:pPr marL="0" indent="0">
                  <a:buNone/>
                </a:pP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3</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12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6</m:t>
                    </m:r>
                    <m:sSup>
                      <m:sSupPr>
                        <m:ctrlPr>
                          <a:rPr lang="en-US" sz="2000" i="1">
                            <a:latin typeface="Cambria Math" panose="02040503050406030204" pitchFamily="18" charset="0"/>
                            <a:cs typeface="Times New Roman" panose="02020603050405020304" pitchFamily="18" charset="0"/>
                          </a:rPr>
                        </m:ctrlPr>
                      </m:sSup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Therefore the given equation is Non Exact differential equation.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Here</a:t>
                </a:r>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panose="02040503050406030204" pitchFamily="18" charset="0"/>
                            <a:cs typeface="Times New Roman" panose="02020603050405020304" pitchFamily="18" charset="0"/>
                          </a:rPr>
                        </m:ctrlPr>
                      </m:fPr>
                      <m:num>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 </m:t>
                        </m:r>
                        <m:r>
                          <a:rPr lang="en-US" sz="2000" b="1" i="0">
                            <a:latin typeface="Cambria Math" panose="02040503050406030204" pitchFamily="18" charset="0"/>
                            <a:ea typeface="Cambria Math" panose="02040503050406030204" pitchFamily="18" charset="0"/>
                            <a:cs typeface="Times New Roman" panose="02020603050405020304" pitchFamily="18" charset="0"/>
                          </a:rPr>
                          <m:t> </m:t>
                        </m:r>
                      </m:num>
                      <m:den>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den>
                    </m:f>
                    <m:r>
                      <a:rPr lang="en-US" sz="2000" b="1"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ea typeface="Cambria Math" panose="02040503050406030204" pitchFamily="18" charset="0"/>
                            <a:cs typeface="Times New Roman" panose="02020603050405020304" pitchFamily="18" charset="0"/>
                          </a:rPr>
                          <m:t>6</m:t>
                        </m:r>
                        <m:sSup>
                          <m:sSupPr>
                            <m:ctrlPr>
                              <a:rPr lang="en-US" sz="2000" i="1">
                                <a:latin typeface="Cambria Math" panose="02040503050406030204" pitchFamily="18" charset="0"/>
                                <a:cs typeface="Times New Roman" panose="02020603050405020304" pitchFamily="18" charset="0"/>
                              </a:rPr>
                            </m:ctrlPr>
                          </m:sSup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3</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6</m:t>
                        </m:r>
                        <m:sSup>
                          <m:sSupPr>
                            <m:ctrlPr>
                              <a:rPr lang="en-US" sz="2000" i="1">
                                <a:latin typeface="Cambria Math" panose="02040503050406030204" pitchFamily="18" charset="0"/>
                                <a:cs typeface="Times New Roman" panose="02020603050405020304" pitchFamily="18" charset="0"/>
                              </a:rPr>
                            </m:ctrlPr>
                          </m:sSup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4</m:t>
                        </m:r>
                        <m:r>
                          <m:rPr>
                            <m:sty m:val="p"/>
                          </m:rPr>
                          <a:rPr lang="en-US" sz="2000" i="0">
                            <a:latin typeface="Cambria Math" panose="02040503050406030204" pitchFamily="18" charset="0"/>
                            <a:cs typeface="Times New Roman" panose="02020603050405020304" pitchFamily="18" charset="0"/>
                          </a:rPr>
                          <m:t>x</m:t>
                        </m:r>
                      </m:num>
                      <m:den>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3</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den>
                    </m:f>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sSup>
                              <m:sSupPr>
                                <m:ctrlPr>
                                  <a:rPr lang="en-US" sz="2000" i="1">
                                    <a:latin typeface="Cambria Math" panose="02040503050406030204" pitchFamily="18" charset="0"/>
                                    <a:cs typeface="Times New Roman" panose="02020603050405020304" pitchFamily="18" charset="0"/>
                                  </a:rPr>
                                </m:ctrlPr>
                              </m:sSupPr>
                              <m:e>
                                <m:r>
                                  <a:rPr lang="en-US" sz="2000" i="0">
                                    <a:latin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num>
                      <m:den>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3</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num>
                      <m:den>
                        <m:r>
                          <m:rPr>
                            <m:sty m:val="p"/>
                          </m:rPr>
                          <a:rPr lang="en-US" sz="2000" i="0">
                            <a:latin typeface="Cambria Math" panose="02040503050406030204" pitchFamily="18" charset="0"/>
                            <a:cs typeface="Times New Roman" panose="02020603050405020304" pitchFamily="18" charset="0"/>
                          </a:rPr>
                          <m:t>y</m:t>
                        </m:r>
                      </m:den>
                    </m:f>
                  </m:oMath>
                </a14:m>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e>
                      </m:d>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e</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function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only</m:t>
                      </m:r>
                      <m:r>
                        <a:rPr lang="en-US" sz="2000" i="0">
                          <a:latin typeface="Cambria Math" panose="02040503050406030204" pitchFamily="18" charset="0"/>
                          <a:cs typeface="Times New Roman" panose="02020603050405020304" pitchFamily="18" charset="0"/>
                        </a:rPr>
                        <m:t>]</m:t>
                      </m:r>
                    </m:oMath>
                  </m:oMathPara>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f</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e>
                            </m:d>
                            <m:r>
                              <m:rPr>
                                <m:sty m:val="p"/>
                              </m:rPr>
                              <a:rPr lang="en-US" sz="2000" i="0">
                                <a:latin typeface="Cambria Math" panose="02040503050406030204" pitchFamily="18" charset="0"/>
                                <a:cs typeface="Times New Roman" panose="02020603050405020304" pitchFamily="18" charset="0"/>
                              </a:rPr>
                              <m:t>dy</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b="1" i="1">
                                    <a:latin typeface="Cambria Math" panose="02040503050406030204" pitchFamily="18" charset="0"/>
                                    <a:cs typeface="Times New Roman" panose="02020603050405020304" pitchFamily="18" charset="0"/>
                                  </a:rPr>
                                </m:ctrlPr>
                              </m:fPr>
                              <m:num>
                                <m:r>
                                  <a:rPr lang="en-US" sz="2000" b="1" i="0">
                                    <a:latin typeface="Cambria Math" panose="02040503050406030204" pitchFamily="18" charset="0"/>
                                    <a:cs typeface="Times New Roman" panose="02020603050405020304" pitchFamily="18" charset="0"/>
                                  </a:rPr>
                                  <m:t>−</m:t>
                                </m:r>
                                <m:r>
                                  <a:rPr lang="en-US" sz="2000" b="1" i="0">
                                    <a:latin typeface="Cambria Math" panose="02040503050406030204" pitchFamily="18" charset="0"/>
                                    <a:cs typeface="Times New Roman" panose="02020603050405020304" pitchFamily="18" charset="0"/>
                                  </a:rPr>
                                  <m:t>𝟐</m:t>
                                </m:r>
                              </m:num>
                              <m:den>
                                <m:r>
                                  <a:rPr lang="en-US" sz="2000" b="1" i="0">
                                    <a:latin typeface="Cambria Math" panose="02040503050406030204" pitchFamily="18" charset="0"/>
                                    <a:cs typeface="Times New Roman" panose="02020603050405020304" pitchFamily="18" charset="0"/>
                                  </a:rPr>
                                  <m:t>𝐲</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a:rPr lang="en-US" sz="2000" i="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logy</m:t>
                        </m:r>
                      </m:sup>
                    </m:sSup>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den>
                    </m:f>
                  </m:oMath>
                </a14:m>
                <a:endParaRPr lang="en-US" sz="2000" dirty="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21673"/>
                <a:ext cx="10515600" cy="5955290"/>
              </a:xfrm>
              <a:blipFill>
                <a:blip r:embed="rId2"/>
                <a:stretch>
                  <a:fillRect l="-638" t="-921"/>
                </a:stretch>
              </a:blipFill>
            </p:spPr>
            <p:txBody>
              <a:bodyPr/>
              <a:lstStyle/>
              <a:p>
                <a:r>
                  <a:rPr lang="en-IN">
                    <a:noFill/>
                  </a:rPr>
                  <a:t> </a:t>
                </a:r>
              </a:p>
            </p:txBody>
          </p:sp>
        </mc:Fallback>
      </mc:AlternateContent>
    </p:spTree>
    <p:extLst>
      <p:ext uri="{BB962C8B-B14F-4D97-AF65-F5344CB8AC3E}">
        <p14:creationId xmlns:p14="http://schemas.microsoft.com/office/powerpoint/2010/main" val="1487334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1782" y="207818"/>
                <a:ext cx="11374582" cy="5969145"/>
              </a:xfrm>
            </p:spPr>
            <p:txBody>
              <a:bodyPr>
                <a:normAutofit fontScale="92500" lnSpcReduction="20000"/>
              </a:bodyPr>
              <a:lstStyle/>
              <a:p>
                <a:pPr marL="0" indent="0">
                  <a:buNone/>
                </a:pPr>
                <a:r>
                  <a:rPr lang="en-US" sz="20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Multiplying with an Integrating factor  to the equation (1), we get</a:t>
                </a:r>
              </a:p>
              <a:p>
                <a:pPr marL="0" indent="0">
                  <a:buNone/>
                </a:pPr>
                <a14:m>
                  <m:oMath xmlns:m="http://schemas.openxmlformats.org/officeDocument/2006/math">
                    <m:r>
                      <m:rPr>
                        <m:nor/>
                      </m:rPr>
                      <a:rPr lang="en-US" sz="2200" dirty="0">
                        <a:latin typeface="Times New Roman" panose="02020603050405020304" pitchFamily="18" charset="0"/>
                        <a:cs typeface="Times New Roman" panose="02020603050405020304" pitchFamily="18" charset="0"/>
                      </a:rPr>
                      <m:t>      (</m:t>
                    </m:r>
                    <m:f>
                      <m:fPr>
                        <m:ctrlPr>
                          <a:rPr lang="en-IN" sz="2200" i="1" dirty="0" smtClean="0">
                            <a:latin typeface="Cambria Math" panose="02040503050406030204" pitchFamily="18" charset="0"/>
                          </a:rPr>
                        </m:ctrlPr>
                      </m:fPr>
                      <m:num>
                        <m:r>
                          <a:rPr lang="en-US" sz="2200" i="1">
                            <a:latin typeface="Cambria Math" panose="02040503050406030204" pitchFamily="18" charset="0"/>
                            <a:cs typeface="Times New Roman" panose="02020603050405020304" pitchFamily="18" charset="0"/>
                          </a:rPr>
                          <m:t>2</m:t>
                        </m:r>
                        <m:r>
                          <m:rPr>
                            <m:sty m:val="p"/>
                          </m:rPr>
                          <a:rPr lang="en-US" sz="2200" i="1">
                            <a:latin typeface="Cambria Math" panose="02040503050406030204" pitchFamily="18" charset="0"/>
                            <a:cs typeface="Times New Roman" panose="02020603050405020304" pitchFamily="18" charset="0"/>
                          </a:rPr>
                          <m:t>x</m:t>
                        </m:r>
                        <m:r>
                          <a:rPr lang="en-US" sz="2200" i="1">
                            <a:latin typeface="Cambria Math" panose="02040503050406030204" pitchFamily="18" charset="0"/>
                            <a:cs typeface="Times New Roman" panose="02020603050405020304" pitchFamily="18" charset="0"/>
                          </a:rPr>
                          <m:t>𝑦</m:t>
                        </m:r>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3</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i="1">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𝑦</m:t>
                            </m:r>
                          </m:e>
                          <m:sup>
                            <m:r>
                              <a:rPr lang="en-US" sz="2200" i="1">
                                <a:latin typeface="Cambria Math" panose="02040503050406030204" pitchFamily="18" charset="0"/>
                                <a:cs typeface="Times New Roman" panose="02020603050405020304" pitchFamily="18" charset="0"/>
                              </a:rPr>
                              <m:t>4</m:t>
                            </m:r>
                            <m:r>
                              <a:rPr lang="en-US" sz="2200" i="1">
                                <a:latin typeface="Cambria Math" panose="02040503050406030204" pitchFamily="18" charset="0"/>
                                <a:cs typeface="Times New Roman" panose="02020603050405020304" pitchFamily="18" charset="0"/>
                              </a:rPr>
                              <m:t> </m:t>
                            </m:r>
                          </m:sup>
                        </m:sSup>
                      </m:num>
                      <m:den>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𝑦</m:t>
                            </m:r>
                          </m:e>
                          <m:sup>
                            <m:r>
                              <a:rPr lang="en-US" sz="2200" i="1">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den>
                    </m:f>
                    <m:r>
                      <a:rPr lang="en-US" sz="2200" i="1">
                        <a:latin typeface="Cambria Math" panose="02040503050406030204" pitchFamily="18" charset="0"/>
                        <a:cs typeface="Times New Roman" panose="02020603050405020304" pitchFamily="18" charset="0"/>
                      </a:rPr>
                      <m:t>)</m:t>
                    </m:r>
                    <m:r>
                      <m:rPr>
                        <m:sty m:val="p"/>
                      </m:rPr>
                      <a:rPr lang="en-US" sz="2200" i="1">
                        <a:latin typeface="Cambria Math" panose="02040503050406030204" pitchFamily="18" charset="0"/>
                        <a:cs typeface="Times New Roman" panose="02020603050405020304" pitchFamily="18" charset="0"/>
                      </a:rPr>
                      <m:t>dx</m:t>
                    </m:r>
                    <m:r>
                      <a:rPr lang="en-US" sz="2200" i="1">
                        <a:latin typeface="Cambria Math" panose="02040503050406030204" pitchFamily="18" charset="0"/>
                        <a:cs typeface="Times New Roman" panose="02020603050405020304" pitchFamily="18" charset="0"/>
                      </a:rPr>
                      <m:t>+(</m:t>
                    </m:r>
                    <m:f>
                      <m:fPr>
                        <m:ctrlPr>
                          <a:rPr lang="en-IN" sz="2200" i="1" dirty="0">
                            <a:latin typeface="Cambria Math" panose="02040503050406030204" pitchFamily="18" charset="0"/>
                          </a:rPr>
                        </m:ctrlPr>
                      </m:fPr>
                      <m:num>
                        <m:r>
                          <a:rPr lang="en-US" sz="2200" i="1">
                            <a:latin typeface="Cambria Math" panose="02040503050406030204" pitchFamily="18" charset="0"/>
                            <a:cs typeface="Times New Roman" panose="02020603050405020304" pitchFamily="18" charset="0"/>
                          </a:rPr>
                          <m:t>2</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i="1">
                                <a:latin typeface="Cambria Math" panose="02040503050406030204" pitchFamily="18" charset="0"/>
                                <a:cs typeface="Times New Roman" panose="02020603050405020304" pitchFamily="18" charset="0"/>
                              </a:rPr>
                              <m:t>3</m:t>
                            </m:r>
                          </m:sup>
                        </m:sSup>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𝑦</m:t>
                            </m:r>
                          </m:e>
                          <m:sup>
                            <m:r>
                              <a:rPr lang="en-US" sz="2200" i="1">
                                <a:latin typeface="Cambria Math" panose="02040503050406030204" pitchFamily="18" charset="0"/>
                                <a:cs typeface="Times New Roman" panose="02020603050405020304" pitchFamily="18" charset="0"/>
                              </a:rPr>
                              <m:t>3</m:t>
                            </m:r>
                            <m:r>
                              <a:rPr lang="en-US" sz="2200" i="1">
                                <a:latin typeface="Cambria Math" panose="02040503050406030204" pitchFamily="18" charset="0"/>
                                <a:cs typeface="Times New Roman" panose="02020603050405020304" pitchFamily="18" charset="0"/>
                              </a:rPr>
                              <m:t> </m:t>
                            </m:r>
                          </m:sup>
                        </m:sSup>
                        <m:r>
                          <a:rPr lang="en-US" sz="2200" i="1">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i="1">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num>
                      <m:den>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𝑦</m:t>
                            </m:r>
                          </m:e>
                          <m:sup>
                            <m:r>
                              <a:rPr lang="en-US" sz="2200" i="1">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den>
                    </m:f>
                    <m:r>
                      <a:rPr lang="en-US" sz="22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1">
                        <a:latin typeface="Cambria Math" panose="02040503050406030204" pitchFamily="18" charset="0"/>
                        <a:cs typeface="Times New Roman" panose="02020603050405020304" pitchFamily="18" charset="0"/>
                      </a:rPr>
                      <m:t>d</m:t>
                    </m:r>
                    <m:r>
                      <a:rPr lang="en-US" sz="2200" i="1">
                        <a:latin typeface="Cambria Math" panose="02040503050406030204" pitchFamily="18" charset="0"/>
                        <a:cs typeface="Times New Roman" panose="02020603050405020304" pitchFamily="18" charset="0"/>
                      </a:rPr>
                      <m:t>𝑦</m:t>
                    </m:r>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0</m:t>
                    </m:r>
                    <m:r>
                      <a:rPr lang="en-US" sz="2200">
                        <a:latin typeface="Cambria Math" panose="02040503050406030204" pitchFamily="18" charset="0"/>
                        <a:cs typeface="Times New Roman" panose="02020603050405020304" pitchFamily="18" charset="0"/>
                      </a:rPr>
                      <m:t>                                                                                          </m:t>
                    </m:r>
                    <m:r>
                      <a:rPr lang="en-US" sz="2200" smtClean="0">
                        <a:latin typeface="Cambria Math" panose="02040503050406030204" pitchFamily="18" charset="0"/>
                        <a:cs typeface="Times New Roman" panose="02020603050405020304" pitchFamily="18" charset="0"/>
                      </a:rPr>
                      <m:t> </m:t>
                    </m:r>
                  </m:oMath>
                </a14:m>
                <a:r>
                  <a:rPr lang="en-IN" sz="2200" dirty="0" smtClean="0">
                    <a:latin typeface="Times New Roman" panose="02020603050405020304" pitchFamily="18" charset="0"/>
                    <a:cs typeface="Times New Roman" panose="02020603050405020304" pitchFamily="18" charset="0"/>
                  </a:rPr>
                  <a:t>-    (2)</a:t>
                </a:r>
              </a:p>
              <a:p>
                <a:pPr marL="0" indent="0">
                  <a:buNone/>
                </a:pPr>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US" sz="2200" i="1">
                            <a:latin typeface="Cambria Math" panose="02040503050406030204" pitchFamily="18" charset="0"/>
                            <a:cs typeface="Times New Roman" panose="02020603050405020304" pitchFamily="18" charset="0"/>
                          </a:rPr>
                        </m:ctrlPr>
                      </m:dPr>
                      <m:e>
                        <m:f>
                          <m:fPr>
                            <m:ctrlPr>
                              <a:rPr lang="en-US" sz="2200" i="1">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2</m:t>
                            </m:r>
                            <m:r>
                              <a:rPr lang="en-US" sz="2200" b="0" i="1" smtClean="0">
                                <a:latin typeface="Cambria Math" panose="02040503050406030204" pitchFamily="18" charset="0"/>
                                <a:cs typeface="Times New Roman" panose="02020603050405020304" pitchFamily="18" charset="0"/>
                              </a:rPr>
                              <m:t>𝑥</m:t>
                            </m:r>
                          </m:num>
                          <m:den>
                            <m:r>
                              <a:rPr lang="en-US" sz="2200" b="0" i="1" smtClean="0">
                                <a:latin typeface="Cambria Math" panose="02040503050406030204" pitchFamily="18" charset="0"/>
                                <a:cs typeface="Times New Roman" panose="02020603050405020304" pitchFamily="18" charset="0"/>
                              </a:rPr>
                              <m:t>𝑦</m:t>
                            </m:r>
                          </m:den>
                        </m:f>
                        <m:r>
                          <a:rPr lang="en-US" sz="2200" i="1">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3</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i="1">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𝑦</m:t>
                            </m:r>
                          </m:e>
                          <m:sup>
                            <m:r>
                              <a:rPr lang="en-US" sz="2200" b="0" i="1" smtClean="0">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e>
                    </m:d>
                    <m:r>
                      <a:rPr lang="en-US" sz="2200" i="1">
                        <a:latin typeface="Cambria Math" panose="02040503050406030204" pitchFamily="18" charset="0"/>
                        <a:cs typeface="Times New Roman" panose="02020603050405020304" pitchFamily="18" charset="0"/>
                      </a:rPr>
                      <m:t>𝑑𝑥</m:t>
                    </m:r>
                    <m:r>
                      <a:rPr lang="en-US" sz="2200" i="1">
                        <a:latin typeface="Cambria Math" panose="02040503050406030204" pitchFamily="18" charset="0"/>
                        <a:cs typeface="Times New Roman" panose="02020603050405020304" pitchFamily="18" charset="0"/>
                      </a:rPr>
                      <m:t> + </m:t>
                    </m:r>
                    <m:d>
                      <m:dPr>
                        <m:ctrlPr>
                          <a:rPr lang="en-US" sz="2200" i="1">
                            <a:latin typeface="Cambria Math" panose="02040503050406030204" pitchFamily="18" charset="0"/>
                            <a:cs typeface="Times New Roman" panose="02020603050405020304" pitchFamily="18" charset="0"/>
                          </a:rPr>
                        </m:ctrlPr>
                      </m:dPr>
                      <m:e>
                        <m:r>
                          <a:rPr lang="en-US" sz="2200" b="0" i="1" smtClean="0">
                            <a:latin typeface="Cambria Math" panose="02040503050406030204" pitchFamily="18" charset="0"/>
                            <a:cs typeface="Times New Roman" panose="02020603050405020304" pitchFamily="18" charset="0"/>
                          </a:rPr>
                          <m:t>2</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b="0" i="1" smtClean="0">
                                <a:latin typeface="Cambria Math" panose="02040503050406030204" pitchFamily="18" charset="0"/>
                                <a:cs typeface="Times New Roman" panose="02020603050405020304" pitchFamily="18" charset="0"/>
                              </a:rPr>
                              <m:t>3</m:t>
                            </m:r>
                            <m:r>
                              <a:rPr lang="en-US" sz="2200" i="1">
                                <a:latin typeface="Cambria Math" panose="02040503050406030204" pitchFamily="18" charset="0"/>
                                <a:cs typeface="Times New Roman" panose="02020603050405020304" pitchFamily="18" charset="0"/>
                              </a:rPr>
                              <m:t> </m:t>
                            </m:r>
                          </m:sup>
                        </m:sSup>
                        <m:r>
                          <a:rPr lang="en-US" sz="2200" b="0" i="1" smtClean="0">
                            <a:latin typeface="Cambria Math" panose="02040503050406030204" pitchFamily="18" charset="0"/>
                            <a:cs typeface="Times New Roman" panose="02020603050405020304" pitchFamily="18" charset="0"/>
                          </a:rPr>
                          <m:t>𝑦</m:t>
                        </m:r>
                        <m:r>
                          <a:rPr lang="en-US" sz="2200" i="1">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i="1">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num>
                          <m:den>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𝑦</m:t>
                                </m:r>
                              </m:e>
                              <m:sup>
                                <m:r>
                                  <a:rPr lang="en-US" sz="2200" i="1">
                                    <a:latin typeface="Cambria Math" panose="02040503050406030204" pitchFamily="18" charset="0"/>
                                    <a:cs typeface="Times New Roman" panose="02020603050405020304" pitchFamily="18" charset="0"/>
                                  </a:rPr>
                                  <m:t>2</m:t>
                                </m:r>
                              </m:sup>
                            </m:sSup>
                          </m:den>
                        </m:f>
                      </m:e>
                    </m:d>
                    <m:r>
                      <a:rPr lang="en-US" sz="2200" i="1">
                        <a:latin typeface="Cambria Math" panose="02040503050406030204" pitchFamily="18" charset="0"/>
                        <a:cs typeface="Times New Roman" panose="02020603050405020304" pitchFamily="18" charset="0"/>
                      </a:rPr>
                      <m:t>𝑑𝑦</m:t>
                    </m:r>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0</m:t>
                    </m:r>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It is in the form of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𝑀</m:t>
                        </m:r>
                      </m:e>
                      <m:sup>
                        <m:r>
                          <a:rPr lang="en-US" sz="2200" i="1">
                            <a:latin typeface="Cambria Math" panose="02040503050406030204" pitchFamily="18" charset="0"/>
                            <a:cs typeface="Times New Roman" panose="02020603050405020304" pitchFamily="18" charset="0"/>
                          </a:rPr>
                          <m:t>′</m:t>
                        </m:r>
                      </m:sup>
                    </m:sSup>
                    <m:r>
                      <a:rPr lang="en-US" sz="2200" i="1">
                        <a:latin typeface="Cambria Math" panose="02040503050406030204" pitchFamily="18" charset="0"/>
                        <a:cs typeface="Times New Roman" panose="02020603050405020304" pitchFamily="18" charset="0"/>
                      </a:rPr>
                      <m:t> </m:t>
                    </m:r>
                    <m:r>
                      <a:rPr lang="en-US" sz="2200" i="1">
                        <a:latin typeface="Cambria Math" panose="02040503050406030204" pitchFamily="18" charset="0"/>
                        <a:cs typeface="Times New Roman" panose="02020603050405020304" pitchFamily="18" charset="0"/>
                      </a:rPr>
                      <m:t>𝑑𝑥</m:t>
                    </m:r>
                    <m:r>
                      <a:rPr lang="en-US" sz="2200" i="1">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𝑁</m:t>
                        </m:r>
                      </m:e>
                      <m:sup>
                        <m:r>
                          <a:rPr lang="en-US" sz="2200" i="1">
                            <a:latin typeface="Cambria Math" panose="02040503050406030204" pitchFamily="18" charset="0"/>
                            <a:cs typeface="Times New Roman" panose="02020603050405020304" pitchFamily="18" charset="0"/>
                          </a:rPr>
                          <m:t>′</m:t>
                        </m:r>
                      </m:sup>
                    </m:sSup>
                    <m:r>
                      <a:rPr lang="en-US" sz="2200" i="1">
                        <a:latin typeface="Cambria Math" panose="02040503050406030204" pitchFamily="18" charset="0"/>
                        <a:cs typeface="Times New Roman" panose="02020603050405020304" pitchFamily="18" charset="0"/>
                      </a:rPr>
                      <m:t> </m:t>
                    </m:r>
                    <m:r>
                      <a:rPr lang="en-US" sz="2200" i="1">
                        <a:latin typeface="Cambria Math" panose="02040503050406030204" pitchFamily="18" charset="0"/>
                        <a:cs typeface="Times New Roman" panose="02020603050405020304" pitchFamily="18" charset="0"/>
                      </a:rPr>
                      <m:t>𝑑𝑦</m:t>
                    </m:r>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0</m:t>
                    </m:r>
                    <m:r>
                      <a:rPr lang="en-US" sz="2200" i="1">
                        <a:latin typeface="Cambria Math" panose="02040503050406030204" pitchFamily="18" charset="0"/>
                        <a:cs typeface="Times New Roman" panose="02020603050405020304" pitchFamily="18" charset="0"/>
                      </a:rPr>
                      <m:t>.</m:t>
                    </m:r>
                  </m:oMath>
                </a14:m>
                <a:endParaRPr lang="en-IN" sz="2200" dirty="0">
                  <a:latin typeface="Times New Roman" panose="02020603050405020304" pitchFamily="18" charset="0"/>
                  <a:cs typeface="Times New Roman" panose="02020603050405020304" pitchFamily="18" charset="0"/>
                </a:endParaRPr>
              </a:p>
              <a:p>
                <a:pPr marL="0" indent="0">
                  <a:buNone/>
                </a:pPr>
                <a:r>
                  <a:rPr lang="en-I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Therefore equation (2) is Exact differential equation.</a:t>
                </a:r>
              </a:p>
              <a:p>
                <a:pPr marL="0" indent="0">
                  <a:buNone/>
                </a:pPr>
                <a:r>
                  <a:rPr lang="en-US" sz="2200" dirty="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2200" i="1">
                            <a:latin typeface="Cambria Math" panose="02040503050406030204" pitchFamily="18" charset="0"/>
                            <a:cs typeface="Times New Roman" panose="02020603050405020304" pitchFamily="18" charset="0"/>
                          </a:rPr>
                        </m:ctrlPr>
                      </m:naryPr>
                      <m:sub>
                        <m:r>
                          <m:rPr>
                            <m:brk m:alnAt="24"/>
                          </m:rP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y</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constant</m:t>
                        </m:r>
                        <m:r>
                          <a:rPr lang="en-US" sz="2200">
                            <a:latin typeface="Cambria Math" panose="02040503050406030204" pitchFamily="18" charset="0"/>
                            <a:cs typeface="Times New Roman" panose="02020603050405020304" pitchFamily="18" charset="0"/>
                          </a:rPr>
                          <m:t>)</m:t>
                        </m:r>
                      </m:sub>
                      <m:sup/>
                      <m:e>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𝑀</m:t>
                            </m:r>
                          </m:e>
                          <m:sup>
                            <m:r>
                              <a:rPr lang="en-US" sz="2200" i="1">
                                <a:latin typeface="Cambria Math" panose="02040503050406030204" pitchFamily="18" charset="0"/>
                                <a:cs typeface="Times New Roman" panose="02020603050405020304" pitchFamily="18" charset="0"/>
                              </a:rPr>
                              <m:t>′</m:t>
                            </m:r>
                          </m:sup>
                        </m:sSup>
                        <m:r>
                          <m:rPr>
                            <m:sty m:val="p"/>
                          </m:rPr>
                          <a:rPr lang="en-US" sz="2200">
                            <a:latin typeface="Cambria Math" panose="02040503050406030204" pitchFamily="18" charset="0"/>
                            <a:cs typeface="Times New Roman" panose="02020603050405020304" pitchFamily="18" charset="0"/>
                          </a:rPr>
                          <m:t>dx</m:t>
                        </m:r>
                        <m:r>
                          <a:rPr lang="en-US" sz="2200">
                            <a:latin typeface="Cambria Math" panose="02040503050406030204" pitchFamily="18" charset="0"/>
                            <a:cs typeface="Times New Roman" panose="02020603050405020304" pitchFamily="18" charset="0"/>
                          </a:rPr>
                          <m:t>+ </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d>
                              <m:dPr>
                                <m:ctrlPr>
                                  <a:rPr lang="en-US" sz="2200" i="1">
                                    <a:latin typeface="Cambria Math" panose="02040503050406030204" pitchFamily="18" charset="0"/>
                                    <a:cs typeface="Times New Roman" panose="02020603050405020304" pitchFamily="18" charset="0"/>
                                  </a:rPr>
                                </m:ctrlPr>
                              </m:dPr>
                              <m:e>
                                <m:r>
                                  <m:rPr>
                                    <m:sty m:val="p"/>
                                  </m:rPr>
                                  <a:rPr lang="en-US" sz="2200">
                                    <a:latin typeface="Cambria Math" panose="02040503050406030204" pitchFamily="18" charset="0"/>
                                    <a:cs typeface="Times New Roman" panose="02020603050405020304" pitchFamily="18" charset="0"/>
                                  </a:rPr>
                                  <m:t>terms</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independent</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of</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x</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in</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𝑁</m:t>
                                    </m:r>
                                  </m:e>
                                  <m:sup>
                                    <m:r>
                                      <a:rPr lang="en-US" sz="2200" i="1">
                                        <a:latin typeface="Cambria Math" panose="02040503050406030204" pitchFamily="18" charset="0"/>
                                        <a:cs typeface="Times New Roman" panose="02020603050405020304" pitchFamily="18" charset="0"/>
                                      </a:rPr>
                                      <m:t>′</m:t>
                                    </m:r>
                                  </m:sup>
                                </m:sSup>
                              </m:e>
                            </m:d>
                            <m:r>
                              <m:rPr>
                                <m:sty m:val="p"/>
                              </m:rPr>
                              <a:rPr lang="en-US" sz="2200">
                                <a:latin typeface="Cambria Math" panose="02040503050406030204" pitchFamily="18" charset="0"/>
                                <a:cs typeface="Times New Roman" panose="02020603050405020304" pitchFamily="18" charset="0"/>
                              </a:rPr>
                              <m:t>dy</m:t>
                            </m:r>
                            <m: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c</m:t>
                            </m:r>
                          </m:e>
                        </m:nary>
                      </m:e>
                    </m:nary>
                  </m:oMath>
                </a14:m>
                <a:r>
                  <a:rPr lang="en-IN"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a:latin typeface="Cambria Math" panose="02040503050406030204" pitchFamily="18" charset="0"/>
                        <a:cs typeface="Times New Roman" panose="02020603050405020304" pitchFamily="18" charset="0"/>
                      </a:rPr>
                      <m:t>                                     ⇒</m:t>
                    </m:r>
                  </m:oMath>
                </a14:m>
                <a:r>
                  <a:rPr lang="en-IN" sz="22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200" i="1">
                            <a:latin typeface="Cambria Math" panose="02040503050406030204" pitchFamily="18" charset="0"/>
                            <a:cs typeface="Times New Roman" panose="02020603050405020304" pitchFamily="18" charset="0"/>
                          </a:rPr>
                        </m:ctrlPr>
                      </m:naryPr>
                      <m:sub>
                        <m:r>
                          <m:rPr>
                            <m:brk m:alnAt="24"/>
                          </m:rP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y</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constant</m:t>
                        </m:r>
                        <m:r>
                          <a:rPr lang="en-US" sz="2200">
                            <a:latin typeface="Cambria Math" panose="02040503050406030204" pitchFamily="18" charset="0"/>
                            <a:cs typeface="Times New Roman" panose="02020603050405020304" pitchFamily="18" charset="0"/>
                          </a:rPr>
                          <m:t>)</m:t>
                        </m:r>
                      </m:sub>
                      <m:sup/>
                      <m:e>
                        <m:d>
                          <m:dPr>
                            <m:ctrlPr>
                              <a:rPr lang="en-US" sz="2200" i="1">
                                <a:latin typeface="Cambria Math" panose="02040503050406030204" pitchFamily="18" charset="0"/>
                                <a:cs typeface="Times New Roman" panose="02020603050405020304" pitchFamily="18" charset="0"/>
                              </a:rPr>
                            </m:ctrlPr>
                          </m:dPr>
                          <m:e>
                            <m:f>
                              <m:fPr>
                                <m:ctrlPr>
                                  <a:rPr lang="en-US" sz="2200" i="1">
                                    <a:latin typeface="Cambria Math" panose="02040503050406030204" pitchFamily="18" charset="0"/>
                                    <a:cs typeface="Times New Roman" panose="02020603050405020304" pitchFamily="18" charset="0"/>
                                  </a:rPr>
                                </m:ctrlPr>
                              </m:fPr>
                              <m:num>
                                <m:r>
                                  <a:rPr lang="en-US" sz="2200" i="1">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𝑥</m:t>
                                </m:r>
                              </m:num>
                              <m:den>
                                <m:r>
                                  <a:rPr lang="en-US" sz="2200" i="1">
                                    <a:latin typeface="Cambria Math" panose="02040503050406030204" pitchFamily="18" charset="0"/>
                                    <a:cs typeface="Times New Roman" panose="02020603050405020304" pitchFamily="18" charset="0"/>
                                  </a:rPr>
                                  <m:t>𝑦</m:t>
                                </m:r>
                              </m:den>
                            </m:f>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3</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i="1">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𝑦</m:t>
                                </m:r>
                              </m:e>
                              <m:sup>
                                <m:r>
                                  <a:rPr lang="en-US" sz="2200" i="1">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e>
                        </m:d>
                        <m:r>
                          <m:rPr>
                            <m:sty m:val="p"/>
                          </m:rPr>
                          <a:rPr lang="en-US" sz="2200">
                            <a:latin typeface="Cambria Math" panose="02040503050406030204" pitchFamily="18" charset="0"/>
                            <a:cs typeface="Times New Roman" panose="02020603050405020304" pitchFamily="18" charset="0"/>
                          </a:rPr>
                          <m:t>dx</m:t>
                        </m:r>
                        <m:r>
                          <a:rPr lang="en-US" sz="2200">
                            <a:latin typeface="Cambria Math" panose="02040503050406030204" pitchFamily="18" charset="0"/>
                            <a:cs typeface="Times New Roman" panose="02020603050405020304" pitchFamily="18" charset="0"/>
                          </a:rPr>
                          <m:t>+ </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a:rPr lang="en-US" sz="2200" b="0" i="0" smtClean="0">
                                <a:latin typeface="Cambria Math" panose="02040503050406030204" pitchFamily="18" charset="0"/>
                                <a:cs typeface="Times New Roman" panose="02020603050405020304" pitchFamily="18" charset="0"/>
                              </a:rPr>
                              <m:t>0</m:t>
                            </m:r>
                            <m:r>
                              <a:rPr lang="en-US" sz="2200" b="0" i="0" smtClean="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dy</m:t>
                            </m:r>
                            <m: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c</m:t>
                            </m:r>
                          </m:e>
                        </m:nary>
                      </m:e>
                    </m:nary>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a:latin typeface="Cambria Math" panose="02040503050406030204" pitchFamily="18" charset="0"/>
                        <a:cs typeface="Times New Roman" panose="02020603050405020304" pitchFamily="18" charset="0"/>
                      </a:rPr>
                      <m:t>                                     ⇒</m:t>
                    </m:r>
                    <m:f>
                      <m:fPr>
                        <m:ctrlPr>
                          <a:rPr lang="en-US" sz="2200" i="1">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2</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i="1">
                                <a:latin typeface="Cambria Math" panose="02040503050406030204" pitchFamily="18" charset="0"/>
                                <a:cs typeface="Times New Roman" panose="02020603050405020304" pitchFamily="18" charset="0"/>
                              </a:rPr>
                              <m:t>2</m:t>
                            </m:r>
                          </m:sup>
                        </m:sSup>
                      </m:num>
                      <m:den>
                        <m:r>
                          <a:rPr lang="en-US" sz="2200" i="1">
                            <a:latin typeface="Cambria Math" panose="02040503050406030204" pitchFamily="18" charset="0"/>
                            <a:cs typeface="Times New Roman" panose="02020603050405020304" pitchFamily="18" charset="0"/>
                          </a:rPr>
                          <m:t>2</m:t>
                        </m:r>
                        <m:r>
                          <a:rPr lang="en-US" sz="2200" b="0" i="1" smtClean="0">
                            <a:latin typeface="Cambria Math" panose="02040503050406030204" pitchFamily="18" charset="0"/>
                            <a:cs typeface="Times New Roman" panose="02020603050405020304" pitchFamily="18" charset="0"/>
                          </a:rPr>
                          <m:t>𝑦</m:t>
                        </m:r>
                      </m:den>
                    </m:f>
                    <m:r>
                      <a:rPr lang="en-US" sz="2200" i="1">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 </m:t>
                            </m:r>
                            <m:r>
                              <a:rPr lang="en-US" sz="2200" b="0" i="1" smtClean="0">
                                <a:latin typeface="Cambria Math" panose="02040503050406030204" pitchFamily="18" charset="0"/>
                                <a:cs typeface="Times New Roman" panose="02020603050405020304" pitchFamily="18" charset="0"/>
                              </a:rPr>
                              <m:t>3</m:t>
                            </m:r>
                            <m:r>
                              <a:rPr lang="en-US" sz="2200" i="1">
                                <a:latin typeface="Cambria Math" panose="02040503050406030204" pitchFamily="18" charset="0"/>
                                <a:cs typeface="Times New Roman" panose="02020603050405020304" pitchFamily="18" charset="0"/>
                              </a:rPr>
                              <m:t>𝑦</m:t>
                            </m:r>
                          </m:e>
                          <m:sup>
                            <m:r>
                              <a:rPr lang="en-US" sz="2200" b="0" i="1" smtClean="0">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b="0" i="1" smtClean="0">
                                <a:latin typeface="Cambria Math" panose="02040503050406030204" pitchFamily="18" charset="0"/>
                                <a:cs typeface="Times New Roman" panose="02020603050405020304" pitchFamily="18" charset="0"/>
                              </a:rPr>
                              <m:t>3</m:t>
                            </m:r>
                            <m:r>
                              <a:rPr lang="en-US" sz="2200" i="1">
                                <a:latin typeface="Cambria Math" panose="02040503050406030204" pitchFamily="18" charset="0"/>
                                <a:cs typeface="Times New Roman" panose="02020603050405020304" pitchFamily="18" charset="0"/>
                              </a:rPr>
                              <m:t> </m:t>
                            </m:r>
                          </m:sup>
                        </m:sSup>
                      </m:num>
                      <m:den>
                        <m:r>
                          <a:rPr lang="en-US" sz="2200" i="1">
                            <a:latin typeface="Cambria Math" panose="02040503050406030204" pitchFamily="18" charset="0"/>
                            <a:cs typeface="Times New Roman" panose="02020603050405020304" pitchFamily="18" charset="0"/>
                          </a:rPr>
                          <m:t>3</m:t>
                        </m:r>
                      </m:den>
                    </m:f>
                    <m:r>
                      <a:rPr lang="en-US" sz="2200" dirty="0">
                        <a:latin typeface="Cambria Math" panose="02040503050406030204" pitchFamily="18" charset="0"/>
                        <a:cs typeface="Times New Roman" panose="02020603050405020304" pitchFamily="18" charset="0"/>
                      </a:rPr>
                      <m:t>=</m:t>
                    </m:r>
                    <m:r>
                      <m:rPr>
                        <m:sty m:val="p"/>
                      </m:rPr>
                      <a:rPr lang="en-US" sz="2200" dirty="0">
                        <a:latin typeface="Cambria Math" panose="02040503050406030204" pitchFamily="18" charset="0"/>
                        <a:cs typeface="Times New Roman" panose="02020603050405020304" pitchFamily="18" charset="0"/>
                      </a:rPr>
                      <m:t>c</m:t>
                    </m:r>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20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 </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i="1">
                                <a:latin typeface="Cambria Math" panose="02040503050406030204" pitchFamily="18" charset="0"/>
                                <a:cs typeface="Times New Roman" panose="02020603050405020304" pitchFamily="18" charset="0"/>
                              </a:rPr>
                              <m:t>2</m:t>
                            </m:r>
                          </m:sup>
                        </m:sSup>
                      </m:num>
                      <m:den>
                        <m:r>
                          <a:rPr lang="en-US" sz="2200" i="1">
                            <a:latin typeface="Cambria Math" panose="02040503050406030204" pitchFamily="18" charset="0"/>
                            <a:cs typeface="Times New Roman" panose="02020603050405020304" pitchFamily="18" charset="0"/>
                          </a:rPr>
                          <m:t>𝑦</m:t>
                        </m:r>
                      </m:den>
                    </m:f>
                    <m:r>
                      <a:rPr lang="en-US" sz="2200" i="1">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 </m:t>
                        </m:r>
                        <m:r>
                          <a:rPr lang="en-US" sz="2200" i="1">
                            <a:latin typeface="Cambria Math" panose="02040503050406030204" pitchFamily="18" charset="0"/>
                            <a:cs typeface="Times New Roman" panose="02020603050405020304" pitchFamily="18" charset="0"/>
                          </a:rPr>
                          <m:t>𝑦</m:t>
                        </m:r>
                      </m:e>
                      <m:sup>
                        <m:r>
                          <a:rPr lang="en-US" sz="2200" i="1">
                            <a:latin typeface="Cambria Math" panose="02040503050406030204" pitchFamily="18" charset="0"/>
                            <a:cs typeface="Times New Roman" panose="02020603050405020304" pitchFamily="18" charset="0"/>
                          </a:rPr>
                          <m:t>2</m:t>
                        </m:r>
                        <m:r>
                          <a:rPr lang="en-US" sz="2200" i="1">
                            <a:latin typeface="Cambria Math" panose="02040503050406030204" pitchFamily="18" charset="0"/>
                            <a:cs typeface="Times New Roman" panose="02020603050405020304" pitchFamily="18" charset="0"/>
                          </a:rPr>
                          <m:t> </m:t>
                        </m:r>
                      </m:sup>
                    </m:sSup>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𝑥</m:t>
                        </m:r>
                      </m:e>
                      <m:sup>
                        <m:r>
                          <a:rPr lang="en-US" sz="2200" i="1">
                            <a:latin typeface="Cambria Math" panose="02040503050406030204" pitchFamily="18" charset="0"/>
                            <a:cs typeface="Times New Roman" panose="02020603050405020304" pitchFamily="18" charset="0"/>
                          </a:rPr>
                          <m:t>3</m:t>
                        </m:r>
                        <m:r>
                          <a:rPr lang="en-US" sz="2200" i="1">
                            <a:latin typeface="Cambria Math" panose="02040503050406030204" pitchFamily="18" charset="0"/>
                            <a:cs typeface="Times New Roman" panose="02020603050405020304" pitchFamily="18" charset="0"/>
                          </a:rPr>
                          <m:t> </m:t>
                        </m:r>
                      </m:sup>
                    </m:sSup>
                    <m:r>
                      <a:rPr lang="en-US" sz="2200" dirty="0">
                        <a:latin typeface="Cambria Math" panose="02040503050406030204" pitchFamily="18" charset="0"/>
                        <a:cs typeface="Times New Roman" panose="02020603050405020304" pitchFamily="18" charset="0"/>
                      </a:rPr>
                      <m:t>=</m:t>
                    </m:r>
                    <m:r>
                      <m:rPr>
                        <m:sty m:val="p"/>
                      </m:rPr>
                      <a:rPr lang="en-US" sz="2200" dirty="0">
                        <a:latin typeface="Cambria Math" panose="02040503050406030204" pitchFamily="18" charset="0"/>
                        <a:cs typeface="Times New Roman" panose="02020603050405020304" pitchFamily="18" charset="0"/>
                      </a:rPr>
                      <m:t>c</m:t>
                    </m:r>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Hence this is our required general solution.</a:t>
                </a:r>
              </a:p>
              <a:p>
                <a:pPr marL="0" indent="0">
                  <a:buNone/>
                </a:pPr>
                <a:r>
                  <a:rPr lang="en-US" sz="2000" dirty="0">
                    <a:latin typeface="Times New Roman" panose="02020603050405020304" pitchFamily="18" charset="0"/>
                    <a:cs typeface="Times New Roman" panose="02020603050405020304" pitchFamily="18" charset="0"/>
                  </a:rPr>
                  <a:t>						----</a:t>
                </a:r>
                <a:endParaRPr lang="en-IN" sz="2000" dirty="0"/>
              </a:p>
              <a:p>
                <a:pPr marL="0" indent="0">
                  <a:buNone/>
                </a:pPr>
                <a:endParaRPr lang="en-IN" sz="2000" dirty="0" smtClean="0"/>
              </a:p>
              <a:p>
                <a:pPr marL="0" indent="0">
                  <a:buNone/>
                </a:pPr>
                <a:endParaRPr lang="en-IN" sz="2000" dirty="0"/>
              </a:p>
              <a:p>
                <a:pPr marL="0" indent="0">
                  <a:buNone/>
                </a:pPr>
                <a:r>
                  <a:rPr lang="en-US" sz="2000" dirty="0">
                    <a:latin typeface="Times New Roman" panose="02020603050405020304" pitchFamily="18" charset="0"/>
                    <a:cs typeface="Times New Roman" panose="02020603050405020304" pitchFamily="18" charset="0"/>
                  </a:rPr>
                  <a:t>     </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1782" y="207818"/>
                <a:ext cx="11374582" cy="5969145"/>
              </a:xfrm>
              <a:blipFill>
                <a:blip r:embed="rId2"/>
                <a:stretch>
                  <a:fillRect t="-1941"/>
                </a:stretch>
              </a:blipFill>
            </p:spPr>
            <p:txBody>
              <a:bodyPr/>
              <a:lstStyle/>
              <a:p>
                <a:r>
                  <a:rPr lang="en-IN">
                    <a:noFill/>
                  </a:rPr>
                  <a:t> </a:t>
                </a:r>
              </a:p>
            </p:txBody>
          </p:sp>
        </mc:Fallback>
      </mc:AlternateContent>
    </p:spTree>
    <p:extLst>
      <p:ext uri="{BB962C8B-B14F-4D97-AF65-F5344CB8AC3E}">
        <p14:creationId xmlns:p14="http://schemas.microsoft.com/office/powerpoint/2010/main" val="11794125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3455" y="401782"/>
                <a:ext cx="10730345" cy="5775181"/>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24.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d>
                      <m:dPr>
                        <m:ctrlPr>
                          <a:rPr lang="en-US" sz="2000" b="1" i="1">
                            <a:solidFill>
                              <a:srgbClr val="FF0000"/>
                            </a:solidFill>
                            <a:latin typeface="Cambria Math" panose="02040503050406030204" pitchFamily="18" charset="0"/>
                            <a:cs typeface="Times New Roman" panose="02020603050405020304" pitchFamily="18" charset="0"/>
                          </a:rPr>
                        </m:ctrlPr>
                      </m:dPr>
                      <m:e>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𝐲</m:t>
                            </m:r>
                          </m:e>
                          <m:sup>
                            <m:r>
                              <a:rPr lang="en-US" sz="2000" b="1" i="0" smtClean="0">
                                <a:solidFill>
                                  <a:srgbClr val="FF0000"/>
                                </a:solidFill>
                                <a:latin typeface="Cambria Math" panose="02040503050406030204" pitchFamily="18" charset="0"/>
                                <a:cs typeface="Times New Roman" panose="02020603050405020304" pitchFamily="18" charset="0"/>
                              </a:rPr>
                              <m:t>𝟐</m:t>
                            </m:r>
                          </m:sup>
                        </m:sSup>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𝐱</m:t>
                            </m:r>
                          </m:e>
                          <m:sup>
                            <m:r>
                              <a:rPr lang="en-US" sz="2000" b="1" i="0">
                                <a:solidFill>
                                  <a:srgbClr val="FF0000"/>
                                </a:solidFill>
                                <a:latin typeface="Cambria Math" panose="02040503050406030204" pitchFamily="18" charset="0"/>
                                <a:cs typeface="Times New Roman" panose="02020603050405020304" pitchFamily="18" charset="0"/>
                              </a:rPr>
                              <m:t>𝟑</m:t>
                            </m:r>
                            <m:r>
                              <a:rPr lang="en-US" sz="2000" b="1" i="0">
                                <a:solidFill>
                                  <a:srgbClr val="FF0000"/>
                                </a:solidFill>
                                <a:latin typeface="Cambria Math" panose="02040503050406030204" pitchFamily="18" charset="0"/>
                                <a:cs typeface="Times New Roman" panose="02020603050405020304" pitchFamily="18" charset="0"/>
                              </a:rPr>
                              <m:t> </m:t>
                            </m:r>
                          </m:sup>
                        </m:sSup>
                        <m:r>
                          <a:rPr lang="en-US" sz="2000" b="1" i="0" smtClean="0">
                            <a:solidFill>
                              <a:srgbClr val="FF0000"/>
                            </a:solidFill>
                            <a:latin typeface="Cambria Math" panose="02040503050406030204" pitchFamily="18" charset="0"/>
                            <a:cs typeface="Times New Roman" panose="02020603050405020304" pitchFamily="18" charset="0"/>
                          </a:rPr>
                          <m:t>𝐬𝐢𝐧𝐱</m:t>
                        </m:r>
                      </m:e>
                    </m:d>
                    <m:r>
                      <a:rPr lang="en-US" sz="2000" b="1" i="0">
                        <a:solidFill>
                          <a:srgbClr val="FF0000"/>
                        </a:solidFill>
                        <a:latin typeface="Cambria Math" panose="02040503050406030204" pitchFamily="18" charset="0"/>
                        <a:cs typeface="Times New Roman" panose="02020603050405020304" pitchFamily="18" charset="0"/>
                      </a:rPr>
                      <m:t>𝐝𝐱</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𝐱</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equation </a:t>
                </a:r>
                <a14:m>
                  <m:oMath xmlns:m="http://schemas.openxmlformats.org/officeDocument/2006/math">
                    <m:d>
                      <m:dPr>
                        <m:ctrlPr>
                          <a:rPr lang="en-US" sz="2000" i="1" smtClean="0">
                            <a:solidFill>
                              <a:schemeClr val="tx1"/>
                            </a:solidFill>
                            <a:latin typeface="Cambria Math" panose="02040503050406030204" pitchFamily="18" charset="0"/>
                            <a:cs typeface="Times New Roman" panose="02020603050405020304" pitchFamily="18" charset="0"/>
                          </a:rPr>
                        </m:ctrlPr>
                      </m:dPr>
                      <m:e>
                        <m:r>
                          <m:rPr>
                            <m:sty m:val="p"/>
                          </m:rPr>
                          <a:rPr lang="en-US" sz="2000" b="0" i="0">
                            <a:solidFill>
                              <a:schemeClr val="tx1"/>
                            </a:solidFill>
                            <a:latin typeface="Cambria Math" panose="02040503050406030204" pitchFamily="18" charset="0"/>
                            <a:cs typeface="Times New Roman" panose="02020603050405020304" pitchFamily="18" charset="0"/>
                          </a:rPr>
                          <m:t>y</m:t>
                        </m:r>
                        <m:r>
                          <a:rPr lang="en-US" sz="2000" b="0" i="0">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y</m:t>
                            </m:r>
                          </m:e>
                          <m:sup>
                            <m:r>
                              <a:rPr lang="en-US" sz="2000" b="0" i="0">
                                <a:solidFill>
                                  <a:schemeClr val="tx1"/>
                                </a:solidFill>
                                <a:latin typeface="Cambria Math" panose="02040503050406030204" pitchFamily="18" charset="0"/>
                                <a:cs typeface="Times New Roman" panose="02020603050405020304" pitchFamily="18" charset="0"/>
                              </a:rPr>
                              <m:t>2</m:t>
                            </m:r>
                          </m:sup>
                        </m:sSup>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x</m:t>
                            </m:r>
                          </m:e>
                          <m:sup>
                            <m:r>
                              <a:rPr lang="en-US" sz="2000" b="0" i="0">
                                <a:solidFill>
                                  <a:schemeClr val="tx1"/>
                                </a:solidFill>
                                <a:latin typeface="Cambria Math" panose="02040503050406030204" pitchFamily="18" charset="0"/>
                                <a:cs typeface="Times New Roman" panose="02020603050405020304" pitchFamily="18" charset="0"/>
                              </a:rPr>
                              <m:t>3</m:t>
                            </m:r>
                            <m:r>
                              <a:rPr lang="en-US" sz="2000" b="0" i="0">
                                <a:solidFill>
                                  <a:schemeClr val="tx1"/>
                                </a:solidFill>
                                <a:latin typeface="Cambria Math" panose="02040503050406030204" pitchFamily="18" charset="0"/>
                                <a:cs typeface="Times New Roman" panose="02020603050405020304" pitchFamily="18" charset="0"/>
                              </a:rPr>
                              <m:t> </m:t>
                            </m:r>
                          </m:sup>
                        </m:sSup>
                        <m:r>
                          <m:rPr>
                            <m:sty m:val="p"/>
                          </m:rPr>
                          <a:rPr lang="en-US" sz="2000" b="0" i="0">
                            <a:solidFill>
                              <a:schemeClr val="tx1"/>
                            </a:solidFill>
                            <a:latin typeface="Cambria Math" panose="02040503050406030204" pitchFamily="18" charset="0"/>
                            <a:cs typeface="Times New Roman" panose="02020603050405020304" pitchFamily="18" charset="0"/>
                          </a:rPr>
                          <m:t>sinx</m:t>
                        </m:r>
                      </m:e>
                    </m:d>
                    <m:r>
                      <m:rPr>
                        <m:sty m:val="p"/>
                      </m:rPr>
                      <a:rPr lang="en-US" sz="2000" b="0" i="0">
                        <a:solidFill>
                          <a:schemeClr val="tx1"/>
                        </a:solidFill>
                        <a:latin typeface="Cambria Math" panose="02040503050406030204" pitchFamily="18" charset="0"/>
                        <a:cs typeface="Times New Roman" panose="02020603050405020304" pitchFamily="18" charset="0"/>
                      </a:rPr>
                      <m:t>dx</m:t>
                    </m:r>
                    <m:r>
                      <a:rPr lang="en-US" sz="2000" b="0" i="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x</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dy</m:t>
                    </m:r>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0</m:t>
                    </m:r>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(1)</a:t>
                </a: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1">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sinx</m:t>
                    </m:r>
                    <m:r>
                      <a:rPr lang="en-US" sz="2000" b="0" i="0" smtClean="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x</m:t>
                    </m:r>
                  </m:oMath>
                </a14:m>
                <a:endParaRPr lang="en-US"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sinx</m:t>
                        </m:r>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sinx</m:t>
                    </m:r>
                    <m:r>
                      <a:rPr lang="en-US" sz="2000" b="0" i="0" smtClean="0">
                        <a:latin typeface="Cambria Math" panose="02040503050406030204" pitchFamily="18" charset="0"/>
                        <a:cs typeface="Times New Roman" panose="02020603050405020304" pitchFamily="18" charset="0"/>
                      </a:rPr>
                      <m:t>                                          </m:t>
                    </m:r>
                    <m:f>
                      <m:fPr>
                        <m:ctrlPr>
                          <a:rPr lang="en-IN" sz="2000" i="1" smtClean="0">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1</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the given equation is Non Exact differential equation.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Here</a:t>
                </a:r>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panose="02040503050406030204" pitchFamily="18" charset="0"/>
                            <a:cs typeface="Times New Roman" panose="02020603050405020304" pitchFamily="18" charset="0"/>
                          </a:rPr>
                        </m:ctrlPr>
                      </m:fPr>
                      <m:num>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 </m:t>
                        </m:r>
                        <m:r>
                          <a:rPr lang="en-US" sz="2000" b="1" i="0">
                            <a:latin typeface="Cambria Math" panose="02040503050406030204" pitchFamily="18" charset="0"/>
                            <a:ea typeface="Cambria Math" panose="02040503050406030204" pitchFamily="18" charset="0"/>
                            <a:cs typeface="Times New Roman" panose="02020603050405020304" pitchFamily="18" charset="0"/>
                          </a:rPr>
                          <m:t> </m:t>
                        </m:r>
                      </m:num>
                      <m:den>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den>
                    </m:f>
                    <m:r>
                      <a:rPr lang="en-US" sz="2000" b="1"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sinx</m:t>
                        </m:r>
                      </m:num>
                      <m:den>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sinx</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2</m:t>
                        </m:r>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sinx</m:t>
                        </m:r>
                      </m:num>
                      <m:den>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sinx</m:t>
                        </m:r>
                      </m:den>
                    </m:f>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sinx</m:t>
                        </m:r>
                        <m:r>
                          <a:rPr lang="en-US" sz="2000" b="0" i="0" smtClean="0">
                            <a:latin typeface="Cambria Math" panose="02040503050406030204" pitchFamily="18" charset="0"/>
                            <a:cs typeface="Times New Roman" panose="02020603050405020304" pitchFamily="18" charset="0"/>
                          </a:rPr>
                          <m:t>)</m:t>
                        </m:r>
                      </m:num>
                      <m:den>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sinx</m:t>
                        </m:r>
                        <m:r>
                          <a:rPr lang="en-US" sz="2000" i="0">
                            <a:latin typeface="Cambria Math" panose="02040503050406030204" pitchFamily="18" charset="0"/>
                            <a:cs typeface="Times New Roman" panose="02020603050405020304" pitchFamily="18" charset="0"/>
                          </a:rPr>
                          <m:t>)</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num>
                      <m:den>
                        <m:r>
                          <m:rPr>
                            <m:sty m:val="p"/>
                          </m:rPr>
                          <a:rPr lang="en-US" sz="2000" i="0">
                            <a:latin typeface="Cambria Math" panose="02040503050406030204" pitchFamily="18" charset="0"/>
                            <a:cs typeface="Times New Roman" panose="02020603050405020304" pitchFamily="18" charset="0"/>
                          </a:rPr>
                          <m:t>y</m:t>
                        </m:r>
                      </m:den>
                    </m:f>
                  </m:oMath>
                </a14:m>
                <a:endParaRPr lang="en-US" sz="2000" dirty="0">
                  <a:latin typeface="Times New Roman" panose="02020603050405020304" pitchFamily="18" charset="0"/>
                  <a:cs typeface="Times New Roman" panose="02020603050405020304" pitchFamily="18" charset="0"/>
                </a:endParaRP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e>
                      </m:d>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e</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function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only</m:t>
                      </m:r>
                      <m:r>
                        <a:rPr lang="en-US" sz="2000" i="0">
                          <a:latin typeface="Cambria Math" panose="02040503050406030204" pitchFamily="18" charset="0"/>
                          <a:cs typeface="Times New Roman" panose="02020603050405020304" pitchFamily="18" charset="0"/>
                        </a:rPr>
                        <m:t>]</m:t>
                      </m:r>
                    </m:oMath>
                  </m:oMathPara>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1">
                                <a:latin typeface="Cambria Math" panose="02040503050406030204" pitchFamily="18" charset="0"/>
                                <a:cs typeface="Times New Roman" panose="02020603050405020304" pitchFamily="18" charset="0"/>
                              </a:rPr>
                              <m:t>𝑓</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𝑦</m:t>
                                </m:r>
                              </m:e>
                            </m:d>
                            <m:r>
                              <a:rPr lang="en-US" sz="2000" i="1">
                                <a:latin typeface="Cambria Math" panose="02040503050406030204" pitchFamily="18" charset="0"/>
                                <a:cs typeface="Times New Roman" panose="02020603050405020304" pitchFamily="18" charset="0"/>
                              </a:rPr>
                              <m:t>𝑑𝑦</m:t>
                            </m:r>
                          </m:e>
                        </m:nary>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b="1" i="1">
                                    <a:latin typeface="Cambria Math" panose="02040503050406030204" pitchFamily="18" charset="0"/>
                                    <a:cs typeface="Times New Roman" panose="02020603050405020304" pitchFamily="18" charset="0"/>
                                  </a:rPr>
                                </m:ctrlPr>
                              </m:fPr>
                              <m:num>
                                <m:r>
                                  <a:rPr lang="en-US" sz="2000" b="1" i="1">
                                    <a:latin typeface="Cambria Math" panose="02040503050406030204" pitchFamily="18" charset="0"/>
                                    <a:cs typeface="Times New Roman" panose="02020603050405020304" pitchFamily="18" charset="0"/>
                                  </a:rPr>
                                  <m:t>−</m:t>
                                </m:r>
                                <m:r>
                                  <a:rPr lang="en-US" sz="2000" b="1" i="1">
                                    <a:latin typeface="Cambria Math" panose="02040503050406030204" pitchFamily="18" charset="0"/>
                                    <a:cs typeface="Times New Roman" panose="02020603050405020304" pitchFamily="18" charset="0"/>
                                  </a:rPr>
                                  <m:t>𝟐</m:t>
                                </m:r>
                              </m:num>
                              <m:den>
                                <m:r>
                                  <a:rPr lang="en-US" sz="2000" b="1" i="1">
                                    <a:latin typeface="Cambria Math" panose="02040503050406030204" pitchFamily="18" charset="0"/>
                                    <a:cs typeface="Times New Roman" panose="02020603050405020304" pitchFamily="18" charset="0"/>
                                  </a:rPr>
                                  <m:t>𝒚</m:t>
                                </m:r>
                              </m:den>
                            </m:f>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𝑑𝑦</m:t>
                            </m:r>
                          </m:e>
                        </m:nary>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𝑙𝑜𝑔𝑦</m:t>
                        </m:r>
                      </m:sup>
                    </m:sSup>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3455" y="401782"/>
                <a:ext cx="10730345" cy="5775181"/>
              </a:xfrm>
              <a:blipFill>
                <a:blip r:embed="rId2"/>
                <a:stretch>
                  <a:fillRect l="-568" t="-845"/>
                </a:stretch>
              </a:blipFill>
            </p:spPr>
            <p:txBody>
              <a:bodyPr/>
              <a:lstStyle/>
              <a:p>
                <a:r>
                  <a:rPr lang="en-IN">
                    <a:noFill/>
                  </a:rPr>
                  <a:t> </a:t>
                </a:r>
              </a:p>
            </p:txBody>
          </p:sp>
        </mc:Fallback>
      </mc:AlternateContent>
    </p:spTree>
    <p:extLst>
      <p:ext uri="{BB962C8B-B14F-4D97-AF65-F5344CB8AC3E}">
        <p14:creationId xmlns:p14="http://schemas.microsoft.com/office/powerpoint/2010/main" val="919226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01782"/>
                <a:ext cx="10515600" cy="5775181"/>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Multiplying with an Integrating factor  to the equation (1), we get</a:t>
                </a:r>
              </a:p>
              <a:p>
                <a:pPr marL="0" indent="0">
                  <a:buNone/>
                </a:pPr>
                <a14:m>
                  <m:oMath xmlns:m="http://schemas.openxmlformats.org/officeDocument/2006/math">
                    <m:r>
                      <m:rPr>
                        <m:nor/>
                      </m:rPr>
                      <a:rPr lang="en-US" sz="2000" dirty="0">
                        <a:latin typeface="Times New Roman" panose="02020603050405020304" pitchFamily="18" charset="0"/>
                        <a:cs typeface="Times New Roman" panose="02020603050405020304" pitchFamily="18" charset="0"/>
                      </a:rPr>
                      <m:t>      (</m:t>
                    </m:r>
                    <m:f>
                      <m:fPr>
                        <m:ctrlPr>
                          <a:rPr lang="en-IN" sz="2000" i="1" dirty="0">
                            <a:latin typeface="Cambria Math" panose="02040503050406030204" pitchFamily="18" charset="0"/>
                          </a:rPr>
                        </m:ctrlPr>
                      </m:fPr>
                      <m:num>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3</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𝑠𝑖𝑛𝑥</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den>
                    </m:f>
                    <m:r>
                      <a:rPr lang="en-US" sz="2000" i="1">
                        <a:latin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dx</m:t>
                    </m:r>
                    <m:r>
                      <a:rPr lang="en-US" sz="2000" i="1">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rPr>
                        </m:ctrlPr>
                      </m:fPr>
                      <m:num>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𝑥</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d</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r>
                      <a:rPr lang="en-US" sz="200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(2)</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a:rPr lang="en-US" sz="2000" b="0" i="1" smtClean="0">
                            <a:latin typeface="Cambria Math" panose="02040503050406030204" pitchFamily="18" charset="0"/>
                            <a:cs typeface="Times New Roman" panose="02020603050405020304" pitchFamily="18" charset="0"/>
                          </a:rPr>
                          <m:t>𝑠𝑖𝑛𝑥</m:t>
                        </m:r>
                      </m:e>
                    </m:d>
                    <m:r>
                      <a:rPr lang="en-US" sz="2000" i="1">
                        <a:latin typeface="Cambria Math" panose="02040503050406030204" pitchFamily="18" charset="0"/>
                        <a:cs typeface="Times New Roman" panose="02020603050405020304" pitchFamily="18" charset="0"/>
                      </a:rPr>
                      <m:t>𝑑𝑥</m:t>
                    </m:r>
                    <m:r>
                      <a:rPr lang="en-US" sz="2000" i="1">
                        <a:latin typeface="Cambria Math" panose="02040503050406030204" pitchFamily="18" charset="0"/>
                        <a:cs typeface="Times New Roman" panose="02020603050405020304" pitchFamily="18" charset="0"/>
                      </a:rPr>
                      <m:t> +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den>
                        </m:f>
                      </m:e>
                    </m:d>
                    <m:r>
                      <a:rPr lang="en-US" sz="2000" i="1">
                        <a:latin typeface="Cambria Math" panose="02040503050406030204" pitchFamily="18" charset="0"/>
                        <a:cs typeface="Times New Roman" panose="02020603050405020304" pitchFamily="18" charset="0"/>
                      </a:rPr>
                      <m:t>𝑑𝑦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in the form of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𝑀</m:t>
                        </m:r>
                      </m:e>
                      <m:sup>
                        <m:r>
                          <a:rPr lang="en-US" sz="2000" i="1">
                            <a:latin typeface="Cambria Math" panose="02040503050406030204" pitchFamily="18" charset="0"/>
                            <a:cs typeface="Times New Roman" panose="02020603050405020304" pitchFamily="18" charset="0"/>
                          </a:rPr>
                          <m:t>′</m:t>
                        </m:r>
                      </m:sup>
                    </m:sSup>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𝑑𝑥</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𝑁</m:t>
                        </m:r>
                      </m:e>
                      <m:sup>
                        <m:r>
                          <a:rPr lang="en-US" sz="2000" i="1">
                            <a:latin typeface="Cambria Math" panose="02040503050406030204" pitchFamily="18" charset="0"/>
                            <a:cs typeface="Times New Roman" panose="02020603050405020304" pitchFamily="18" charset="0"/>
                          </a:rPr>
                          <m:t>′</m:t>
                        </m:r>
                      </m:sup>
                    </m:sSup>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r>
                      <a:rPr lang="en-US" sz="2000" i="1">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equation (2) is Exact differential equation.</a:t>
                </a:r>
              </a:p>
              <a:p>
                <a:pPr marL="0" indent="0">
                  <a:buNone/>
                </a:pPr>
                <a:r>
                  <a:rPr lang="en-US" sz="2000" dirty="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constant</m:t>
                        </m:r>
                        <m:r>
                          <a:rPr lang="en-US" sz="2000">
                            <a:latin typeface="Cambria Math" panose="02040503050406030204" pitchFamily="18" charset="0"/>
                            <a:cs typeface="Times New Roman" panose="02020603050405020304" pitchFamily="18" charset="0"/>
                          </a:rPr>
                          <m:t>)</m:t>
                        </m:r>
                      </m:sub>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𝑀</m:t>
                            </m:r>
                          </m:e>
                          <m:sup>
                            <m:r>
                              <a:rPr lang="en-US" sz="2000" i="1">
                                <a:latin typeface="Cambria Math" panose="02040503050406030204" pitchFamily="18" charset="0"/>
                                <a:cs typeface="Times New Roman" panose="02020603050405020304" pitchFamily="18" charset="0"/>
                              </a:rPr>
                              <m:t>′</m:t>
                            </m:r>
                          </m:sup>
                        </m:sSup>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terms</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independent</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of</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x</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in</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𝑁</m:t>
                                    </m:r>
                                  </m:e>
                                  <m:sup>
                                    <m:r>
                                      <a:rPr lang="en-US" sz="2000" i="1">
                                        <a:latin typeface="Cambria Math" panose="02040503050406030204" pitchFamily="18" charset="0"/>
                                        <a:cs typeface="Times New Roman" panose="02020603050405020304" pitchFamily="18" charset="0"/>
                                      </a:rPr>
                                      <m:t>′</m:t>
                                    </m:r>
                                  </m:sup>
                                </m:sSup>
                              </m:e>
                            </m:d>
                            <m:r>
                              <m:rPr>
                                <m:sty m:val="p"/>
                              </m:rPr>
                              <a:rPr lang="en-US" sz="2000">
                                <a:latin typeface="Cambria Math" panose="02040503050406030204" pitchFamily="18" charset="0"/>
                                <a:cs typeface="Times New Roman" panose="02020603050405020304" pitchFamily="18" charset="0"/>
                              </a:rPr>
                              <m:t>dy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e>
                        </m:nary>
                      </m:e>
                    </m:nary>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constant</m:t>
                        </m:r>
                        <m:r>
                          <a:rPr lang="en-US" sz="2000">
                            <a:latin typeface="Cambria Math" panose="02040503050406030204" pitchFamily="18" charset="0"/>
                            <a:cs typeface="Times New Roman" panose="02020603050405020304" pitchFamily="18" charset="0"/>
                          </a:rPr>
                          <m:t>)</m:t>
                        </m:r>
                      </m:sub>
                      <m:sup/>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𝑠𝑖𝑛𝑥</m:t>
                            </m:r>
                          </m:e>
                        </m:d>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a:latin typeface="Cambria Math" panose="02040503050406030204" pitchFamily="18" charset="0"/>
                                <a:cs typeface="Times New Roman" panose="02020603050405020304" pitchFamily="18" charset="0"/>
                              </a:rPr>
                              <m:t>0</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dy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𝑥</m:t>
                        </m:r>
                      </m:num>
                      <m:den>
                        <m:r>
                          <a:rPr lang="en-US" sz="2000" i="1">
                            <a:latin typeface="Cambria Math" panose="02040503050406030204" pitchFamily="18" charset="0"/>
                            <a:cs typeface="Times New Roman" panose="02020603050405020304" pitchFamily="18" charset="0"/>
                          </a:rPr>
                          <m:t>𝑦</m:t>
                        </m:r>
                      </m:den>
                    </m:f>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m:rPr>
                        <m:sty m:val="p"/>
                      </m:rPr>
                      <a:rPr lang="en-US" sz="2000" b="0" i="0" smtClean="0">
                        <a:latin typeface="Cambria Math" panose="02040503050406030204" pitchFamily="18" charset="0"/>
                        <a:cs typeface="Times New Roman" panose="02020603050405020304" pitchFamily="18" charset="0"/>
                      </a:rPr>
                      <m:t>cosx</m:t>
                    </m:r>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sinx</m:t>
                    </m:r>
                    <m:r>
                      <a:rPr lang="en-US" sz="2000" b="0" i="0" smtClean="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2</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cosx</m:t>
                    </m:r>
                    <m:r>
                      <a:rPr lang="en-US" sz="2000" b="0" i="0" smtClean="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cs typeface="Times New Roman" panose="02020603050405020304" pitchFamily="18" charset="0"/>
                      </a:rPr>
                      <m:t>c</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𝑥</m:t>
                        </m:r>
                      </m:num>
                      <m:den>
                        <m:r>
                          <a:rPr lang="en-US" sz="2000" i="1">
                            <a:latin typeface="Cambria Math" panose="02040503050406030204" pitchFamily="18" charset="0"/>
                            <a:cs typeface="Times New Roman" panose="02020603050405020304" pitchFamily="18" charset="0"/>
                          </a:rPr>
                          <m:t>𝑦</m:t>
                        </m:r>
                      </m:den>
                    </m:f>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m:rPr>
                        <m:sty m:val="p"/>
                      </m:rPr>
                      <a:rPr lang="en-US" sz="2000">
                        <a:latin typeface="Cambria Math" panose="02040503050406030204" pitchFamily="18" charset="0"/>
                        <a:cs typeface="Times New Roman" panose="02020603050405020304" pitchFamily="18" charset="0"/>
                      </a:rPr>
                      <m:t>cosx</m:t>
                    </m:r>
                    <m:r>
                      <a:rPr lang="en-US" sz="2000" b="0" i="0" smtClean="0">
                        <a:latin typeface="Cambria Math" panose="02040503050406030204" pitchFamily="18" charset="0"/>
                        <a:cs typeface="Times New Roman" panose="02020603050405020304" pitchFamily="18" charset="0"/>
                      </a:rPr>
                      <m:t>−</m:t>
                    </m:r>
                    <m:r>
                      <a:rPr lang="en-US" sz="2000">
                        <a:latin typeface="Cambria Math" panose="02040503050406030204" pitchFamily="18" charset="0"/>
                        <a:cs typeface="Times New Roman" panose="02020603050405020304" pitchFamily="18" charset="0"/>
                      </a:rPr>
                      <m:t>2</m:t>
                    </m:r>
                    <m:r>
                      <m:rPr>
                        <m:sty m:val="p"/>
                      </m:rPr>
                      <a:rPr lang="en-US" sz="2000">
                        <a:latin typeface="Cambria Math" panose="02040503050406030204" pitchFamily="18" charset="0"/>
                        <a:cs typeface="Times New Roman" panose="02020603050405020304" pitchFamily="18" charset="0"/>
                      </a:rPr>
                      <m:t>x</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sinx</m:t>
                    </m:r>
                    <m:r>
                      <a:rPr lang="en-US" sz="2000" b="0" i="0" smtClean="0">
                        <a:latin typeface="Cambria Math" panose="02040503050406030204" pitchFamily="18" charset="0"/>
                        <a:cs typeface="Times New Roman" panose="02020603050405020304" pitchFamily="18" charset="0"/>
                      </a:rPr>
                      <m:t>+</m:t>
                    </m:r>
                    <m:r>
                      <a:rPr lang="en-US" sz="2000">
                        <a:latin typeface="Cambria Math" panose="02040503050406030204" pitchFamily="18" charset="0"/>
                        <a:cs typeface="Times New Roman" panose="02020603050405020304" pitchFamily="18" charset="0"/>
                      </a:rPr>
                      <m:t>2</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cosx</m:t>
                    </m:r>
                    <m:r>
                      <a:rPr lang="en-US" sz="200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cs typeface="Times New Roman" panose="02020603050405020304" pitchFamily="18" charset="0"/>
                      </a:rPr>
                      <m:t>c</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Hence this is our required general </a:t>
                </a:r>
                <a:r>
                  <a:rPr lang="en-US" sz="2000" dirty="0" smtClean="0">
                    <a:latin typeface="Times New Roman" panose="02020603050405020304" pitchFamily="18" charset="0"/>
                    <a:cs typeface="Times New Roman" panose="02020603050405020304" pitchFamily="18" charset="0"/>
                  </a:rPr>
                  <a:t>solution.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01782"/>
                <a:ext cx="10515600" cy="5775181"/>
              </a:xfrm>
              <a:blipFill>
                <a:blip r:embed="rId2"/>
                <a:stretch>
                  <a:fillRect l="-638" t="-1162"/>
                </a:stretch>
              </a:blipFill>
            </p:spPr>
            <p:txBody>
              <a:bodyPr/>
              <a:lstStyle/>
              <a:p>
                <a:r>
                  <a:rPr lang="en-IN">
                    <a:noFill/>
                  </a:rPr>
                  <a:t> </a:t>
                </a:r>
              </a:p>
            </p:txBody>
          </p:sp>
        </mc:Fallback>
      </mc:AlternateContent>
    </p:spTree>
    <p:extLst>
      <p:ext uri="{BB962C8B-B14F-4D97-AF65-F5344CB8AC3E}">
        <p14:creationId xmlns:p14="http://schemas.microsoft.com/office/powerpoint/2010/main" val="3396914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8544"/>
                <a:ext cx="10515600" cy="6303819"/>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2</a:t>
                </a:r>
                <a:r>
                  <a:rPr lang="en-US" sz="2000" b="1" dirty="0">
                    <a:solidFill>
                      <a:srgbClr val="FF0000"/>
                    </a:solidFill>
                    <a:latin typeface="Times New Roman" panose="02020603050405020304" pitchFamily="18" charset="0"/>
                    <a:cs typeface="Times New Roman" panose="02020603050405020304" pitchFamily="18" charset="0"/>
                  </a:rPr>
                  <a:t>5</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d>
                      <m:dPr>
                        <m:ctrlPr>
                          <a:rPr lang="en-US" sz="2000" b="1" i="1">
                            <a:solidFill>
                              <a:srgbClr val="FF0000"/>
                            </a:solidFill>
                            <a:latin typeface="Cambria Math" panose="02040503050406030204" pitchFamily="18" charset="0"/>
                            <a:cs typeface="Times New Roman" panose="02020603050405020304" pitchFamily="18" charset="0"/>
                          </a:rPr>
                        </m:ctrlPr>
                      </m:dPr>
                      <m:e>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𝐲</m:t>
                            </m:r>
                          </m:e>
                          <m:sup>
                            <m:r>
                              <a:rPr lang="en-US" sz="2000" b="1" i="0" smtClean="0">
                                <a:solidFill>
                                  <a:srgbClr val="FF0000"/>
                                </a:solidFill>
                                <a:latin typeface="Cambria Math" panose="02040503050406030204" pitchFamily="18" charset="0"/>
                                <a:cs typeface="Times New Roman" panose="02020603050405020304" pitchFamily="18" charset="0"/>
                              </a:rPr>
                              <m:t>𝟒</m:t>
                            </m:r>
                          </m:sup>
                        </m:sSup>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𝟐𝐲</m:t>
                        </m:r>
                      </m:e>
                    </m:d>
                    <m:r>
                      <a:rPr lang="en-US" sz="2000" b="1" i="0">
                        <a:solidFill>
                          <a:srgbClr val="FF0000"/>
                        </a:solidFill>
                        <a:latin typeface="Cambria Math" panose="02040503050406030204" pitchFamily="18" charset="0"/>
                        <a:cs typeface="Times New Roman" panose="02020603050405020304" pitchFamily="18" charset="0"/>
                      </a:rPr>
                      <m:t>𝐝𝐱</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𝐱</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𝐲</m:t>
                        </m:r>
                      </m:e>
                      <m:sup>
                        <m:r>
                          <a:rPr lang="en-US" sz="2000" b="1" i="0" smtClean="0">
                            <a:solidFill>
                              <a:srgbClr val="FF0000"/>
                            </a:solidFill>
                            <a:latin typeface="Cambria Math" panose="02040503050406030204" pitchFamily="18" charset="0"/>
                            <a:cs typeface="Times New Roman" panose="02020603050405020304" pitchFamily="18" charset="0"/>
                          </a:rPr>
                          <m:t>𝟑</m:t>
                        </m:r>
                      </m:sup>
                    </m:sSup>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𝟐</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𝐲</m:t>
                        </m:r>
                      </m:e>
                      <m:sup>
                        <m:r>
                          <a:rPr lang="en-US" sz="2000" b="1" i="0">
                            <a:solidFill>
                              <a:srgbClr val="FF0000"/>
                            </a:solidFill>
                            <a:latin typeface="Cambria Math" panose="02040503050406030204" pitchFamily="18" charset="0"/>
                            <a:cs typeface="Times New Roman" panose="02020603050405020304" pitchFamily="18" charset="0"/>
                          </a:rPr>
                          <m:t>𝟒</m:t>
                        </m:r>
                      </m:sup>
                    </m:sSup>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𝟒𝐱</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a:t>
                </a:r>
                <a:r>
                  <a:rPr lang="en-US" sz="2000" dirty="0" smtClean="0">
                    <a:latin typeface="Times New Roman" panose="02020603050405020304" pitchFamily="18" charset="0"/>
                    <a:cs typeface="Times New Roman" panose="02020603050405020304" pitchFamily="18" charset="0"/>
                  </a:rPr>
                  <a:t>equation </a:t>
                </a:r>
                <a14:m>
                  <m:oMath xmlns:m="http://schemas.openxmlformats.org/officeDocument/2006/math">
                    <m:d>
                      <m:dPr>
                        <m:ctrlPr>
                          <a:rPr lang="en-US" sz="2000" i="1" smtClean="0">
                            <a:solidFill>
                              <a:schemeClr val="tx1"/>
                            </a:solidFill>
                            <a:latin typeface="Cambria Math" panose="02040503050406030204" pitchFamily="18" charset="0"/>
                            <a:cs typeface="Times New Roman" panose="02020603050405020304" pitchFamily="18" charset="0"/>
                          </a:rPr>
                        </m:ctrlPr>
                      </m:dPr>
                      <m:e>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y</m:t>
                            </m:r>
                          </m:e>
                          <m:sup>
                            <m:r>
                              <a:rPr lang="en-US" sz="2000" b="0" i="0">
                                <a:solidFill>
                                  <a:schemeClr val="tx1"/>
                                </a:solidFill>
                                <a:latin typeface="Cambria Math" panose="02040503050406030204" pitchFamily="18" charset="0"/>
                                <a:cs typeface="Times New Roman" panose="02020603050405020304" pitchFamily="18" charset="0"/>
                              </a:rPr>
                              <m:t>4</m:t>
                            </m:r>
                          </m:sup>
                        </m:sSup>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2</m:t>
                        </m:r>
                        <m:r>
                          <m:rPr>
                            <m:sty m:val="p"/>
                          </m:rPr>
                          <a:rPr lang="en-US" sz="2000" b="0" i="0">
                            <a:solidFill>
                              <a:schemeClr val="tx1"/>
                            </a:solidFill>
                            <a:latin typeface="Cambria Math" panose="02040503050406030204" pitchFamily="18" charset="0"/>
                            <a:cs typeface="Times New Roman" panose="02020603050405020304" pitchFamily="18" charset="0"/>
                          </a:rPr>
                          <m:t>y</m:t>
                        </m:r>
                      </m:e>
                    </m:d>
                    <m:r>
                      <m:rPr>
                        <m:sty m:val="p"/>
                      </m:rPr>
                      <a:rPr lang="en-US" sz="2000" b="0" i="0">
                        <a:solidFill>
                          <a:schemeClr val="tx1"/>
                        </a:solidFill>
                        <a:latin typeface="Cambria Math" panose="02040503050406030204" pitchFamily="18" charset="0"/>
                        <a:cs typeface="Times New Roman" panose="02020603050405020304" pitchFamily="18" charset="0"/>
                      </a:rPr>
                      <m:t>dx</m:t>
                    </m:r>
                    <m:r>
                      <a:rPr lang="en-US" sz="2000" b="0" i="0" smtClean="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x</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y</m:t>
                        </m:r>
                      </m:e>
                      <m:sup>
                        <m:r>
                          <a:rPr lang="en-US" sz="2000" b="0" i="0">
                            <a:solidFill>
                              <a:schemeClr val="tx1"/>
                            </a:solidFill>
                            <a:latin typeface="Cambria Math" panose="02040503050406030204" pitchFamily="18" charset="0"/>
                            <a:cs typeface="Times New Roman" panose="02020603050405020304" pitchFamily="18" charset="0"/>
                          </a:rPr>
                          <m:t>3</m:t>
                        </m:r>
                      </m:sup>
                    </m:sSup>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2</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y</m:t>
                        </m:r>
                      </m:e>
                      <m:sup>
                        <m:r>
                          <a:rPr lang="en-US" sz="2000" b="0" i="0">
                            <a:solidFill>
                              <a:schemeClr val="tx1"/>
                            </a:solidFill>
                            <a:latin typeface="Cambria Math" panose="02040503050406030204" pitchFamily="18" charset="0"/>
                            <a:cs typeface="Times New Roman" panose="02020603050405020304" pitchFamily="18" charset="0"/>
                          </a:rPr>
                          <m:t>4</m:t>
                        </m:r>
                      </m:sup>
                    </m:sSup>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4</m:t>
                    </m:r>
                    <m:r>
                      <m:rPr>
                        <m:sty m:val="p"/>
                      </m:rPr>
                      <a:rPr lang="en-US" sz="2000" b="0" i="0">
                        <a:solidFill>
                          <a:schemeClr val="tx1"/>
                        </a:solidFill>
                        <a:latin typeface="Cambria Math" panose="02040503050406030204" pitchFamily="18" charset="0"/>
                        <a:cs typeface="Times New Roman" panose="02020603050405020304" pitchFamily="18" charset="0"/>
                      </a:rPr>
                      <m:t>x</m:t>
                    </m:r>
                    <m:r>
                      <a:rPr lang="en-US" sz="2000" b="0" i="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dy</m:t>
                    </m:r>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0</m:t>
                    </m:r>
                  </m:oMath>
                </a14:m>
                <a:r>
                  <a:rPr lang="en-US" sz="2000" dirty="0">
                    <a:latin typeface="Times New Roman" panose="02020603050405020304" pitchFamily="18" charset="0"/>
                    <a:cs typeface="Times New Roman" panose="02020603050405020304" pitchFamily="18" charset="0"/>
                  </a:rPr>
                  <a:t>-      (1)</a:t>
                </a: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4</m:t>
                    </m:r>
                    <m:r>
                      <m:rPr>
                        <m:sty m:val="p"/>
                      </m:rPr>
                      <a:rPr lang="en-US" sz="2000" i="0">
                        <a:latin typeface="Cambria Math" panose="02040503050406030204" pitchFamily="18" charset="0"/>
                        <a:cs typeface="Times New Roman" panose="02020603050405020304" pitchFamily="18" charset="0"/>
                      </a:rPr>
                      <m:t>x</m:t>
                    </m:r>
                  </m:oMath>
                </a14:m>
                <a:endParaRPr lang="en-US"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4</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4</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a:rPr lang="en-US" sz="2000" b="0" i="0" smtClean="0">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4</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Therefore the given equation is Non Exact differential equation.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Here</a:t>
                </a:r>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panose="02040503050406030204" pitchFamily="18" charset="0"/>
                            <a:cs typeface="Times New Roman" panose="02020603050405020304" pitchFamily="18" charset="0"/>
                          </a:rPr>
                        </m:ctrlPr>
                      </m:fPr>
                      <m:num>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 </m:t>
                        </m:r>
                        <m:r>
                          <a:rPr lang="en-US" sz="2000" b="1" i="0">
                            <a:latin typeface="Cambria Math" panose="02040503050406030204" pitchFamily="18" charset="0"/>
                            <a:ea typeface="Cambria Math" panose="02040503050406030204" pitchFamily="18" charset="0"/>
                            <a:cs typeface="Times New Roman" panose="02020603050405020304" pitchFamily="18" charset="0"/>
                          </a:rPr>
                          <m:t> </m:t>
                        </m:r>
                      </m:num>
                      <m:den>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den>
                    </m:f>
                    <m:r>
                      <a:rPr lang="en-US" sz="2000" b="1"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4</m:t>
                        </m:r>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4</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2</m:t>
                        </m:r>
                      </m:num>
                      <m:den>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4</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3</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6</m:t>
                        </m:r>
                      </m:num>
                      <m:den>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3</m:t>
                            </m:r>
                          </m:sup>
                        </m:sSup>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2</m:t>
                        </m:r>
                        <m:r>
                          <a:rPr lang="en-US" sz="2000" b="0" i="0" smtClean="0">
                            <a:latin typeface="Cambria Math" panose="02040503050406030204" pitchFamily="18" charset="0"/>
                            <a:cs typeface="Times New Roman" panose="02020603050405020304" pitchFamily="18" charset="0"/>
                          </a:rPr>
                          <m:t>)</m:t>
                        </m:r>
                      </m:den>
                    </m:f>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m:t>
                        </m:r>
                      </m:num>
                      <m:den>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3</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3</m:t>
                        </m:r>
                      </m:num>
                      <m:den>
                        <m:r>
                          <m:rPr>
                            <m:sty m:val="p"/>
                          </m:rPr>
                          <a:rPr lang="en-US" sz="2000" i="0">
                            <a:latin typeface="Cambria Math" panose="02040503050406030204" pitchFamily="18" charset="0"/>
                            <a:cs typeface="Times New Roman" panose="02020603050405020304" pitchFamily="18" charset="0"/>
                          </a:rPr>
                          <m:t>y</m:t>
                        </m:r>
                      </m:den>
                    </m:f>
                  </m:oMath>
                </a14:m>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e>
                      </m:d>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e</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function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only</m:t>
                      </m:r>
                      <m:r>
                        <a:rPr lang="en-US" sz="2000" i="0">
                          <a:latin typeface="Cambria Math" panose="02040503050406030204" pitchFamily="18" charset="0"/>
                          <a:cs typeface="Times New Roman" panose="02020603050405020304" pitchFamily="18" charset="0"/>
                        </a:rPr>
                        <m:t>]</m:t>
                      </m:r>
                    </m:oMath>
                  </m:oMathPara>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f</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e>
                            </m:d>
                            <m:r>
                              <m:rPr>
                                <m:sty m:val="p"/>
                              </m:rPr>
                              <a:rPr lang="en-US" sz="2000" i="0">
                                <a:latin typeface="Cambria Math" panose="02040503050406030204" pitchFamily="18" charset="0"/>
                                <a:cs typeface="Times New Roman" panose="02020603050405020304" pitchFamily="18" charset="0"/>
                              </a:rPr>
                              <m:t>dy</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b="1" i="1">
                                    <a:latin typeface="Cambria Math" panose="02040503050406030204" pitchFamily="18" charset="0"/>
                                    <a:cs typeface="Times New Roman" panose="02020603050405020304" pitchFamily="18" charset="0"/>
                                  </a:rPr>
                                </m:ctrlPr>
                              </m:fPr>
                              <m:num>
                                <m:r>
                                  <a:rPr lang="en-US" sz="2000" b="1" i="0">
                                    <a:latin typeface="Cambria Math" panose="02040503050406030204" pitchFamily="18" charset="0"/>
                                    <a:cs typeface="Times New Roman" panose="02020603050405020304" pitchFamily="18" charset="0"/>
                                  </a:rPr>
                                  <m:t>−</m:t>
                                </m:r>
                                <m:r>
                                  <a:rPr lang="en-US" sz="2000" b="1" i="0">
                                    <a:latin typeface="Cambria Math" panose="02040503050406030204" pitchFamily="18" charset="0"/>
                                    <a:cs typeface="Times New Roman" panose="02020603050405020304" pitchFamily="18" charset="0"/>
                                  </a:rPr>
                                  <m:t>𝟐</m:t>
                                </m:r>
                              </m:num>
                              <m:den>
                                <m:r>
                                  <a:rPr lang="en-US" sz="2000" b="1" i="0">
                                    <a:latin typeface="Cambria Math" panose="02040503050406030204" pitchFamily="18" charset="0"/>
                                    <a:cs typeface="Times New Roman" panose="02020603050405020304" pitchFamily="18" charset="0"/>
                                  </a:rPr>
                                  <m:t>𝐲</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a:rPr lang="en-US" sz="2000" i="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cs typeface="Times New Roman" panose="02020603050405020304" pitchFamily="18" charset="0"/>
                          </a:rPr>
                          <m:t>logy</m:t>
                        </m:r>
                      </m:sup>
                    </m:sSup>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8544"/>
                <a:ext cx="10515600" cy="6303819"/>
              </a:xfrm>
              <a:blipFill>
                <a:blip r:embed="rId2"/>
                <a:stretch>
                  <a:fillRect l="-638" t="-774"/>
                </a:stretch>
              </a:blipFill>
            </p:spPr>
            <p:txBody>
              <a:bodyPr/>
              <a:lstStyle/>
              <a:p>
                <a:r>
                  <a:rPr lang="en-IN">
                    <a:noFill/>
                  </a:rPr>
                  <a:t> </a:t>
                </a:r>
              </a:p>
            </p:txBody>
          </p:sp>
        </mc:Fallback>
      </mc:AlternateContent>
    </p:spTree>
    <p:extLst>
      <p:ext uri="{BB962C8B-B14F-4D97-AF65-F5344CB8AC3E}">
        <p14:creationId xmlns:p14="http://schemas.microsoft.com/office/powerpoint/2010/main" val="800597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1837" y="374072"/>
                <a:ext cx="11076708" cy="6276110"/>
              </a:xfrm>
            </p:spPr>
            <p:txBody>
              <a:bodyPr>
                <a:normAutofit/>
              </a:bodyPr>
              <a:lstStyle/>
              <a:p>
                <a:pPr marL="0" indent="0">
                  <a:buNone/>
                </a:pPr>
                <a:r>
                  <a:rPr lang="en-US" sz="2200" dirty="0" smtClean="0">
                    <a:solidFill>
                      <a:srgbClr val="FF0000"/>
                    </a:solidFill>
                    <a:latin typeface="Times New Roman" panose="02020603050405020304" pitchFamily="18" charset="0"/>
                    <a:cs typeface="Times New Roman" panose="02020603050405020304" pitchFamily="18" charset="0"/>
                  </a:rPr>
                  <a:t>Order of the  Differential </a:t>
                </a:r>
                <a:r>
                  <a:rPr lang="en-US" sz="2200" dirty="0">
                    <a:solidFill>
                      <a:srgbClr val="FF0000"/>
                    </a:solidFill>
                    <a:latin typeface="Times New Roman" panose="02020603050405020304" pitchFamily="18" charset="0"/>
                    <a:cs typeface="Times New Roman" panose="02020603050405020304" pitchFamily="18" charset="0"/>
                  </a:rPr>
                  <a:t>E</a:t>
                </a:r>
                <a:r>
                  <a:rPr lang="en-US" sz="2200" dirty="0" smtClean="0">
                    <a:solidFill>
                      <a:srgbClr val="FF0000"/>
                    </a:solidFill>
                    <a:latin typeface="Times New Roman" panose="02020603050405020304" pitchFamily="18" charset="0"/>
                    <a:cs typeface="Times New Roman" panose="02020603050405020304" pitchFamily="18" charset="0"/>
                  </a:rPr>
                  <a:t>quation:</a:t>
                </a:r>
                <a:r>
                  <a:rPr lang="en-US" sz="2200" dirty="0" smtClean="0">
                    <a:latin typeface="Times New Roman" panose="02020603050405020304" pitchFamily="18" charset="0"/>
                    <a:cs typeface="Times New Roman" panose="02020603050405020304" pitchFamily="18" charset="0"/>
                  </a:rPr>
                  <a:t>  The order of an ordinary differential equation is defined as the </a:t>
                </a:r>
                <a:r>
                  <a:rPr lang="en-US" sz="2200" dirty="0" smtClean="0">
                    <a:solidFill>
                      <a:srgbClr val="00B050"/>
                    </a:solidFill>
                    <a:latin typeface="Times New Roman" panose="02020603050405020304" pitchFamily="18" charset="0"/>
                    <a:cs typeface="Times New Roman" panose="02020603050405020304" pitchFamily="18" charset="0"/>
                  </a:rPr>
                  <a:t>order of highest derivative</a:t>
                </a:r>
                <a:r>
                  <a:rPr lang="en-US" sz="2200" dirty="0" smtClean="0">
                    <a:latin typeface="Times New Roman" panose="02020603050405020304" pitchFamily="18" charset="0"/>
                    <a:cs typeface="Times New Roman" panose="02020603050405020304" pitchFamily="18" charset="0"/>
                  </a:rPr>
                  <a:t> when  the differential equation is free from fractions as well as radicals.</a:t>
                </a:r>
              </a:p>
              <a:p>
                <a:pPr marL="0" lvl="0" indent="0">
                  <a:buNone/>
                </a:pPr>
                <a:r>
                  <a:rPr lang="en-US" sz="2200" dirty="0" smtClean="0">
                    <a:solidFill>
                      <a:srgbClr val="FF0000"/>
                    </a:solidFill>
                    <a:latin typeface="Times New Roman" panose="02020603050405020304" pitchFamily="18" charset="0"/>
                    <a:cs typeface="Times New Roman" panose="02020603050405020304" pitchFamily="18" charset="0"/>
                  </a:rPr>
                  <a:t>Degree of the  </a:t>
                </a:r>
                <a:r>
                  <a:rPr lang="en-US" sz="2200" dirty="0">
                    <a:solidFill>
                      <a:srgbClr val="FF0000"/>
                    </a:solidFill>
                    <a:latin typeface="Times New Roman" panose="02020603050405020304" pitchFamily="18" charset="0"/>
                    <a:cs typeface="Times New Roman" panose="02020603050405020304" pitchFamily="18" charset="0"/>
                  </a:rPr>
                  <a:t>D</a:t>
                </a:r>
                <a:r>
                  <a:rPr lang="en-US" sz="2200" dirty="0" smtClean="0">
                    <a:solidFill>
                      <a:srgbClr val="FF0000"/>
                    </a:solidFill>
                    <a:latin typeface="Times New Roman" panose="02020603050405020304" pitchFamily="18" charset="0"/>
                    <a:cs typeface="Times New Roman" panose="02020603050405020304" pitchFamily="18" charset="0"/>
                  </a:rPr>
                  <a:t>ifferential </a:t>
                </a:r>
                <a:r>
                  <a:rPr lang="en-US" sz="2200" dirty="0">
                    <a:solidFill>
                      <a:srgbClr val="FF0000"/>
                    </a:solidFill>
                    <a:latin typeface="Times New Roman" panose="02020603050405020304" pitchFamily="18" charset="0"/>
                    <a:cs typeface="Times New Roman" panose="02020603050405020304" pitchFamily="18" charset="0"/>
                  </a:rPr>
                  <a:t>E</a:t>
                </a:r>
                <a:r>
                  <a:rPr lang="en-US" sz="2200" dirty="0" smtClean="0">
                    <a:solidFill>
                      <a:srgbClr val="FF0000"/>
                    </a:solidFill>
                    <a:latin typeface="Times New Roman" panose="02020603050405020304" pitchFamily="18" charset="0"/>
                    <a:cs typeface="Times New Roman" panose="02020603050405020304" pitchFamily="18" charset="0"/>
                  </a:rPr>
                  <a:t>quation: </a:t>
                </a:r>
                <a:r>
                  <a:rPr lang="en-US" sz="2200" dirty="0" smtClean="0">
                    <a:latin typeface="Times New Roman" panose="02020603050405020304" pitchFamily="18" charset="0"/>
                    <a:cs typeface="Times New Roman" panose="02020603050405020304" pitchFamily="18" charset="0"/>
                  </a:rPr>
                  <a:t>The power of highest derivative is known as the degree of the ordinary differential equation </a:t>
                </a:r>
                <a:r>
                  <a:rPr lang="en-US" sz="2200" dirty="0">
                    <a:solidFill>
                      <a:prstClr val="black"/>
                    </a:solidFill>
                    <a:latin typeface="Times New Roman" panose="02020603050405020304" pitchFamily="18" charset="0"/>
                    <a:cs typeface="Times New Roman" panose="02020603050405020304" pitchFamily="18" charset="0"/>
                  </a:rPr>
                  <a:t>when  the differential equation is free from fractions as well as radicals.</a:t>
                </a:r>
              </a:p>
              <a:p>
                <a:pPr marL="0" indent="0">
                  <a:buNone/>
                </a:pPr>
                <a:r>
                  <a:rPr lang="en-US" sz="2200" dirty="0" smtClean="0">
                    <a:solidFill>
                      <a:srgbClr val="FF0000"/>
                    </a:solidFill>
                    <a:latin typeface="Times New Roman" panose="02020603050405020304" pitchFamily="18" charset="0"/>
                    <a:cs typeface="Times New Roman" panose="02020603050405020304" pitchFamily="18" charset="0"/>
                  </a:rPr>
                  <a:t>Examples:</a:t>
                </a:r>
              </a:p>
              <a:p>
                <a:pPr marL="514350" indent="-514350">
                  <a:buAutoNum type="romanLcParenR"/>
                </a:pPr>
                <a14:m>
                  <m:oMath xmlns:m="http://schemas.openxmlformats.org/officeDocument/2006/math">
                    <m:f>
                      <m:fPr>
                        <m:ctrlPr>
                          <a:rPr lang="en-US" sz="2200" i="1">
                            <a:solidFill>
                              <a:srgbClr val="FF0000"/>
                            </a:solidFill>
                            <a:latin typeface="Cambria Math" panose="02040503050406030204" pitchFamily="18" charset="0"/>
                            <a:cs typeface="Times New Roman" panose="02020603050405020304" pitchFamily="18" charset="0"/>
                          </a:rPr>
                        </m:ctrlPr>
                      </m:fPr>
                      <m:num>
                        <m:sSup>
                          <m:sSupPr>
                            <m:ctrlPr>
                              <a:rPr lang="en-US" sz="2200" i="1">
                                <a:solidFill>
                                  <a:srgbClr val="FF0000"/>
                                </a:solidFill>
                                <a:latin typeface="Cambria Math" panose="02040503050406030204" pitchFamily="18" charset="0"/>
                                <a:cs typeface="Times New Roman" panose="02020603050405020304" pitchFamily="18" charset="0"/>
                              </a:rPr>
                            </m:ctrlPr>
                          </m:sSupPr>
                          <m:e>
                            <m:r>
                              <m:rPr>
                                <m:sty m:val="p"/>
                              </m:rPr>
                              <a:rPr lang="en-US" sz="2200" i="0">
                                <a:solidFill>
                                  <a:srgbClr val="FF0000"/>
                                </a:solidFill>
                                <a:latin typeface="Cambria Math" panose="02040503050406030204" pitchFamily="18" charset="0"/>
                                <a:cs typeface="Times New Roman" panose="02020603050405020304" pitchFamily="18" charset="0"/>
                              </a:rPr>
                              <m:t>d</m:t>
                            </m:r>
                          </m:e>
                          <m:sup>
                            <m:r>
                              <a:rPr lang="en-US" sz="2200" i="0">
                                <a:solidFill>
                                  <a:srgbClr val="FF0000"/>
                                </a:solidFill>
                                <a:latin typeface="Cambria Math" panose="02040503050406030204" pitchFamily="18" charset="0"/>
                                <a:cs typeface="Times New Roman" panose="02020603050405020304" pitchFamily="18" charset="0"/>
                              </a:rPr>
                              <m:t>2</m:t>
                            </m:r>
                          </m:sup>
                        </m:sSup>
                        <m:r>
                          <m:rPr>
                            <m:sty m:val="p"/>
                          </m:rPr>
                          <a:rPr lang="en-US" sz="2200" i="0">
                            <a:solidFill>
                              <a:srgbClr val="FF0000"/>
                            </a:solidFill>
                            <a:latin typeface="Cambria Math" panose="02040503050406030204" pitchFamily="18" charset="0"/>
                            <a:cs typeface="Times New Roman" panose="02020603050405020304" pitchFamily="18" charset="0"/>
                          </a:rPr>
                          <m:t>y</m:t>
                        </m:r>
                      </m:num>
                      <m:den>
                        <m:r>
                          <m:rPr>
                            <m:sty m:val="p"/>
                          </m:rPr>
                          <a:rPr lang="en-US" sz="2200" i="0">
                            <a:solidFill>
                              <a:srgbClr val="FF0000"/>
                            </a:solidFill>
                            <a:latin typeface="Cambria Math" panose="02040503050406030204" pitchFamily="18" charset="0"/>
                            <a:cs typeface="Times New Roman" panose="02020603050405020304" pitchFamily="18" charset="0"/>
                          </a:rPr>
                          <m:t>d</m:t>
                        </m:r>
                        <m:sSup>
                          <m:sSupPr>
                            <m:ctrlPr>
                              <a:rPr lang="en-US" sz="2200" i="1">
                                <a:solidFill>
                                  <a:srgbClr val="FF0000"/>
                                </a:solidFill>
                                <a:latin typeface="Cambria Math" panose="02040503050406030204" pitchFamily="18" charset="0"/>
                                <a:cs typeface="Times New Roman" panose="02020603050405020304" pitchFamily="18" charset="0"/>
                              </a:rPr>
                            </m:ctrlPr>
                          </m:sSupPr>
                          <m:e>
                            <m:r>
                              <m:rPr>
                                <m:sty m:val="p"/>
                              </m:rPr>
                              <a:rPr lang="en-US" sz="2200" i="0">
                                <a:solidFill>
                                  <a:srgbClr val="FF0000"/>
                                </a:solidFill>
                                <a:latin typeface="Cambria Math" panose="02040503050406030204" pitchFamily="18" charset="0"/>
                                <a:cs typeface="Times New Roman" panose="02020603050405020304" pitchFamily="18" charset="0"/>
                              </a:rPr>
                              <m:t>x</m:t>
                            </m:r>
                          </m:e>
                          <m:sup>
                            <m:r>
                              <a:rPr lang="en-US" sz="2200" i="0">
                                <a:solidFill>
                                  <a:srgbClr val="FF0000"/>
                                </a:solidFill>
                                <a:latin typeface="Cambria Math" panose="02040503050406030204" pitchFamily="18" charset="0"/>
                                <a:cs typeface="Times New Roman" panose="02020603050405020304" pitchFamily="18" charset="0"/>
                              </a:rPr>
                              <m:t>2</m:t>
                            </m:r>
                          </m:sup>
                        </m:sSup>
                      </m:den>
                    </m:f>
                    <m:r>
                      <a:rPr lang="en-US" sz="2200" i="0">
                        <a:solidFill>
                          <a:srgbClr val="FF0000"/>
                        </a:solidFill>
                        <a:latin typeface="Cambria Math" panose="02040503050406030204" pitchFamily="18" charset="0"/>
                        <a:cs typeface="Times New Roman" panose="02020603050405020304" pitchFamily="18" charset="0"/>
                      </a:rPr>
                      <m:t> −</m:t>
                    </m:r>
                    <m:r>
                      <a:rPr lang="en-US" sz="2200" i="0">
                        <a:solidFill>
                          <a:srgbClr val="FF0000"/>
                        </a:solidFill>
                        <a:latin typeface="Cambria Math" panose="02040503050406030204" pitchFamily="18" charset="0"/>
                        <a:cs typeface="Times New Roman" panose="02020603050405020304" pitchFamily="18" charset="0"/>
                      </a:rPr>
                      <m:t>10</m:t>
                    </m:r>
                    <m:r>
                      <a:rPr lang="en-US" sz="2200" i="0">
                        <a:solidFill>
                          <a:srgbClr val="FF0000"/>
                        </a:solidFill>
                        <a:latin typeface="Cambria Math" panose="02040503050406030204" pitchFamily="18" charset="0"/>
                        <a:cs typeface="Times New Roman" panose="02020603050405020304" pitchFamily="18" charset="0"/>
                      </a:rPr>
                      <m:t> </m:t>
                    </m:r>
                    <m:sSup>
                      <m:sSupPr>
                        <m:ctrlPr>
                          <a:rPr lang="en-US" sz="2200" i="1" smtClean="0">
                            <a:solidFill>
                              <a:srgbClr val="FF0000"/>
                            </a:solidFill>
                            <a:latin typeface="Cambria Math" panose="02040503050406030204" pitchFamily="18" charset="0"/>
                            <a:cs typeface="Times New Roman" panose="02020603050405020304" pitchFamily="18" charset="0"/>
                          </a:rPr>
                        </m:ctrlPr>
                      </m:sSupPr>
                      <m:e>
                        <m:d>
                          <m:dPr>
                            <m:ctrlPr>
                              <a:rPr lang="en-US" sz="2200" b="0" i="1" smtClean="0">
                                <a:solidFill>
                                  <a:srgbClr val="FF0000"/>
                                </a:solidFill>
                                <a:latin typeface="Cambria Math" panose="02040503050406030204" pitchFamily="18" charset="0"/>
                                <a:cs typeface="Times New Roman" panose="02020603050405020304" pitchFamily="18" charset="0"/>
                              </a:rPr>
                            </m:ctrlPr>
                          </m:dPr>
                          <m:e>
                            <m:f>
                              <m:fPr>
                                <m:ctrlPr>
                                  <a:rPr lang="en-US" sz="2200" i="1">
                                    <a:solidFill>
                                      <a:srgbClr val="FF0000"/>
                                    </a:solidFill>
                                    <a:latin typeface="Cambria Math" panose="02040503050406030204" pitchFamily="18" charset="0"/>
                                    <a:cs typeface="Times New Roman" panose="02020603050405020304" pitchFamily="18" charset="0"/>
                                  </a:rPr>
                                </m:ctrlPr>
                              </m:fPr>
                              <m:num>
                                <m:r>
                                  <m:rPr>
                                    <m:sty m:val="p"/>
                                  </m:rPr>
                                  <a:rPr lang="en-US" sz="2200" i="0">
                                    <a:solidFill>
                                      <a:srgbClr val="FF0000"/>
                                    </a:solidFill>
                                    <a:latin typeface="Cambria Math" panose="02040503050406030204" pitchFamily="18" charset="0"/>
                                    <a:cs typeface="Times New Roman" panose="02020603050405020304" pitchFamily="18" charset="0"/>
                                  </a:rPr>
                                  <m:t>dy</m:t>
                                </m:r>
                              </m:num>
                              <m:den>
                                <m:r>
                                  <m:rPr>
                                    <m:sty m:val="p"/>
                                  </m:rPr>
                                  <a:rPr lang="en-US" sz="2200" i="0">
                                    <a:solidFill>
                                      <a:srgbClr val="FF0000"/>
                                    </a:solidFill>
                                    <a:latin typeface="Cambria Math" panose="02040503050406030204" pitchFamily="18" charset="0"/>
                                    <a:cs typeface="Times New Roman" panose="02020603050405020304" pitchFamily="18" charset="0"/>
                                  </a:rPr>
                                  <m:t>dx</m:t>
                                </m:r>
                              </m:den>
                            </m:f>
                          </m:e>
                        </m:d>
                      </m:e>
                      <m:sup>
                        <m:r>
                          <a:rPr lang="en-US" sz="2200" b="0" i="0" smtClean="0">
                            <a:solidFill>
                              <a:srgbClr val="FF0000"/>
                            </a:solidFill>
                            <a:latin typeface="Cambria Math" panose="02040503050406030204" pitchFamily="18" charset="0"/>
                            <a:cs typeface="Times New Roman" panose="02020603050405020304" pitchFamily="18" charset="0"/>
                          </a:rPr>
                          <m:t>3</m:t>
                        </m:r>
                      </m:sup>
                    </m:sSup>
                    <m:r>
                      <a:rPr lang="en-US" sz="2200" i="0">
                        <a:solidFill>
                          <a:srgbClr val="FF0000"/>
                        </a:solidFill>
                        <a:latin typeface="Cambria Math" panose="02040503050406030204" pitchFamily="18" charset="0"/>
                        <a:cs typeface="Times New Roman" panose="02020603050405020304" pitchFamily="18" charset="0"/>
                      </a:rPr>
                      <m:t>+</m:t>
                    </m:r>
                    <m:r>
                      <a:rPr lang="en-US" sz="2200" i="0">
                        <a:solidFill>
                          <a:srgbClr val="FF0000"/>
                        </a:solidFill>
                        <a:latin typeface="Cambria Math" panose="02040503050406030204" pitchFamily="18" charset="0"/>
                        <a:cs typeface="Times New Roman" panose="02020603050405020304" pitchFamily="18" charset="0"/>
                      </a:rPr>
                      <m:t>24</m:t>
                    </m:r>
                    <m:r>
                      <a:rPr lang="en-US" sz="2200" i="0">
                        <a:solidFill>
                          <a:srgbClr val="FF0000"/>
                        </a:solidFill>
                        <a:latin typeface="Cambria Math" panose="02040503050406030204" pitchFamily="18" charset="0"/>
                        <a:cs typeface="Times New Roman" panose="02020603050405020304" pitchFamily="18" charset="0"/>
                      </a:rPr>
                      <m:t> </m:t>
                    </m:r>
                    <m:r>
                      <m:rPr>
                        <m:sty m:val="p"/>
                      </m:rPr>
                      <a:rPr lang="en-US" sz="2200" i="0">
                        <a:solidFill>
                          <a:srgbClr val="FF0000"/>
                        </a:solidFill>
                        <a:latin typeface="Cambria Math" panose="02040503050406030204" pitchFamily="18" charset="0"/>
                        <a:cs typeface="Times New Roman" panose="02020603050405020304" pitchFamily="18" charset="0"/>
                      </a:rPr>
                      <m:t>y</m:t>
                    </m:r>
                    <m:r>
                      <a:rPr lang="en-US" sz="2200" i="0">
                        <a:solidFill>
                          <a:srgbClr val="FF0000"/>
                        </a:solidFill>
                        <a:latin typeface="Cambria Math" panose="02040503050406030204" pitchFamily="18" charset="0"/>
                        <a:cs typeface="Times New Roman" panose="02020603050405020304" pitchFamily="18" charset="0"/>
                      </a:rPr>
                      <m:t>=</m:t>
                    </m:r>
                    <m:r>
                      <m:rPr>
                        <m:sty m:val="p"/>
                      </m:rPr>
                      <a:rPr lang="en-US" sz="2200" i="0">
                        <a:solidFill>
                          <a:srgbClr val="FF0000"/>
                        </a:solidFill>
                        <a:latin typeface="Cambria Math" panose="02040503050406030204" pitchFamily="18" charset="0"/>
                        <a:cs typeface="Times New Roman" panose="02020603050405020304" pitchFamily="18" charset="0"/>
                      </a:rPr>
                      <m:t>sinx</m:t>
                    </m:r>
                  </m:oMath>
                </a14:m>
                <a:r>
                  <a:rPr lang="en-IN" sz="2200" dirty="0" smtClean="0">
                    <a:solidFill>
                      <a:srgbClr val="FF0000"/>
                    </a:solidFill>
                    <a:latin typeface="Times New Roman" panose="02020603050405020304" pitchFamily="18" charset="0"/>
                    <a:cs typeface="Times New Roman" panose="02020603050405020304" pitchFamily="18" charset="0"/>
                  </a:rPr>
                  <a:t>                  </a:t>
                </a:r>
                <a:r>
                  <a:rPr lang="en-IN" sz="2200" dirty="0" smtClean="0">
                    <a:solidFill>
                      <a:srgbClr val="0070C0"/>
                    </a:solidFill>
                    <a:latin typeface="Times New Roman" panose="02020603050405020304" pitchFamily="18" charset="0"/>
                    <a:cs typeface="Times New Roman" panose="02020603050405020304" pitchFamily="18" charset="0"/>
                  </a:rPr>
                  <a:t>Order = 2</a:t>
                </a:r>
              </a:p>
              <a:p>
                <a:pPr marL="0" indent="0">
                  <a:buNone/>
                </a:pPr>
                <a:r>
                  <a:rPr lang="en-US" sz="2200" dirty="0">
                    <a:solidFill>
                      <a:srgbClr val="0070C0"/>
                    </a:solidFill>
                    <a:latin typeface="Times New Roman" panose="02020603050405020304" pitchFamily="18" charset="0"/>
                    <a:cs typeface="Times New Roman" panose="02020603050405020304" pitchFamily="18" charset="0"/>
                  </a:rPr>
                  <a:t> </a:t>
                </a:r>
                <a:r>
                  <a:rPr lang="en-US" sz="2200" dirty="0" smtClean="0">
                    <a:solidFill>
                      <a:srgbClr val="0070C0"/>
                    </a:solidFill>
                    <a:latin typeface="Times New Roman" panose="02020603050405020304" pitchFamily="18" charset="0"/>
                    <a:cs typeface="Times New Roman" panose="02020603050405020304" pitchFamily="18" charset="0"/>
                  </a:rPr>
                  <a:t>                                                                          Degree = 1</a:t>
                </a:r>
              </a:p>
              <a:p>
                <a:pPr marL="0" indent="0">
                  <a:buNone/>
                </a:pPr>
                <a:r>
                  <a:rPr lang="en-US" sz="2200" dirty="0" smtClean="0">
                    <a:solidFill>
                      <a:srgbClr val="FF0000"/>
                    </a:solidFill>
                    <a:latin typeface="Times New Roman" panose="02020603050405020304" pitchFamily="18" charset="0"/>
                    <a:cs typeface="Times New Roman" panose="02020603050405020304" pitchFamily="18" charset="0"/>
                  </a:rPr>
                  <a:t>ii)    </a:t>
                </a:r>
                <a14:m>
                  <m:oMath xmlns:m="http://schemas.openxmlformats.org/officeDocument/2006/math">
                    <m:f>
                      <m:fPr>
                        <m:ctrlPr>
                          <a:rPr lang="en-US" sz="2200" i="1">
                            <a:solidFill>
                              <a:srgbClr val="FF0000"/>
                            </a:solidFill>
                            <a:latin typeface="Cambria Math" panose="02040503050406030204" pitchFamily="18" charset="0"/>
                            <a:cs typeface="Times New Roman" panose="02020603050405020304" pitchFamily="18" charset="0"/>
                          </a:rPr>
                        </m:ctrlPr>
                      </m:fPr>
                      <m:num>
                        <m:sSup>
                          <m:sSupPr>
                            <m:ctrlPr>
                              <a:rPr lang="en-US" sz="2200" i="1">
                                <a:solidFill>
                                  <a:srgbClr val="FF0000"/>
                                </a:solidFill>
                                <a:latin typeface="Cambria Math" panose="02040503050406030204" pitchFamily="18" charset="0"/>
                                <a:cs typeface="Times New Roman" panose="02020603050405020304" pitchFamily="18" charset="0"/>
                              </a:rPr>
                            </m:ctrlPr>
                          </m:sSupPr>
                          <m:e>
                            <m:r>
                              <m:rPr>
                                <m:sty m:val="p"/>
                              </m:rPr>
                              <a:rPr lang="en-US" sz="2200" i="0">
                                <a:solidFill>
                                  <a:srgbClr val="FF0000"/>
                                </a:solidFill>
                                <a:latin typeface="Cambria Math" panose="02040503050406030204" pitchFamily="18" charset="0"/>
                                <a:cs typeface="Times New Roman" panose="02020603050405020304" pitchFamily="18" charset="0"/>
                              </a:rPr>
                              <m:t>d</m:t>
                            </m:r>
                          </m:e>
                          <m:sup>
                            <m:r>
                              <a:rPr lang="en-US" sz="2200" b="0" i="0" smtClean="0">
                                <a:solidFill>
                                  <a:srgbClr val="FF0000"/>
                                </a:solidFill>
                                <a:latin typeface="Cambria Math" panose="02040503050406030204" pitchFamily="18" charset="0"/>
                                <a:cs typeface="Times New Roman" panose="02020603050405020304" pitchFamily="18" charset="0"/>
                              </a:rPr>
                              <m:t>3</m:t>
                            </m:r>
                          </m:sup>
                        </m:sSup>
                        <m:r>
                          <m:rPr>
                            <m:sty m:val="p"/>
                          </m:rPr>
                          <a:rPr lang="en-US" sz="2200" i="0">
                            <a:solidFill>
                              <a:srgbClr val="FF0000"/>
                            </a:solidFill>
                            <a:latin typeface="Cambria Math" panose="02040503050406030204" pitchFamily="18" charset="0"/>
                            <a:cs typeface="Times New Roman" panose="02020603050405020304" pitchFamily="18" charset="0"/>
                          </a:rPr>
                          <m:t>y</m:t>
                        </m:r>
                      </m:num>
                      <m:den>
                        <m:r>
                          <m:rPr>
                            <m:sty m:val="p"/>
                          </m:rPr>
                          <a:rPr lang="en-US" sz="2200" i="0">
                            <a:solidFill>
                              <a:srgbClr val="FF0000"/>
                            </a:solidFill>
                            <a:latin typeface="Cambria Math" panose="02040503050406030204" pitchFamily="18" charset="0"/>
                            <a:cs typeface="Times New Roman" panose="02020603050405020304" pitchFamily="18" charset="0"/>
                          </a:rPr>
                          <m:t>d</m:t>
                        </m:r>
                        <m:sSup>
                          <m:sSupPr>
                            <m:ctrlPr>
                              <a:rPr lang="en-US" sz="2200" i="1">
                                <a:solidFill>
                                  <a:srgbClr val="FF0000"/>
                                </a:solidFill>
                                <a:latin typeface="Cambria Math" panose="02040503050406030204" pitchFamily="18" charset="0"/>
                                <a:cs typeface="Times New Roman" panose="02020603050405020304" pitchFamily="18" charset="0"/>
                              </a:rPr>
                            </m:ctrlPr>
                          </m:sSupPr>
                          <m:e>
                            <m:r>
                              <m:rPr>
                                <m:sty m:val="p"/>
                              </m:rPr>
                              <a:rPr lang="en-US" sz="2200" i="0">
                                <a:solidFill>
                                  <a:srgbClr val="FF0000"/>
                                </a:solidFill>
                                <a:latin typeface="Cambria Math" panose="02040503050406030204" pitchFamily="18" charset="0"/>
                                <a:cs typeface="Times New Roman" panose="02020603050405020304" pitchFamily="18" charset="0"/>
                              </a:rPr>
                              <m:t>x</m:t>
                            </m:r>
                          </m:e>
                          <m:sup>
                            <m:r>
                              <a:rPr lang="en-US" sz="2200" b="0" i="0" smtClean="0">
                                <a:solidFill>
                                  <a:srgbClr val="FF0000"/>
                                </a:solidFill>
                                <a:latin typeface="Cambria Math" panose="02040503050406030204" pitchFamily="18" charset="0"/>
                                <a:cs typeface="Times New Roman" panose="02020603050405020304" pitchFamily="18" charset="0"/>
                              </a:rPr>
                              <m:t>3</m:t>
                            </m:r>
                          </m:sup>
                        </m:sSup>
                      </m:den>
                    </m:f>
                    <m:r>
                      <a:rPr lang="en-US" sz="2200" b="0" i="0" smtClean="0">
                        <a:solidFill>
                          <a:srgbClr val="FF0000"/>
                        </a:solidFill>
                        <a:latin typeface="Cambria Math" panose="02040503050406030204" pitchFamily="18" charset="0"/>
                        <a:cs typeface="Times New Roman" panose="02020603050405020304" pitchFamily="18" charset="0"/>
                      </a:rPr>
                      <m:t>+</m:t>
                    </m:r>
                    <m:r>
                      <a:rPr lang="en-US" sz="2200" b="0" i="0" smtClean="0">
                        <a:solidFill>
                          <a:srgbClr val="FF0000"/>
                        </a:solidFill>
                        <a:latin typeface="Cambria Math" panose="02040503050406030204" pitchFamily="18" charset="0"/>
                        <a:cs typeface="Times New Roman" panose="02020603050405020304" pitchFamily="18" charset="0"/>
                      </a:rPr>
                      <m:t>5</m:t>
                    </m:r>
                    <m:r>
                      <a:rPr lang="en-US" sz="2200" i="0">
                        <a:solidFill>
                          <a:srgbClr val="FF0000"/>
                        </a:solidFill>
                        <a:latin typeface="Cambria Math" panose="02040503050406030204" pitchFamily="18" charset="0"/>
                        <a:cs typeface="Times New Roman" panose="02020603050405020304" pitchFamily="18" charset="0"/>
                      </a:rPr>
                      <m:t> </m:t>
                    </m:r>
                    <m:sSup>
                      <m:sSupPr>
                        <m:ctrlPr>
                          <a:rPr lang="en-US" sz="2200" i="1">
                            <a:solidFill>
                              <a:srgbClr val="FF0000"/>
                            </a:solidFill>
                            <a:latin typeface="Cambria Math" panose="02040503050406030204" pitchFamily="18" charset="0"/>
                            <a:cs typeface="Times New Roman" panose="02020603050405020304" pitchFamily="18" charset="0"/>
                          </a:rPr>
                        </m:ctrlPr>
                      </m:sSupPr>
                      <m:e>
                        <m:d>
                          <m:dPr>
                            <m:ctrlPr>
                              <a:rPr lang="en-US" sz="2200" i="1">
                                <a:solidFill>
                                  <a:srgbClr val="FF0000"/>
                                </a:solidFill>
                                <a:latin typeface="Cambria Math" panose="02040503050406030204" pitchFamily="18" charset="0"/>
                                <a:cs typeface="Times New Roman" panose="02020603050405020304" pitchFamily="18" charset="0"/>
                              </a:rPr>
                            </m:ctrlPr>
                          </m:dPr>
                          <m:e>
                            <m:f>
                              <m:fPr>
                                <m:ctrlPr>
                                  <a:rPr lang="en-US" sz="2200" i="1">
                                    <a:solidFill>
                                      <a:srgbClr val="FF0000"/>
                                    </a:solidFill>
                                    <a:latin typeface="Cambria Math" panose="02040503050406030204" pitchFamily="18" charset="0"/>
                                    <a:cs typeface="Times New Roman" panose="02020603050405020304" pitchFamily="18" charset="0"/>
                                  </a:rPr>
                                </m:ctrlPr>
                              </m:fPr>
                              <m:num>
                                <m:r>
                                  <m:rPr>
                                    <m:sty m:val="p"/>
                                  </m:rPr>
                                  <a:rPr lang="en-US" sz="2200" i="0">
                                    <a:solidFill>
                                      <a:srgbClr val="FF0000"/>
                                    </a:solidFill>
                                    <a:latin typeface="Cambria Math" panose="02040503050406030204" pitchFamily="18" charset="0"/>
                                    <a:cs typeface="Times New Roman" panose="02020603050405020304" pitchFamily="18" charset="0"/>
                                  </a:rPr>
                                  <m:t>dy</m:t>
                                </m:r>
                              </m:num>
                              <m:den>
                                <m:r>
                                  <m:rPr>
                                    <m:sty m:val="p"/>
                                  </m:rPr>
                                  <a:rPr lang="en-US" sz="2200" i="0">
                                    <a:solidFill>
                                      <a:srgbClr val="FF0000"/>
                                    </a:solidFill>
                                    <a:latin typeface="Cambria Math" panose="02040503050406030204" pitchFamily="18" charset="0"/>
                                    <a:cs typeface="Times New Roman" panose="02020603050405020304" pitchFamily="18" charset="0"/>
                                  </a:rPr>
                                  <m:t>dx</m:t>
                                </m:r>
                              </m:den>
                            </m:f>
                          </m:e>
                        </m:d>
                      </m:e>
                      <m:sup>
                        <m:r>
                          <a:rPr lang="en-US" sz="2200" i="0">
                            <a:solidFill>
                              <a:srgbClr val="FF0000"/>
                            </a:solidFill>
                            <a:latin typeface="Cambria Math" panose="02040503050406030204" pitchFamily="18" charset="0"/>
                            <a:cs typeface="Times New Roman" panose="02020603050405020304" pitchFamily="18" charset="0"/>
                          </a:rPr>
                          <m:t>3</m:t>
                        </m:r>
                      </m:sup>
                    </m:sSup>
                    <m:r>
                      <a:rPr lang="en-US" sz="2200" i="0">
                        <a:solidFill>
                          <a:srgbClr val="FF0000"/>
                        </a:solidFill>
                        <a:latin typeface="Cambria Math" panose="02040503050406030204" pitchFamily="18" charset="0"/>
                        <a:cs typeface="Times New Roman" panose="02020603050405020304" pitchFamily="18" charset="0"/>
                      </a:rPr>
                      <m:t>+</m:t>
                    </m:r>
                    <m:r>
                      <a:rPr lang="en-US" sz="2200" b="0" i="0" smtClean="0">
                        <a:solidFill>
                          <a:srgbClr val="FF0000"/>
                        </a:solidFill>
                        <a:latin typeface="Cambria Math" panose="02040503050406030204" pitchFamily="18" charset="0"/>
                        <a:cs typeface="Times New Roman" panose="02020603050405020304" pitchFamily="18" charset="0"/>
                      </a:rPr>
                      <m:t>6</m:t>
                    </m:r>
                    <m:f>
                      <m:fPr>
                        <m:ctrlPr>
                          <a:rPr lang="en-US" sz="2200" i="1">
                            <a:solidFill>
                              <a:srgbClr val="FF0000"/>
                            </a:solidFill>
                            <a:latin typeface="Cambria Math" panose="02040503050406030204" pitchFamily="18" charset="0"/>
                            <a:cs typeface="Times New Roman" panose="02020603050405020304" pitchFamily="18" charset="0"/>
                          </a:rPr>
                        </m:ctrlPr>
                      </m:fPr>
                      <m:num>
                        <m:r>
                          <m:rPr>
                            <m:sty m:val="p"/>
                          </m:rPr>
                          <a:rPr lang="en-US" sz="2200" i="0">
                            <a:solidFill>
                              <a:srgbClr val="FF0000"/>
                            </a:solidFill>
                            <a:latin typeface="Cambria Math" panose="02040503050406030204" pitchFamily="18" charset="0"/>
                            <a:cs typeface="Times New Roman" panose="02020603050405020304" pitchFamily="18" charset="0"/>
                          </a:rPr>
                          <m:t>dy</m:t>
                        </m:r>
                      </m:num>
                      <m:den>
                        <m:r>
                          <m:rPr>
                            <m:sty m:val="p"/>
                          </m:rPr>
                          <a:rPr lang="en-US" sz="2200" i="0">
                            <a:solidFill>
                              <a:srgbClr val="FF0000"/>
                            </a:solidFill>
                            <a:latin typeface="Cambria Math" panose="02040503050406030204" pitchFamily="18" charset="0"/>
                            <a:cs typeface="Times New Roman" panose="02020603050405020304" pitchFamily="18" charset="0"/>
                          </a:rPr>
                          <m:t>dx</m:t>
                        </m:r>
                      </m:den>
                    </m:f>
                    <m:r>
                      <a:rPr lang="en-US" sz="2200" b="0" i="0" smtClean="0">
                        <a:solidFill>
                          <a:srgbClr val="FF0000"/>
                        </a:solidFill>
                        <a:latin typeface="Cambria Math" panose="02040503050406030204" pitchFamily="18" charset="0"/>
                        <a:cs typeface="Times New Roman" panose="02020603050405020304" pitchFamily="18" charset="0"/>
                      </a:rPr>
                      <m:t>+</m:t>
                    </m:r>
                    <m:r>
                      <a:rPr lang="en-US" sz="2200" b="0" i="0" smtClean="0">
                        <a:solidFill>
                          <a:srgbClr val="FF0000"/>
                        </a:solidFill>
                        <a:latin typeface="Cambria Math" panose="02040503050406030204" pitchFamily="18" charset="0"/>
                        <a:cs typeface="Times New Roman" panose="02020603050405020304" pitchFamily="18" charset="0"/>
                      </a:rPr>
                      <m:t>74</m:t>
                    </m:r>
                    <m:r>
                      <a:rPr lang="en-US" sz="2200" i="0">
                        <a:solidFill>
                          <a:srgbClr val="FF0000"/>
                        </a:solidFill>
                        <a:latin typeface="Cambria Math" panose="02040503050406030204" pitchFamily="18" charset="0"/>
                        <a:cs typeface="Times New Roman" panose="02020603050405020304" pitchFamily="18" charset="0"/>
                      </a:rPr>
                      <m:t> </m:t>
                    </m:r>
                    <m:r>
                      <m:rPr>
                        <m:sty m:val="p"/>
                      </m:rPr>
                      <a:rPr lang="en-US" sz="2200" i="0">
                        <a:solidFill>
                          <a:srgbClr val="FF0000"/>
                        </a:solidFill>
                        <a:latin typeface="Cambria Math" panose="02040503050406030204" pitchFamily="18" charset="0"/>
                        <a:cs typeface="Times New Roman" panose="02020603050405020304" pitchFamily="18" charset="0"/>
                      </a:rPr>
                      <m:t>y</m:t>
                    </m:r>
                    <m:r>
                      <a:rPr lang="en-US" sz="2200" i="0">
                        <a:solidFill>
                          <a:srgbClr val="FF0000"/>
                        </a:solidFill>
                        <a:latin typeface="Cambria Math" panose="02040503050406030204" pitchFamily="18" charset="0"/>
                        <a:cs typeface="Times New Roman" panose="02020603050405020304" pitchFamily="18" charset="0"/>
                      </a:rPr>
                      <m:t>=</m:t>
                    </m:r>
                    <m:sSup>
                      <m:sSupPr>
                        <m:ctrlPr>
                          <a:rPr lang="en-US" sz="2200" i="1" smtClean="0">
                            <a:solidFill>
                              <a:srgbClr val="FF0000"/>
                            </a:solidFill>
                            <a:latin typeface="Cambria Math" panose="02040503050406030204" pitchFamily="18" charset="0"/>
                            <a:cs typeface="Times New Roman" panose="02020603050405020304" pitchFamily="18" charset="0"/>
                          </a:rPr>
                        </m:ctrlPr>
                      </m:sSupPr>
                      <m:e>
                        <m:r>
                          <m:rPr>
                            <m:sty m:val="p"/>
                          </m:rPr>
                          <a:rPr lang="en-US" sz="2200" b="0" i="0" smtClean="0">
                            <a:solidFill>
                              <a:srgbClr val="FF0000"/>
                            </a:solidFill>
                            <a:latin typeface="Cambria Math" panose="02040503050406030204" pitchFamily="18" charset="0"/>
                            <a:cs typeface="Times New Roman" panose="02020603050405020304" pitchFamily="18" charset="0"/>
                          </a:rPr>
                          <m:t>e</m:t>
                        </m:r>
                      </m:e>
                      <m:sup>
                        <m:r>
                          <m:rPr>
                            <m:sty m:val="p"/>
                          </m:rPr>
                          <a:rPr lang="en-US" sz="2200" b="0" i="0" smtClean="0">
                            <a:solidFill>
                              <a:srgbClr val="FF0000"/>
                            </a:solidFill>
                            <a:latin typeface="Cambria Math" panose="02040503050406030204" pitchFamily="18" charset="0"/>
                            <a:cs typeface="Times New Roman" panose="02020603050405020304" pitchFamily="18" charset="0"/>
                          </a:rPr>
                          <m:t>x</m:t>
                        </m:r>
                      </m:sup>
                    </m:sSup>
                  </m:oMath>
                </a14:m>
                <a:r>
                  <a:rPr lang="en-IN" sz="2200" dirty="0" smtClean="0">
                    <a:solidFill>
                      <a:srgbClr val="FF0000"/>
                    </a:solidFill>
                    <a:latin typeface="Times New Roman" panose="02020603050405020304" pitchFamily="18" charset="0"/>
                    <a:cs typeface="Times New Roman" panose="02020603050405020304" pitchFamily="18" charset="0"/>
                  </a:rPr>
                  <a:t>           </a:t>
                </a:r>
                <a:r>
                  <a:rPr lang="en-IN" sz="2200" dirty="0">
                    <a:solidFill>
                      <a:srgbClr val="FF0000"/>
                    </a:solidFill>
                    <a:latin typeface="Times New Roman" panose="02020603050405020304" pitchFamily="18" charset="0"/>
                    <a:cs typeface="Times New Roman" panose="02020603050405020304" pitchFamily="18" charset="0"/>
                  </a:rPr>
                  <a:t> </a:t>
                </a:r>
                <a:r>
                  <a:rPr lang="en-IN" sz="2200" dirty="0">
                    <a:solidFill>
                      <a:srgbClr val="0070C0"/>
                    </a:solidFill>
                    <a:latin typeface="Times New Roman" panose="02020603050405020304" pitchFamily="18" charset="0"/>
                    <a:cs typeface="Times New Roman" panose="02020603050405020304" pitchFamily="18" charset="0"/>
                  </a:rPr>
                  <a:t>Order = </a:t>
                </a:r>
                <a:r>
                  <a:rPr lang="en-IN" sz="2200" dirty="0" smtClean="0">
                    <a:solidFill>
                      <a:srgbClr val="0070C0"/>
                    </a:solidFill>
                    <a:latin typeface="Times New Roman" panose="02020603050405020304" pitchFamily="18" charset="0"/>
                    <a:cs typeface="Times New Roman" panose="02020603050405020304" pitchFamily="18" charset="0"/>
                  </a:rPr>
                  <a:t>3</a:t>
                </a:r>
                <a:endParaRPr lang="en-IN" sz="2200" dirty="0">
                  <a:solidFill>
                    <a:srgbClr val="0070C0"/>
                  </a:solidFill>
                  <a:latin typeface="Times New Roman" panose="02020603050405020304" pitchFamily="18" charset="0"/>
                  <a:cs typeface="Times New Roman" panose="02020603050405020304" pitchFamily="18" charset="0"/>
                </a:endParaRPr>
              </a:p>
              <a:p>
                <a:pPr marL="0" indent="0">
                  <a:buNone/>
                </a:pPr>
                <a:r>
                  <a:rPr lang="en-US" sz="2200" dirty="0">
                    <a:solidFill>
                      <a:srgbClr val="0070C0"/>
                    </a:solidFill>
                    <a:latin typeface="Times New Roman" panose="02020603050405020304" pitchFamily="18" charset="0"/>
                    <a:cs typeface="Times New Roman" panose="02020603050405020304" pitchFamily="18" charset="0"/>
                  </a:rPr>
                  <a:t>                                                                        </a:t>
                </a:r>
                <a:r>
                  <a:rPr lang="en-US" sz="2200" dirty="0" smtClean="0">
                    <a:solidFill>
                      <a:srgbClr val="0070C0"/>
                    </a:solidFill>
                    <a:latin typeface="Times New Roman" panose="02020603050405020304" pitchFamily="18" charset="0"/>
                    <a:cs typeface="Times New Roman" panose="02020603050405020304" pitchFamily="18" charset="0"/>
                  </a:rPr>
                  <a:t>  Degree </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smtClean="0">
                    <a:solidFill>
                      <a:srgbClr val="0070C0"/>
                    </a:solidFill>
                    <a:latin typeface="Times New Roman" panose="02020603050405020304" pitchFamily="18" charset="0"/>
                    <a:cs typeface="Times New Roman" panose="02020603050405020304" pitchFamily="18" charset="0"/>
                  </a:rPr>
                  <a:t>1</a:t>
                </a:r>
              </a:p>
              <a:p>
                <a:pPr marL="0" indent="0">
                  <a:buNone/>
                </a:pPr>
                <a:r>
                  <a:rPr lang="en-US" sz="2200" dirty="0" smtClean="0">
                    <a:solidFill>
                      <a:srgbClr val="FF0000"/>
                    </a:solidFill>
                    <a:latin typeface="Times New Roman" panose="02020603050405020304" pitchFamily="18" charset="0"/>
                    <a:cs typeface="Times New Roman" panose="02020603050405020304" pitchFamily="18" charset="0"/>
                  </a:rPr>
                  <a:t>Formation of Ordinary differential equation:</a:t>
                </a:r>
                <a:endParaRPr lang="en-US" sz="22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The ordinary differential equation can be formed by eliminating the  arbitrary constants</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or Parameters from the equation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1837" y="374072"/>
                <a:ext cx="11076708" cy="6276110"/>
              </a:xfrm>
              <a:blipFill rotWithShape="1">
                <a:blip r:embed="rId2"/>
                <a:stretch>
                  <a:fillRect l="-715" t="-1068" r="-220"/>
                </a:stretch>
              </a:blipFill>
            </p:spPr>
            <p:txBody>
              <a:bodyPr/>
              <a:lstStyle/>
              <a:p>
                <a:r>
                  <a:rPr lang="en-US">
                    <a:noFill/>
                  </a:rPr>
                  <a:t> </a:t>
                </a:r>
              </a:p>
            </p:txBody>
          </p:sp>
        </mc:Fallback>
      </mc:AlternateContent>
    </p:spTree>
    <p:extLst>
      <p:ext uri="{BB962C8B-B14F-4D97-AF65-F5344CB8AC3E}">
        <p14:creationId xmlns:p14="http://schemas.microsoft.com/office/powerpoint/2010/main" val="3019603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60218"/>
                <a:ext cx="10515600" cy="6192982"/>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      Multiplying with an Integrating factor  to the equation (1), we get</a:t>
                </a:r>
              </a:p>
              <a:p>
                <a:pPr marL="0" indent="0">
                  <a:buNone/>
                </a:pPr>
                <a14:m>
                  <m:oMath xmlns:m="http://schemas.openxmlformats.org/officeDocument/2006/math">
                    <m:r>
                      <m:rPr>
                        <m:nor/>
                      </m:rPr>
                      <a:rPr lang="en-US" sz="2000" dirty="0">
                        <a:latin typeface="Times New Roman" panose="02020603050405020304" pitchFamily="18" charset="0"/>
                        <a:cs typeface="Times New Roman" panose="02020603050405020304" pitchFamily="18" charset="0"/>
                      </a:rPr>
                      <m:t>      (</m:t>
                    </m:r>
                    <m:f>
                      <m:fPr>
                        <m:ctrlPr>
                          <a:rPr lang="en-IN" sz="2000" i="1" dirty="0">
                            <a:latin typeface="Cambria Math" panose="020405030504060302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𝑦</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3</m:t>
                            </m:r>
                          </m:sup>
                        </m:sSup>
                      </m:den>
                    </m:f>
                    <m:r>
                      <a:rPr lang="en-US" sz="2000" i="1">
                        <a:latin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dx</m:t>
                    </m:r>
                    <m:r>
                      <a:rPr lang="en-US" sz="2000" i="1">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rPr>
                        </m:ctrlPr>
                      </m:fPr>
                      <m:num>
                        <m:r>
                          <a:rPr lang="en-US" sz="2000" i="1">
                            <a:latin typeface="Cambria Math" panose="02040503050406030204" pitchFamily="18" charset="0"/>
                            <a:cs typeface="Times New Roman" panose="02020603050405020304" pitchFamily="18" charset="0"/>
                          </a:rPr>
                          <m:t>𝑥</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3</m:t>
                            </m:r>
                          </m:sup>
                        </m:s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4</m:t>
                        </m:r>
                        <m:r>
                          <a:rPr lang="en-US" sz="2000" i="1">
                            <a:latin typeface="Cambria Math" panose="02040503050406030204" pitchFamily="18" charset="0"/>
                            <a:cs typeface="Times New Roman" panose="02020603050405020304" pitchFamily="18" charset="0"/>
                          </a:rPr>
                          <m:t>𝑥</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3</m:t>
                            </m:r>
                            <m:r>
                              <a:rPr lang="en-US" sz="2000" i="1">
                                <a:latin typeface="Cambria Math" panose="02040503050406030204" pitchFamily="18" charset="0"/>
                                <a:cs typeface="Times New Roman" panose="02020603050405020304" pitchFamily="18" charset="0"/>
                              </a:rPr>
                              <m:t> </m:t>
                            </m:r>
                          </m:sup>
                        </m:sSup>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d</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r>
                      <a:rPr lang="en-US" sz="200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(2)</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rPr>
                            </m:ctrlPr>
                          </m:fPr>
                          <m:num>
                            <m:r>
                              <a:rPr lang="en-US" sz="2000" b="0" i="1" dirty="0" smtClean="0">
                                <a:latin typeface="Cambria Math" panose="02040503050406030204" pitchFamily="18" charset="0"/>
                              </a:rPr>
                              <m:t>2</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2</m:t>
                                </m:r>
                              </m:sup>
                            </m:sSup>
                          </m:den>
                        </m:f>
                      </m:e>
                    </m:d>
                    <m:r>
                      <a:rPr lang="en-US" sz="2000" i="1">
                        <a:latin typeface="Cambria Math" panose="02040503050406030204" pitchFamily="18" charset="0"/>
                        <a:cs typeface="Times New Roman" panose="02020603050405020304" pitchFamily="18" charset="0"/>
                      </a:rPr>
                      <m:t>𝑑𝑥</m:t>
                    </m:r>
                    <m:r>
                      <a:rPr lang="en-US" sz="2000" i="1">
                        <a:latin typeface="Cambria Math" panose="02040503050406030204" pitchFamily="18" charset="0"/>
                        <a:cs typeface="Times New Roman" panose="02020603050405020304" pitchFamily="18" charset="0"/>
                      </a:rPr>
                      <m:t> + </m:t>
                    </m:r>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4</m:t>
                            </m:r>
                            <m:r>
                              <a:rPr lang="en-US" sz="2000" b="0" i="1" smtClean="0">
                                <a:latin typeface="Cambria Math" panose="02040503050406030204" pitchFamily="18" charset="0"/>
                                <a:cs typeface="Times New Roman" panose="02020603050405020304" pitchFamily="18" charset="0"/>
                              </a:rPr>
                              <m:t>𝑥</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3</m:t>
                                </m:r>
                              </m:sup>
                            </m:sSup>
                          </m:den>
                        </m:f>
                      </m:e>
                    </m:d>
                    <m:r>
                      <a:rPr lang="en-US" sz="2000" i="1">
                        <a:latin typeface="Cambria Math" panose="02040503050406030204" pitchFamily="18" charset="0"/>
                        <a:cs typeface="Times New Roman" panose="02020603050405020304" pitchFamily="18" charset="0"/>
                      </a:rPr>
                      <m:t>𝑑𝑦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in the form of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1">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equation (2) is Exact differential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General 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constant</m:t>
                        </m:r>
                        <m:r>
                          <a:rPr lang="en-US" sz="2000">
                            <a:latin typeface="Cambria Math" panose="02040503050406030204" pitchFamily="18" charset="0"/>
                            <a:cs typeface="Times New Roman" panose="02020603050405020304" pitchFamily="18" charset="0"/>
                          </a:rPr>
                          <m:t>)</m:t>
                        </m: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terms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independent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m:t>
                                </m:r>
                                <m:r>
                                  <a:rPr lang="en-US" sz="2000" b="0" i="0" smtClean="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e>
                            </m:d>
                            <m:r>
                              <m:rPr>
                                <m:sty m:val="p"/>
                              </m:rPr>
                              <a:rPr lang="en-US" sz="2000">
                                <a:latin typeface="Cambria Math" panose="02040503050406030204" pitchFamily="18" charset="0"/>
                                <a:cs typeface="Times New Roman" panose="02020603050405020304" pitchFamily="18" charset="0"/>
                              </a:rPr>
                              <m:t>dy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e>
                        </m:nary>
                      </m:e>
                    </m:nary>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constant</m:t>
                        </m:r>
                        <m:r>
                          <a:rPr lang="en-US" sz="2000">
                            <a:latin typeface="Cambria Math" panose="02040503050406030204" pitchFamily="18" charset="0"/>
                            <a:cs typeface="Times New Roman" panose="02020603050405020304" pitchFamily="18" charset="0"/>
                          </a:rPr>
                          <m:t>)</m:t>
                        </m:r>
                      </m:sub>
                      <m:sup/>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rPr>
                                </m:ctrlPr>
                              </m:fPr>
                              <m:num>
                                <m:r>
                                  <a:rPr lang="en-US" sz="2000" i="1" dirty="0">
                                    <a:latin typeface="Cambria Math" panose="02040503050406030204" pitchFamily="18" charset="0"/>
                                  </a:rPr>
                                  <m:t>2</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den>
                            </m:f>
                          </m:e>
                        </m:d>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𝑦</m:t>
                            </m:r>
                            <m:r>
                              <m:rPr>
                                <m:sty m:val="p"/>
                              </m:rPr>
                              <a:rPr lang="en-US" sz="2000">
                                <a:latin typeface="Cambria Math" panose="02040503050406030204" pitchFamily="18" charset="0"/>
                                <a:cs typeface="Times New Roman" panose="02020603050405020304" pitchFamily="18" charset="0"/>
                              </a:rPr>
                              <m:t>dy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𝑥𝑦</m:t>
                    </m:r>
                    <m:r>
                      <a:rPr lang="en-US" sz="2000" b="0" i="1" smtClean="0">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rPr>
                        </m:ctrlPr>
                      </m:fPr>
                      <m:num>
                        <m:r>
                          <a:rPr lang="en-US" sz="2000" i="1" dirty="0">
                            <a:latin typeface="Cambria Math" panose="02040503050406030204" pitchFamily="18" charset="0"/>
                          </a:rPr>
                          <m:t>2</m:t>
                        </m:r>
                        <m:r>
                          <a:rPr lang="en-US" sz="2000" b="0" i="1" dirty="0" smtClean="0">
                            <a:latin typeface="Cambria Math" panose="02040503050406030204" pitchFamily="18" charset="0"/>
                          </a:rPr>
                          <m:t>𝑥</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den>
                    </m:f>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r>
                      <a:rPr lang="en-US" sz="2000" b="0" i="0" smtClean="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cs typeface="Times New Roman" panose="02020603050405020304" pitchFamily="18" charset="0"/>
                      </a:rPr>
                      <m:t>c</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Hence this is our required general </a:t>
                </a:r>
                <a:r>
                  <a:rPr lang="en-US" sz="2000" dirty="0" smtClean="0">
                    <a:latin typeface="Times New Roman" panose="02020603050405020304" pitchFamily="18" charset="0"/>
                    <a:cs typeface="Times New Roman" panose="02020603050405020304" pitchFamily="18" charset="0"/>
                  </a:rPr>
                  <a:t>solution.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60218"/>
                <a:ext cx="10515600" cy="6192982"/>
              </a:xfrm>
              <a:blipFill>
                <a:blip r:embed="rId2"/>
                <a:stretch>
                  <a:fillRect t="-984"/>
                </a:stretch>
              </a:blipFill>
            </p:spPr>
            <p:txBody>
              <a:bodyPr/>
              <a:lstStyle/>
              <a:p>
                <a:r>
                  <a:rPr lang="en-IN">
                    <a:noFill/>
                  </a:rPr>
                  <a:t> </a:t>
                </a:r>
              </a:p>
            </p:txBody>
          </p:sp>
        </mc:Fallback>
      </mc:AlternateContent>
    </p:spTree>
    <p:extLst>
      <p:ext uri="{BB962C8B-B14F-4D97-AF65-F5344CB8AC3E}">
        <p14:creationId xmlns:p14="http://schemas.microsoft.com/office/powerpoint/2010/main" val="939193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8763" y="300182"/>
                <a:ext cx="11249891" cy="5927581"/>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2</a:t>
                </a:r>
                <a:r>
                  <a:rPr lang="en-US" sz="2000" b="1" dirty="0">
                    <a:solidFill>
                      <a:srgbClr val="FF0000"/>
                    </a:solidFill>
                    <a:latin typeface="Times New Roman" panose="02020603050405020304" pitchFamily="18" charset="0"/>
                    <a:cs typeface="Times New Roman" panose="02020603050405020304" pitchFamily="18" charset="0"/>
                  </a:rPr>
                  <a:t>6</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𝐱</m:t>
                    </m:r>
                    <m:r>
                      <a:rPr lang="en-US" sz="2000" b="1" i="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𝐝𝐱</m:t>
                    </m:r>
                    <m:r>
                      <a:rPr lang="en-US" sz="2000" b="1" i="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𝐱</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𝟐𝐲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𝟏</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equation</a:t>
                </a:r>
                <a14:m>
                  <m:oMath xmlns:m="http://schemas.openxmlformats.org/officeDocument/2006/math">
                    <m:r>
                      <a:rPr lang="en-US" sz="2000" b="0" i="0" smtClean="0">
                        <a:solidFill>
                          <a:srgbClr val="FF0000"/>
                        </a:solidFill>
                        <a:latin typeface="Cambria Math" panose="02040503050406030204" pitchFamily="18" charset="0"/>
                        <a:cs typeface="Times New Roman" panose="02020603050405020304" pitchFamily="18" charset="0"/>
                      </a:rPr>
                      <m:t> </m:t>
                    </m:r>
                    <m:r>
                      <m:rPr>
                        <m:sty m:val="p"/>
                      </m:rPr>
                      <a:rPr lang="en-US" sz="2000" b="0" i="1" smtClean="0">
                        <a:solidFill>
                          <a:schemeClr val="tx1"/>
                        </a:solidFill>
                        <a:latin typeface="Cambria Math" panose="02040503050406030204" pitchFamily="18" charset="0"/>
                        <a:cs typeface="Times New Roman" panose="02020603050405020304" pitchFamily="18" charset="0"/>
                      </a:rPr>
                      <m:t>y</m:t>
                    </m:r>
                    <m:r>
                      <a:rPr lang="en-US" sz="2000" b="0" i="1">
                        <a:solidFill>
                          <a:schemeClr val="tx1"/>
                        </a:solidFill>
                        <a:latin typeface="Cambria Math" panose="02040503050406030204" pitchFamily="18" charset="0"/>
                        <a:cs typeface="Times New Roman" panose="02020603050405020304" pitchFamily="18" charset="0"/>
                      </a:rPr>
                      <m:t>(</m:t>
                    </m:r>
                    <m:r>
                      <a:rPr lang="en-US" sz="2000" b="0" i="1">
                        <a:solidFill>
                          <a:schemeClr val="tx1"/>
                        </a:solidFill>
                        <a:latin typeface="Cambria Math" panose="02040503050406030204" pitchFamily="18" charset="0"/>
                        <a:cs typeface="Times New Roman" panose="02020603050405020304" pitchFamily="18" charset="0"/>
                      </a:rPr>
                      <m:t>𝑥</m:t>
                    </m:r>
                    <m:r>
                      <a:rPr lang="en-US" sz="2000" b="0" i="1">
                        <a:solidFill>
                          <a:schemeClr val="tx1"/>
                        </a:solidFill>
                        <a:latin typeface="Cambria Math" panose="02040503050406030204" pitchFamily="18" charset="0"/>
                        <a:cs typeface="Times New Roman" panose="02020603050405020304" pitchFamily="18" charset="0"/>
                      </a:rPr>
                      <m:t>+</m:t>
                    </m:r>
                    <m:r>
                      <a:rPr lang="en-US" sz="2000" b="0" i="1">
                        <a:solidFill>
                          <a:schemeClr val="tx1"/>
                        </a:solidFill>
                        <a:latin typeface="Cambria Math" panose="02040503050406030204" pitchFamily="18" charset="0"/>
                        <a:cs typeface="Times New Roman" panose="02020603050405020304" pitchFamily="18" charset="0"/>
                      </a:rPr>
                      <m:t>𝑦</m:t>
                    </m:r>
                    <m:r>
                      <a:rPr lang="en-US" sz="2000" b="0" i="1">
                        <a:solidFill>
                          <a:schemeClr val="tx1"/>
                        </a:solidFill>
                        <a:latin typeface="Cambria Math" panose="02040503050406030204" pitchFamily="18" charset="0"/>
                        <a:cs typeface="Times New Roman" panose="02020603050405020304" pitchFamily="18" charset="0"/>
                      </a:rPr>
                      <m:t>) </m:t>
                    </m:r>
                    <m:r>
                      <a:rPr lang="en-US" sz="2000" b="0" i="1">
                        <a:solidFill>
                          <a:schemeClr val="tx1"/>
                        </a:solidFill>
                        <a:latin typeface="Cambria Math" panose="02040503050406030204" pitchFamily="18" charset="0"/>
                        <a:cs typeface="Times New Roman" panose="02020603050405020304" pitchFamily="18" charset="0"/>
                      </a:rPr>
                      <m:t>𝑑𝑥</m:t>
                    </m:r>
                    <m:r>
                      <a:rPr lang="en-US" sz="2000" b="0" i="1">
                        <a:solidFill>
                          <a:schemeClr val="tx1"/>
                        </a:solidFill>
                        <a:latin typeface="Cambria Math" panose="02040503050406030204" pitchFamily="18" charset="0"/>
                        <a:cs typeface="Times New Roman" panose="02020603050405020304" pitchFamily="18" charset="0"/>
                      </a:rPr>
                      <m:t>+(</m:t>
                    </m:r>
                    <m:r>
                      <a:rPr lang="en-US" sz="2000" b="0" i="1">
                        <a:solidFill>
                          <a:schemeClr val="tx1"/>
                        </a:solidFill>
                        <a:latin typeface="Cambria Math" panose="02040503050406030204" pitchFamily="18" charset="0"/>
                        <a:cs typeface="Times New Roman" panose="02020603050405020304" pitchFamily="18" charset="0"/>
                      </a:rPr>
                      <m:t>𝑥</m:t>
                    </m:r>
                    <m:r>
                      <a:rPr lang="en-US" sz="2000" b="0" i="1">
                        <a:solidFill>
                          <a:schemeClr val="tx1"/>
                        </a:solidFill>
                        <a:latin typeface="Cambria Math" panose="02040503050406030204" pitchFamily="18" charset="0"/>
                        <a:cs typeface="Times New Roman" panose="02020603050405020304" pitchFamily="18" charset="0"/>
                      </a:rPr>
                      <m:t>+</m:t>
                    </m:r>
                    <m:r>
                      <a:rPr lang="en-US" sz="2000" b="0" i="1">
                        <a:solidFill>
                          <a:schemeClr val="tx1"/>
                        </a:solidFill>
                        <a:latin typeface="Cambria Math" panose="02040503050406030204" pitchFamily="18" charset="0"/>
                        <a:cs typeface="Times New Roman" panose="02020603050405020304" pitchFamily="18" charset="0"/>
                      </a:rPr>
                      <m:t>2</m:t>
                    </m:r>
                    <m:r>
                      <a:rPr lang="en-US" sz="2000" b="0" i="1">
                        <a:solidFill>
                          <a:schemeClr val="tx1"/>
                        </a:solidFill>
                        <a:latin typeface="Cambria Math" panose="02040503050406030204" pitchFamily="18" charset="0"/>
                        <a:cs typeface="Times New Roman" panose="02020603050405020304" pitchFamily="18" charset="0"/>
                      </a:rPr>
                      <m:t>𝑦</m:t>
                    </m:r>
                    <m:r>
                      <a:rPr lang="en-US" sz="2000" b="0" i="1">
                        <a:solidFill>
                          <a:schemeClr val="tx1"/>
                        </a:solidFill>
                        <a:latin typeface="Cambria Math" panose="02040503050406030204" pitchFamily="18" charset="0"/>
                        <a:cs typeface="Times New Roman" panose="02020603050405020304" pitchFamily="18" charset="0"/>
                      </a:rPr>
                      <m:t>−</m:t>
                    </m:r>
                    <m:r>
                      <a:rPr lang="en-US" sz="2000" b="0" i="1">
                        <a:solidFill>
                          <a:schemeClr val="tx1"/>
                        </a:solidFill>
                        <a:latin typeface="Cambria Math" panose="02040503050406030204" pitchFamily="18" charset="0"/>
                        <a:cs typeface="Times New Roman" panose="02020603050405020304" pitchFamily="18" charset="0"/>
                      </a:rPr>
                      <m:t>1</m:t>
                    </m:r>
                    <m:r>
                      <a:rPr lang="en-US" sz="2000" b="0" i="1">
                        <a:solidFill>
                          <a:schemeClr val="tx1"/>
                        </a:solidFill>
                        <a:latin typeface="Cambria Math" panose="02040503050406030204" pitchFamily="18" charset="0"/>
                        <a:cs typeface="Times New Roman" panose="02020603050405020304" pitchFamily="18" charset="0"/>
                      </a:rPr>
                      <m:t>) </m:t>
                    </m:r>
                    <m:r>
                      <a:rPr lang="en-US" sz="2000" b="0" i="1">
                        <a:solidFill>
                          <a:schemeClr val="tx1"/>
                        </a:solidFill>
                        <a:latin typeface="Cambria Math" panose="02040503050406030204" pitchFamily="18" charset="0"/>
                        <a:cs typeface="Times New Roman" panose="02020603050405020304" pitchFamily="18" charset="0"/>
                      </a:rPr>
                      <m:t>𝑑𝑦</m:t>
                    </m:r>
                    <m:r>
                      <a:rPr lang="en-US" sz="2000" b="0" i="1">
                        <a:solidFill>
                          <a:schemeClr val="tx1"/>
                        </a:solidFill>
                        <a:latin typeface="Cambria Math" panose="02040503050406030204" pitchFamily="18" charset="0"/>
                        <a:cs typeface="Times New Roman" panose="02020603050405020304" pitchFamily="18" charset="0"/>
                      </a:rPr>
                      <m:t>=</m:t>
                    </m:r>
                    <m:r>
                      <a:rPr lang="en-US" sz="2000" b="0" i="1">
                        <a:solidFill>
                          <a:schemeClr val="tx1"/>
                        </a:solidFill>
                        <a:latin typeface="Cambria Math" panose="02040503050406030204" pitchFamily="18" charset="0"/>
                        <a:cs typeface="Times New Roman" panose="02020603050405020304" pitchFamily="18" charset="0"/>
                      </a:rPr>
                      <m:t>0</m:t>
                    </m:r>
                  </m:oMath>
                </a14:m>
                <a:r>
                  <a:rPr lang="en-US" sz="2000" dirty="0" smtClean="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(1)</a:t>
                </a: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1">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oMath>
                </a14:m>
                <a:endParaRPr lang="en-US"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1</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the given equation is Non Exact differential equation.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Here</a:t>
                </a:r>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panose="02040503050406030204" pitchFamily="18" charset="0"/>
                            <a:cs typeface="Times New Roman" panose="02020603050405020304" pitchFamily="18" charset="0"/>
                          </a:rPr>
                        </m:ctrlPr>
                      </m:fPr>
                      <m:num>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𝑀</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den>
                        </m:f>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𝑁</m:t>
                            </m:r>
                          </m:num>
                          <m:den>
                            <m:r>
                              <a:rPr lang="en-IN"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den>
                        </m:f>
                      </m:num>
                      <m:den>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N</m:t>
                        </m:r>
                      </m:den>
                    </m:f>
                    <m:r>
                      <a:rPr lang="en-US" sz="2000" b="1" i="1">
                        <a:latin typeface="Cambria Math" panose="02040503050406030204" pitchFamily="18" charset="0"/>
                        <a:cs typeface="Times New Roman" panose="02020603050405020304" pitchFamily="18" charset="0"/>
                      </a:rPr>
                      <m:t>= </m:t>
                    </m:r>
                    <m:f>
                      <m:fPr>
                        <m:ctrlPr>
                          <a:rPr lang="en-US" sz="2000" i="1" smtClean="0">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1</m:t>
                        </m:r>
                      </m:den>
                    </m:f>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b="0" i="1" smtClean="0">
                            <a:latin typeface="Cambria Math" panose="02040503050406030204" pitchFamily="18" charset="0"/>
                            <a:cs typeface="Times New Roman" panose="02020603050405020304" pitchFamily="18" charset="0"/>
                          </a:rPr>
                          <m:t>𝑜</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sup>
                    </m:s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𝑓</m:t>
                    </m:r>
                    <m:r>
                      <a:rPr lang="en-US" sz="2000" i="1">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x</m:t>
                        </m:r>
                      </m:e>
                    </m:d>
                    <m:r>
                      <a:rPr lang="en-US" sz="2000" i="1">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i</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e</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function</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of</m:t>
                    </m:r>
                    <m:r>
                      <a:rPr lang="en-US" sz="200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only</m:t>
                    </m:r>
                    <m:r>
                      <a:rPr lang="en-US" sz="2000" i="1">
                        <a:latin typeface="Cambria Math" panose="02040503050406030204" pitchFamily="18" charset="0"/>
                        <a:cs typeface="Times New Roman" panose="02020603050405020304" pitchFamily="18" charset="0"/>
                      </a:rPr>
                      <m:t>]</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1">
                                <a:latin typeface="Cambria Math" panose="02040503050406030204" pitchFamily="18" charset="0"/>
                                <a:cs typeface="Times New Roman" panose="02020603050405020304" pitchFamily="18" charset="0"/>
                              </a:rPr>
                              <m:t>𝑓</m:t>
                            </m:r>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𝑥</m:t>
                                </m:r>
                              </m:e>
                            </m:d>
                            <m:r>
                              <a:rPr lang="en-US" sz="2000" i="1">
                                <a:latin typeface="Cambria Math" panose="02040503050406030204" pitchFamily="18" charset="0"/>
                                <a:cs typeface="Times New Roman" panose="02020603050405020304" pitchFamily="18" charset="0"/>
                              </a:rPr>
                              <m:t>𝑑</m:t>
                            </m:r>
                            <m:r>
                              <a:rPr lang="en-US" sz="2000" b="0" i="1" smtClean="0">
                                <a:latin typeface="Cambria Math" panose="02040503050406030204" pitchFamily="18" charset="0"/>
                                <a:cs typeface="Times New Roman" panose="02020603050405020304" pitchFamily="18" charset="0"/>
                              </a:rPr>
                              <m:t>𝑥</m:t>
                            </m:r>
                          </m:e>
                        </m:nary>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b="0" i="1" smtClean="0">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𝑑𝑥</m:t>
                        </m:r>
                      </m:sup>
                    </m:sSup>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sup>
                    </m:sSup>
                  </m:oMath>
                </a14:m>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8763" y="300182"/>
                <a:ext cx="11249891" cy="5927581"/>
              </a:xfrm>
              <a:blipFill rotWithShape="1">
                <a:blip r:embed="rId2"/>
                <a:stretch>
                  <a:fillRect l="-596" t="-1028"/>
                </a:stretch>
              </a:blipFill>
            </p:spPr>
            <p:txBody>
              <a:bodyPr/>
              <a:lstStyle/>
              <a:p>
                <a:r>
                  <a:rPr lang="en-US">
                    <a:noFill/>
                  </a:rPr>
                  <a:t> </a:t>
                </a:r>
              </a:p>
            </p:txBody>
          </p:sp>
        </mc:Fallback>
      </mc:AlternateContent>
    </p:spTree>
    <p:extLst>
      <p:ext uri="{BB962C8B-B14F-4D97-AF65-F5344CB8AC3E}">
        <p14:creationId xmlns:p14="http://schemas.microsoft.com/office/powerpoint/2010/main" val="14094692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6473" y="221673"/>
                <a:ext cx="11152909" cy="5955290"/>
              </a:xfrm>
            </p:spPr>
            <p:txBody>
              <a:bodyPr>
                <a:normAutofit fontScale="25000" lnSpcReduction="20000"/>
              </a:bodyPr>
              <a:lstStyle/>
              <a:p>
                <a:pPr marL="0" indent="0">
                  <a:buNone/>
                </a:pPr>
                <a:r>
                  <a:rPr lang="en-US" sz="2400" dirty="0" smtClean="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Multiplying with an Integrating factor  to the equation (1), we get</a:t>
                </a:r>
              </a:p>
              <a:p>
                <a:pPr marL="0" indent="0">
                  <a:buNone/>
                </a:pPr>
                <a14:m>
                  <m:oMath xmlns:m="http://schemas.openxmlformats.org/officeDocument/2006/math">
                    <m:sSup>
                      <m:sSupPr>
                        <m:ctrlPr>
                          <a:rPr lang="en-US" sz="8000" i="1">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             </m:t>
                        </m:r>
                        <m:r>
                          <a:rPr lang="en-US" sz="8000" i="1">
                            <a:latin typeface="Cambria Math" panose="02040503050406030204" pitchFamily="18" charset="0"/>
                            <a:cs typeface="Times New Roman" panose="02020603050405020304" pitchFamily="18" charset="0"/>
                          </a:rPr>
                          <m:t>𝑒</m:t>
                        </m:r>
                      </m:e>
                      <m:sup>
                        <m:r>
                          <a:rPr lang="en-US" sz="8000" i="1">
                            <a:latin typeface="Cambria Math" panose="02040503050406030204" pitchFamily="18" charset="0"/>
                            <a:cs typeface="Times New Roman" panose="02020603050405020304" pitchFamily="18" charset="0"/>
                          </a:rPr>
                          <m:t>𝑥</m:t>
                        </m:r>
                      </m:sup>
                    </m:sSup>
                    <m:r>
                      <m:rPr>
                        <m:nor/>
                      </m:rPr>
                      <a:rPr lang="en-US" sz="8000" dirty="0">
                        <a:latin typeface="Times New Roman" panose="02020603050405020304" pitchFamily="18" charset="0"/>
                        <a:cs typeface="Times New Roman" panose="02020603050405020304" pitchFamily="18" charset="0"/>
                      </a:rPr>
                      <m:t>(</m:t>
                    </m:r>
                    <m:r>
                      <m:rPr>
                        <m:sty m:val="p"/>
                      </m:rPr>
                      <a:rPr lang="en-US" sz="8000" i="1">
                        <a:latin typeface="Cambria Math" panose="02040503050406030204" pitchFamily="18" charset="0"/>
                        <a:cs typeface="Times New Roman" panose="02020603050405020304" pitchFamily="18" charset="0"/>
                      </a:rPr>
                      <m:t>x</m:t>
                    </m:r>
                    <m:r>
                      <a:rPr lang="en-US" sz="8000" i="1">
                        <a:latin typeface="Cambria Math" panose="02040503050406030204" pitchFamily="18" charset="0"/>
                        <a:cs typeface="Times New Roman" panose="02020603050405020304" pitchFamily="18" charset="0"/>
                      </a:rPr>
                      <m:t>𝑦</m:t>
                    </m:r>
                    <m:r>
                      <a:rPr lang="en-US" sz="8000" i="1">
                        <a:latin typeface="Cambria Math" panose="02040503050406030204" pitchFamily="18" charset="0"/>
                        <a:cs typeface="Times New Roman" panose="02020603050405020304" pitchFamily="18" charset="0"/>
                      </a:rPr>
                      <m:t>+</m:t>
                    </m:r>
                    <m:sSup>
                      <m:sSupPr>
                        <m:ctrlPr>
                          <a:rPr lang="en-US" sz="8000" i="1">
                            <a:latin typeface="Cambria Math" panose="02040503050406030204" pitchFamily="18" charset="0"/>
                            <a:cs typeface="Times New Roman" panose="02020603050405020304" pitchFamily="18" charset="0"/>
                          </a:rPr>
                        </m:ctrlPr>
                      </m:sSupPr>
                      <m:e>
                        <m:r>
                          <a:rPr lang="en-US" sz="8000" i="1">
                            <a:latin typeface="Cambria Math" panose="02040503050406030204" pitchFamily="18" charset="0"/>
                            <a:cs typeface="Times New Roman" panose="02020603050405020304" pitchFamily="18" charset="0"/>
                          </a:rPr>
                          <m:t>𝑦</m:t>
                        </m:r>
                      </m:e>
                      <m:sup>
                        <m:r>
                          <a:rPr lang="en-US" sz="8000" i="1">
                            <a:latin typeface="Cambria Math" panose="02040503050406030204" pitchFamily="18" charset="0"/>
                            <a:cs typeface="Times New Roman" panose="02020603050405020304" pitchFamily="18" charset="0"/>
                          </a:rPr>
                          <m:t>2</m:t>
                        </m:r>
                        <m:r>
                          <a:rPr lang="en-US" sz="8000" i="1">
                            <a:latin typeface="Cambria Math" panose="02040503050406030204" pitchFamily="18" charset="0"/>
                            <a:cs typeface="Times New Roman" panose="02020603050405020304" pitchFamily="18" charset="0"/>
                          </a:rPr>
                          <m:t> </m:t>
                        </m:r>
                      </m:sup>
                    </m:sSup>
                    <m:r>
                      <a:rPr lang="en-US" sz="8000" i="1">
                        <a:latin typeface="Cambria Math" panose="02040503050406030204" pitchFamily="18" charset="0"/>
                        <a:cs typeface="Times New Roman" panose="02020603050405020304" pitchFamily="18" charset="0"/>
                      </a:rPr>
                      <m:t>)</m:t>
                    </m:r>
                    <m:r>
                      <m:rPr>
                        <m:sty m:val="p"/>
                      </m:rPr>
                      <a:rPr lang="en-US" sz="8000" i="1">
                        <a:latin typeface="Cambria Math" panose="02040503050406030204" pitchFamily="18" charset="0"/>
                        <a:cs typeface="Times New Roman" panose="02020603050405020304" pitchFamily="18" charset="0"/>
                      </a:rPr>
                      <m:t>dx</m:t>
                    </m:r>
                    <m:r>
                      <a:rPr lang="en-US" sz="8000" i="1">
                        <a:latin typeface="Cambria Math" panose="02040503050406030204" pitchFamily="18" charset="0"/>
                        <a:cs typeface="Times New Roman" panose="02020603050405020304" pitchFamily="18" charset="0"/>
                      </a:rPr>
                      <m:t>+</m:t>
                    </m:r>
                    <m:sSup>
                      <m:sSupPr>
                        <m:ctrlPr>
                          <a:rPr lang="en-US" sz="8000" i="1">
                            <a:latin typeface="Cambria Math" panose="02040503050406030204" pitchFamily="18" charset="0"/>
                            <a:cs typeface="Times New Roman" panose="02020603050405020304" pitchFamily="18" charset="0"/>
                          </a:rPr>
                        </m:ctrlPr>
                      </m:sSupPr>
                      <m:e>
                        <m:r>
                          <a:rPr lang="en-US" sz="8000" i="1">
                            <a:latin typeface="Cambria Math" panose="02040503050406030204" pitchFamily="18" charset="0"/>
                            <a:cs typeface="Times New Roman" panose="02020603050405020304" pitchFamily="18" charset="0"/>
                          </a:rPr>
                          <m:t>𝑒</m:t>
                        </m:r>
                      </m:e>
                      <m:sup>
                        <m:r>
                          <a:rPr lang="en-US" sz="8000" i="1">
                            <a:latin typeface="Cambria Math" panose="02040503050406030204" pitchFamily="18" charset="0"/>
                            <a:cs typeface="Times New Roman" panose="02020603050405020304" pitchFamily="18" charset="0"/>
                          </a:rPr>
                          <m:t>𝑥</m:t>
                        </m:r>
                      </m:sup>
                    </m:sSup>
                    <m:r>
                      <a:rPr lang="en-US" sz="8000" i="1">
                        <a:latin typeface="Cambria Math" panose="02040503050406030204" pitchFamily="18" charset="0"/>
                        <a:cs typeface="Times New Roman" panose="02020603050405020304" pitchFamily="18" charset="0"/>
                      </a:rPr>
                      <m:t>(</m:t>
                    </m:r>
                    <m:r>
                      <a:rPr lang="en-US" sz="8000" i="1">
                        <a:latin typeface="Cambria Math" panose="02040503050406030204" pitchFamily="18" charset="0"/>
                        <a:cs typeface="Times New Roman" panose="02020603050405020304" pitchFamily="18" charset="0"/>
                      </a:rPr>
                      <m:t>𝑥</m:t>
                    </m:r>
                    <m:r>
                      <a:rPr lang="en-US" sz="8000" i="1">
                        <a:latin typeface="Cambria Math" panose="02040503050406030204" pitchFamily="18" charset="0"/>
                        <a:cs typeface="Times New Roman" panose="02020603050405020304" pitchFamily="18" charset="0"/>
                      </a:rPr>
                      <m:t>+</m:t>
                    </m:r>
                    <m:r>
                      <a:rPr lang="en-US" sz="8000" i="1">
                        <a:latin typeface="Cambria Math" panose="02040503050406030204" pitchFamily="18" charset="0"/>
                        <a:cs typeface="Times New Roman" panose="02020603050405020304" pitchFamily="18" charset="0"/>
                      </a:rPr>
                      <m:t>2</m:t>
                    </m:r>
                    <m:r>
                      <a:rPr lang="en-US" sz="8000" i="1">
                        <a:latin typeface="Cambria Math" panose="02040503050406030204" pitchFamily="18" charset="0"/>
                        <a:cs typeface="Times New Roman" panose="02020603050405020304" pitchFamily="18" charset="0"/>
                      </a:rPr>
                      <m:t>𝑦</m:t>
                    </m:r>
                    <m:r>
                      <a:rPr lang="en-US" sz="8000" i="1">
                        <a:latin typeface="Cambria Math" panose="02040503050406030204" pitchFamily="18" charset="0"/>
                        <a:cs typeface="Times New Roman" panose="02020603050405020304" pitchFamily="18" charset="0"/>
                      </a:rPr>
                      <m:t>−</m:t>
                    </m:r>
                    <m:r>
                      <a:rPr lang="en-US" sz="8000" i="1">
                        <a:latin typeface="Cambria Math" panose="02040503050406030204" pitchFamily="18" charset="0"/>
                        <a:cs typeface="Times New Roman" panose="02020603050405020304" pitchFamily="18" charset="0"/>
                      </a:rPr>
                      <m:t>1</m:t>
                    </m:r>
                    <m:r>
                      <a:rPr lang="en-US" sz="8000" i="1">
                        <a:latin typeface="Cambria Math" panose="02040503050406030204" pitchFamily="18" charset="0"/>
                        <a:cs typeface="Times New Roman" panose="02020603050405020304" pitchFamily="18" charset="0"/>
                      </a:rPr>
                      <m:t>)</m:t>
                    </m:r>
                    <m:r>
                      <m:rPr>
                        <m:sty m:val="p"/>
                      </m:rPr>
                      <a:rPr lang="en-US" sz="8000" i="1">
                        <a:latin typeface="Cambria Math" panose="02040503050406030204" pitchFamily="18" charset="0"/>
                        <a:cs typeface="Times New Roman" panose="02020603050405020304" pitchFamily="18" charset="0"/>
                      </a:rPr>
                      <m:t>d</m:t>
                    </m:r>
                    <m:r>
                      <a:rPr lang="en-US" sz="8000" i="1">
                        <a:latin typeface="Cambria Math" panose="02040503050406030204" pitchFamily="18" charset="0"/>
                        <a:cs typeface="Times New Roman" panose="02020603050405020304" pitchFamily="18" charset="0"/>
                      </a:rPr>
                      <m:t>𝑦</m:t>
                    </m:r>
                    <m:r>
                      <a:rPr lang="en-US" sz="8000" i="1">
                        <a:latin typeface="Cambria Math" panose="02040503050406030204" pitchFamily="18" charset="0"/>
                        <a:cs typeface="Times New Roman" panose="02020603050405020304" pitchFamily="18" charset="0"/>
                      </a:rPr>
                      <m:t>=</m:t>
                    </m:r>
                    <m:r>
                      <a:rPr lang="en-US" sz="8000" i="1">
                        <a:latin typeface="Cambria Math" panose="02040503050406030204" pitchFamily="18" charset="0"/>
                        <a:cs typeface="Times New Roman" panose="02020603050405020304" pitchFamily="18" charset="0"/>
                      </a:rPr>
                      <m:t>0</m:t>
                    </m:r>
                    <m:r>
                      <a:rPr lang="en-US" sz="8000">
                        <a:latin typeface="Cambria Math" panose="02040503050406030204" pitchFamily="18" charset="0"/>
                        <a:cs typeface="Times New Roman" panose="02020603050405020304" pitchFamily="18" charset="0"/>
                      </a:rPr>
                      <m:t>                                                                                  </m:t>
                    </m:r>
                  </m:oMath>
                </a14:m>
                <a:r>
                  <a:rPr lang="en-IN" sz="8000" dirty="0">
                    <a:latin typeface="Times New Roman" panose="02020603050405020304" pitchFamily="18" charset="0"/>
                    <a:cs typeface="Times New Roman" panose="02020603050405020304" pitchFamily="18" charset="0"/>
                  </a:rPr>
                  <a:t>-    (</a:t>
                </a:r>
                <a:r>
                  <a:rPr lang="en-IN" sz="8000" dirty="0" smtClean="0">
                    <a:latin typeface="Times New Roman" panose="02020603050405020304" pitchFamily="18" charset="0"/>
                    <a:cs typeface="Times New Roman" panose="02020603050405020304" pitchFamily="18" charset="0"/>
                  </a:rPr>
                  <a:t>2)</a:t>
                </a:r>
                <a:r>
                  <a:rPr lang="en-US" sz="8000" dirty="0" smtClean="0">
                    <a:latin typeface="Times New Roman" panose="02020603050405020304" pitchFamily="18" charset="0"/>
                    <a:cs typeface="Times New Roman" panose="02020603050405020304" pitchFamily="18" charset="0"/>
                  </a:rPr>
                  <a:t>                            </a:t>
                </a:r>
              </a:p>
              <a:p>
                <a:pPr marL="0" indent="0">
                  <a:buNone/>
                </a:pPr>
                <a:r>
                  <a:rPr lang="en-US" sz="8000" dirty="0" smtClean="0">
                    <a:latin typeface="Times New Roman" panose="02020603050405020304" pitchFamily="18" charset="0"/>
                    <a:cs typeface="Times New Roman" panose="02020603050405020304" pitchFamily="18" charset="0"/>
                  </a:rPr>
                  <a:t>  It </a:t>
                </a:r>
                <a:r>
                  <a:rPr lang="en-US" sz="8000" dirty="0">
                    <a:latin typeface="Times New Roman" panose="02020603050405020304" pitchFamily="18" charset="0"/>
                    <a:cs typeface="Times New Roman" panose="02020603050405020304" pitchFamily="18" charset="0"/>
                  </a:rPr>
                  <a:t>is in the form of </a:t>
                </a:r>
                <a14:m>
                  <m:oMath xmlns:m="http://schemas.openxmlformats.org/officeDocument/2006/math">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M</m:t>
                        </m:r>
                      </m:e>
                      <m:sup>
                        <m:r>
                          <a:rPr lang="en-US" sz="8000" i="0">
                            <a:latin typeface="Cambria Math" panose="02040503050406030204" pitchFamily="18" charset="0"/>
                            <a:cs typeface="Times New Roman" panose="02020603050405020304" pitchFamily="18" charset="0"/>
                          </a:rPr>
                          <m:t>′</m:t>
                        </m:r>
                      </m:sup>
                    </m:sSup>
                    <m:r>
                      <a:rPr lang="en-US" sz="8000" i="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dx</m:t>
                    </m:r>
                    <m:r>
                      <a:rPr lang="en-US" sz="8000" i="0">
                        <a:latin typeface="Cambria Math" panose="02040503050406030204" pitchFamily="18" charset="0"/>
                        <a:cs typeface="Times New Roman" panose="02020603050405020304" pitchFamily="18" charset="0"/>
                      </a:rPr>
                      <m:t>+</m:t>
                    </m:r>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N</m:t>
                        </m:r>
                      </m:e>
                      <m:sup>
                        <m:r>
                          <a:rPr lang="en-US" sz="8000" i="0">
                            <a:latin typeface="Cambria Math" panose="02040503050406030204" pitchFamily="18" charset="0"/>
                            <a:cs typeface="Times New Roman" panose="02020603050405020304" pitchFamily="18" charset="0"/>
                          </a:rPr>
                          <m:t>′</m:t>
                        </m:r>
                      </m:sup>
                    </m:sSup>
                    <m:r>
                      <a:rPr lang="en-US" sz="8000" i="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dy</m:t>
                    </m:r>
                    <m:r>
                      <a:rPr lang="en-US" sz="8000" i="1">
                        <a:latin typeface="Cambria Math" panose="02040503050406030204" pitchFamily="18" charset="0"/>
                        <a:cs typeface="Times New Roman" panose="02020603050405020304" pitchFamily="18" charset="0"/>
                      </a:rPr>
                      <m:t>=</m:t>
                    </m:r>
                    <m:r>
                      <a:rPr lang="en-US" sz="8000" i="1">
                        <a:latin typeface="Cambria Math" panose="02040503050406030204" pitchFamily="18" charset="0"/>
                        <a:cs typeface="Times New Roman" panose="02020603050405020304" pitchFamily="18" charset="0"/>
                      </a:rPr>
                      <m:t>0</m:t>
                    </m:r>
                    <m:r>
                      <a:rPr lang="en-US" sz="8000" i="1">
                        <a:latin typeface="Cambria Math" panose="02040503050406030204" pitchFamily="18" charset="0"/>
                        <a:cs typeface="Times New Roman" panose="02020603050405020304" pitchFamily="18" charset="0"/>
                      </a:rPr>
                      <m:t>.</m:t>
                    </m:r>
                  </m:oMath>
                </a14:m>
                <a:endParaRPr lang="en-IN" sz="8000" dirty="0">
                  <a:latin typeface="Times New Roman" panose="02020603050405020304" pitchFamily="18" charset="0"/>
                  <a:cs typeface="Times New Roman" panose="02020603050405020304" pitchFamily="18" charset="0"/>
                </a:endParaRPr>
              </a:p>
              <a:p>
                <a:pPr marL="0" indent="0">
                  <a:buNone/>
                </a:pPr>
                <a:r>
                  <a:rPr lang="en-IN" sz="8000" dirty="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Therefore equation (2) is Exact differential equation.</a:t>
                </a:r>
              </a:p>
              <a:p>
                <a:pPr marL="0" indent="0">
                  <a:buNone/>
                </a:pPr>
                <a:r>
                  <a:rPr lang="en-US" sz="8000" dirty="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8000" i="1">
                            <a:latin typeface="Cambria Math" panose="02040503050406030204" pitchFamily="18" charset="0"/>
                            <a:cs typeface="Times New Roman" panose="02020603050405020304" pitchFamily="18" charset="0"/>
                          </a:rPr>
                        </m:ctrlPr>
                      </m:naryPr>
                      <m:sub>
                        <m:r>
                          <m:rPr>
                            <m:brk m:alnAt="24"/>
                          </m:rPr>
                          <a:rPr lang="en-US" sz="8000">
                            <a:latin typeface="Cambria Math" panose="02040503050406030204" pitchFamily="18" charset="0"/>
                            <a:cs typeface="Times New Roman" panose="02020603050405020304" pitchFamily="18" charset="0"/>
                          </a:rPr>
                          <m:t>(</m:t>
                        </m:r>
                        <m:r>
                          <m:rPr>
                            <m:sty m:val="p"/>
                          </m:rPr>
                          <a:rPr lang="en-US" sz="8000">
                            <a:latin typeface="Cambria Math" panose="02040503050406030204" pitchFamily="18" charset="0"/>
                            <a:cs typeface="Times New Roman" panose="02020603050405020304" pitchFamily="18" charset="0"/>
                          </a:rPr>
                          <m:t>y</m:t>
                        </m:r>
                        <m:r>
                          <a:rPr lang="en-US" sz="8000">
                            <a:latin typeface="Cambria Math" panose="02040503050406030204" pitchFamily="18" charset="0"/>
                            <a:cs typeface="Times New Roman" panose="02020603050405020304" pitchFamily="18" charset="0"/>
                          </a:rPr>
                          <m:t> </m:t>
                        </m:r>
                        <m:r>
                          <m:rPr>
                            <m:sty m:val="p"/>
                          </m:rPr>
                          <a:rPr lang="en-US" sz="8000">
                            <a:latin typeface="Cambria Math" panose="02040503050406030204" pitchFamily="18" charset="0"/>
                            <a:cs typeface="Times New Roman" panose="02020603050405020304" pitchFamily="18" charset="0"/>
                          </a:rPr>
                          <m:t>constant</m:t>
                        </m:r>
                        <m:r>
                          <a:rPr lang="en-US" sz="8000">
                            <a:latin typeface="Cambria Math" panose="02040503050406030204" pitchFamily="18" charset="0"/>
                            <a:cs typeface="Times New Roman" panose="02020603050405020304" pitchFamily="18" charset="0"/>
                          </a:rPr>
                          <m:t>)</m:t>
                        </m:r>
                      </m:sub>
                      <m:sup/>
                      <m:e>
                        <m:sSup>
                          <m:sSupPr>
                            <m:ctrlPr>
                              <a:rPr lang="en-US" sz="8000" i="1">
                                <a:latin typeface="Cambria Math" panose="02040503050406030204" pitchFamily="18" charset="0"/>
                                <a:cs typeface="Times New Roman" panose="02020603050405020304" pitchFamily="18" charset="0"/>
                              </a:rPr>
                            </m:ctrlPr>
                          </m:sSupPr>
                          <m:e>
                            <m:r>
                              <m:rPr>
                                <m:sty m:val="p"/>
                              </m:rPr>
                              <a:rPr lang="en-US" sz="8000" i="0">
                                <a:latin typeface="Cambria Math" panose="02040503050406030204" pitchFamily="18" charset="0"/>
                                <a:cs typeface="Times New Roman" panose="02020603050405020304" pitchFamily="18" charset="0"/>
                              </a:rPr>
                              <m:t>M</m:t>
                            </m:r>
                          </m:e>
                          <m:sup>
                            <m:r>
                              <a:rPr lang="en-US" sz="8000" i="0">
                                <a:latin typeface="Cambria Math" panose="02040503050406030204" pitchFamily="18" charset="0"/>
                                <a:cs typeface="Times New Roman" panose="02020603050405020304" pitchFamily="18" charset="0"/>
                              </a:rPr>
                              <m:t>′</m:t>
                            </m:r>
                          </m:sup>
                        </m:sSup>
                        <m:r>
                          <m:rPr>
                            <m:sty m:val="p"/>
                          </m:rPr>
                          <a:rPr lang="en-US" sz="8000">
                            <a:latin typeface="Cambria Math" panose="02040503050406030204" pitchFamily="18" charset="0"/>
                            <a:cs typeface="Times New Roman" panose="02020603050405020304" pitchFamily="18" charset="0"/>
                          </a:rPr>
                          <m:t>dx</m:t>
                        </m:r>
                        <m:r>
                          <a:rPr lang="en-US" sz="8000">
                            <a:latin typeface="Cambria Math" panose="02040503050406030204" pitchFamily="18" charset="0"/>
                            <a:cs typeface="Times New Roman" panose="02020603050405020304" pitchFamily="18" charset="0"/>
                          </a:rPr>
                          <m:t>+ </m:t>
                        </m:r>
                        <m:nary>
                          <m:naryPr>
                            <m:limLoc m:val="undOvr"/>
                            <m:subHide m:val="on"/>
                            <m:supHide m:val="on"/>
                            <m:ctrlPr>
                              <a:rPr lang="en-US" sz="8000" i="1">
                                <a:latin typeface="Cambria Math" panose="02040503050406030204" pitchFamily="18" charset="0"/>
                                <a:cs typeface="Times New Roman" panose="02020603050405020304" pitchFamily="18" charset="0"/>
                              </a:rPr>
                            </m:ctrlPr>
                          </m:naryPr>
                          <m:sub/>
                          <m:sup/>
                          <m:e>
                            <m:d>
                              <m:dPr>
                                <m:ctrlPr>
                                  <a:rPr lang="en-US" sz="8000" i="1">
                                    <a:latin typeface="Cambria Math" panose="02040503050406030204" pitchFamily="18" charset="0"/>
                                    <a:cs typeface="Times New Roman" panose="02020603050405020304" pitchFamily="18" charset="0"/>
                                  </a:rPr>
                                </m:ctrlPr>
                              </m:dPr>
                              <m:e>
                                <m:r>
                                  <m:rPr>
                                    <m:sty m:val="p"/>
                                  </m:rPr>
                                  <a:rPr lang="en-US" sz="8000" i="0">
                                    <a:latin typeface="Cambria Math" panose="02040503050406030204" pitchFamily="18" charset="0"/>
                                    <a:cs typeface="Times New Roman" panose="02020603050405020304" pitchFamily="18" charset="0"/>
                                  </a:rPr>
                                  <m:t>terms</m:t>
                                </m:r>
                                <m:r>
                                  <a:rPr lang="en-US" sz="8000" i="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independent</m:t>
                                </m:r>
                                <m:r>
                                  <a:rPr lang="en-US" sz="8000" i="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of</m:t>
                                </m:r>
                                <m:r>
                                  <a:rPr lang="en-US" sz="8000" i="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x</m:t>
                                </m:r>
                                <m:r>
                                  <a:rPr lang="en-US" sz="8000" i="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in</m:t>
                                </m:r>
                                <m:sSup>
                                  <m:sSupPr>
                                    <m:ctrlPr>
                                      <a:rPr lang="en-US" sz="8000" i="1">
                                        <a:latin typeface="Cambria Math" panose="02040503050406030204" pitchFamily="18" charset="0"/>
                                        <a:cs typeface="Times New Roman" panose="02020603050405020304" pitchFamily="18" charset="0"/>
                                      </a:rPr>
                                    </m:ctrlPr>
                                  </m:sSupPr>
                                  <m:e>
                                    <m:r>
                                      <a:rPr lang="en-US" sz="8000" b="0" i="0" smtClean="0">
                                        <a:latin typeface="Cambria Math" panose="02040503050406030204" pitchFamily="18" charset="0"/>
                                        <a:cs typeface="Times New Roman" panose="02020603050405020304" pitchFamily="18" charset="0"/>
                                      </a:rPr>
                                      <m:t> </m:t>
                                    </m:r>
                                    <m:r>
                                      <m:rPr>
                                        <m:sty m:val="p"/>
                                      </m:rPr>
                                      <a:rPr lang="en-US" sz="8000" i="0">
                                        <a:latin typeface="Cambria Math" panose="02040503050406030204" pitchFamily="18" charset="0"/>
                                        <a:cs typeface="Times New Roman" panose="02020603050405020304" pitchFamily="18" charset="0"/>
                                      </a:rPr>
                                      <m:t>N</m:t>
                                    </m:r>
                                  </m:e>
                                  <m:sup>
                                    <m:r>
                                      <a:rPr lang="en-US" sz="8000" i="0">
                                        <a:latin typeface="Cambria Math" panose="02040503050406030204" pitchFamily="18" charset="0"/>
                                        <a:cs typeface="Times New Roman" panose="02020603050405020304" pitchFamily="18" charset="0"/>
                                      </a:rPr>
                                      <m:t>′</m:t>
                                    </m:r>
                                  </m:sup>
                                </m:sSup>
                              </m:e>
                            </m:d>
                            <m:r>
                              <m:rPr>
                                <m:sty m:val="p"/>
                              </m:rPr>
                              <a:rPr lang="en-US" sz="8000">
                                <a:latin typeface="Cambria Math" panose="02040503050406030204" pitchFamily="18" charset="0"/>
                                <a:cs typeface="Times New Roman" panose="02020603050405020304" pitchFamily="18" charset="0"/>
                              </a:rPr>
                              <m:t>dy</m:t>
                            </m:r>
                            <m:r>
                              <a:rPr lang="en-US" sz="8000">
                                <a:latin typeface="Cambria Math" panose="02040503050406030204" pitchFamily="18" charset="0"/>
                                <a:cs typeface="Times New Roman" panose="02020603050405020304" pitchFamily="18" charset="0"/>
                              </a:rPr>
                              <m:t>=</m:t>
                            </m:r>
                            <m:r>
                              <m:rPr>
                                <m:sty m:val="p"/>
                              </m:rPr>
                              <a:rPr lang="en-US" sz="8000">
                                <a:latin typeface="Cambria Math" panose="02040503050406030204" pitchFamily="18" charset="0"/>
                                <a:cs typeface="Times New Roman" panose="02020603050405020304" pitchFamily="18" charset="0"/>
                              </a:rPr>
                              <m:t>c</m:t>
                            </m:r>
                          </m:e>
                        </m:nary>
                      </m:e>
                    </m:nary>
                  </m:oMath>
                </a14:m>
                <a:r>
                  <a:rPr lang="en-IN" sz="8000" dirty="0">
                    <a:latin typeface="Times New Roman" panose="02020603050405020304" pitchFamily="18" charset="0"/>
                    <a:cs typeface="Times New Roman" panose="02020603050405020304" pitchFamily="18" charset="0"/>
                  </a:rPr>
                  <a:t> </a:t>
                </a:r>
              </a:p>
              <a:p>
                <a:pPr marL="0" indent="0">
                  <a:buNone/>
                </a:pPr>
                <a:r>
                  <a:rPr lang="en-US" sz="8000" dirty="0">
                    <a:latin typeface="Times New Roman" panose="02020603050405020304" pitchFamily="18" charset="0"/>
                    <a:cs typeface="Times New Roman" panose="02020603050405020304" pitchFamily="18" charset="0"/>
                  </a:rPr>
                  <a:t> </a:t>
                </a:r>
                <a14:m>
                  <m:oMath xmlns:m="http://schemas.openxmlformats.org/officeDocument/2006/math">
                    <m:r>
                      <a:rPr lang="en-US" sz="8000">
                        <a:latin typeface="Cambria Math" panose="02040503050406030204" pitchFamily="18" charset="0"/>
                        <a:cs typeface="Times New Roman" panose="02020603050405020304" pitchFamily="18" charset="0"/>
                      </a:rPr>
                      <m:t>                                     ⇒</m:t>
                    </m:r>
                  </m:oMath>
                </a14:m>
                <a:r>
                  <a:rPr lang="en-IN" sz="8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8000" i="1">
                            <a:latin typeface="Cambria Math" panose="02040503050406030204" pitchFamily="18" charset="0"/>
                            <a:cs typeface="Times New Roman" panose="02020603050405020304" pitchFamily="18" charset="0"/>
                          </a:rPr>
                        </m:ctrlPr>
                      </m:naryPr>
                      <m:sub>
                        <m:r>
                          <m:rPr>
                            <m:brk m:alnAt="24"/>
                          </m:rPr>
                          <a:rPr lang="en-US" sz="8000">
                            <a:latin typeface="Cambria Math" panose="02040503050406030204" pitchFamily="18" charset="0"/>
                            <a:cs typeface="Times New Roman" panose="02020603050405020304" pitchFamily="18" charset="0"/>
                          </a:rPr>
                          <m:t>(</m:t>
                        </m:r>
                        <m:r>
                          <m:rPr>
                            <m:sty m:val="p"/>
                          </m:rPr>
                          <a:rPr lang="en-US" sz="8000">
                            <a:latin typeface="Cambria Math" panose="02040503050406030204" pitchFamily="18" charset="0"/>
                            <a:cs typeface="Times New Roman" panose="02020603050405020304" pitchFamily="18" charset="0"/>
                          </a:rPr>
                          <m:t>y</m:t>
                        </m:r>
                        <m:r>
                          <a:rPr lang="en-US" sz="8000">
                            <a:latin typeface="Cambria Math" panose="02040503050406030204" pitchFamily="18" charset="0"/>
                            <a:cs typeface="Times New Roman" panose="02020603050405020304" pitchFamily="18" charset="0"/>
                          </a:rPr>
                          <m:t> </m:t>
                        </m:r>
                        <m:r>
                          <m:rPr>
                            <m:sty m:val="p"/>
                          </m:rPr>
                          <a:rPr lang="en-US" sz="8000">
                            <a:latin typeface="Cambria Math" panose="02040503050406030204" pitchFamily="18" charset="0"/>
                            <a:cs typeface="Times New Roman" panose="02020603050405020304" pitchFamily="18" charset="0"/>
                          </a:rPr>
                          <m:t>constant</m:t>
                        </m:r>
                        <m:r>
                          <a:rPr lang="en-US" sz="8000">
                            <a:latin typeface="Cambria Math" panose="02040503050406030204" pitchFamily="18" charset="0"/>
                            <a:cs typeface="Times New Roman" panose="02020603050405020304" pitchFamily="18" charset="0"/>
                          </a:rPr>
                          <m:t>)</m:t>
                        </m:r>
                      </m:sub>
                      <m:sup/>
                      <m:e>
                        <m:d>
                          <m:dPr>
                            <m:ctrlPr>
                              <a:rPr lang="en-US" sz="8000" i="1">
                                <a:latin typeface="Cambria Math" panose="02040503050406030204" pitchFamily="18" charset="0"/>
                                <a:cs typeface="Times New Roman" panose="02020603050405020304" pitchFamily="18" charset="0"/>
                              </a:rPr>
                            </m:ctrlPr>
                          </m:dPr>
                          <m:e>
                            <m:sSup>
                              <m:sSupPr>
                                <m:ctrlPr>
                                  <a:rPr lang="en-US" sz="8000" i="1">
                                    <a:latin typeface="Cambria Math" panose="02040503050406030204" pitchFamily="18" charset="0"/>
                                    <a:cs typeface="Times New Roman" panose="02020603050405020304" pitchFamily="18" charset="0"/>
                                  </a:rPr>
                                </m:ctrlPr>
                              </m:sSupPr>
                              <m:e>
                                <m:r>
                                  <a:rPr lang="en-US" sz="8000" i="1">
                                    <a:latin typeface="Cambria Math" panose="02040503050406030204" pitchFamily="18" charset="0"/>
                                    <a:cs typeface="Times New Roman" panose="02020603050405020304" pitchFamily="18" charset="0"/>
                                  </a:rPr>
                                  <m:t>𝑒</m:t>
                                </m:r>
                              </m:e>
                              <m:sup>
                                <m:r>
                                  <a:rPr lang="en-US" sz="8000" i="1">
                                    <a:latin typeface="Cambria Math" panose="02040503050406030204" pitchFamily="18" charset="0"/>
                                    <a:cs typeface="Times New Roman" panose="02020603050405020304" pitchFamily="18" charset="0"/>
                                  </a:rPr>
                                  <m:t>𝑥</m:t>
                                </m:r>
                              </m:sup>
                            </m:sSup>
                            <m:r>
                              <m:rPr>
                                <m:nor/>
                              </m:rPr>
                              <a:rPr lang="en-US" sz="8000" dirty="0">
                                <a:latin typeface="Times New Roman" panose="02020603050405020304" pitchFamily="18" charset="0"/>
                                <a:cs typeface="Times New Roman" panose="02020603050405020304" pitchFamily="18" charset="0"/>
                              </a:rPr>
                              <m:t>(</m:t>
                            </m:r>
                            <m:r>
                              <m:rPr>
                                <m:sty m:val="p"/>
                              </m:rPr>
                              <a:rPr lang="en-US" sz="8000" i="1">
                                <a:latin typeface="Cambria Math" panose="02040503050406030204" pitchFamily="18" charset="0"/>
                                <a:cs typeface="Times New Roman" panose="02020603050405020304" pitchFamily="18" charset="0"/>
                              </a:rPr>
                              <m:t>x</m:t>
                            </m:r>
                            <m:r>
                              <a:rPr lang="en-US" sz="8000" i="1">
                                <a:latin typeface="Cambria Math" panose="02040503050406030204" pitchFamily="18" charset="0"/>
                                <a:cs typeface="Times New Roman" panose="02020603050405020304" pitchFamily="18" charset="0"/>
                              </a:rPr>
                              <m:t>𝑦</m:t>
                            </m:r>
                            <m:r>
                              <a:rPr lang="en-US" sz="8000" i="1">
                                <a:latin typeface="Cambria Math" panose="02040503050406030204" pitchFamily="18" charset="0"/>
                                <a:cs typeface="Times New Roman" panose="02020603050405020304" pitchFamily="18" charset="0"/>
                              </a:rPr>
                              <m:t>+</m:t>
                            </m:r>
                            <m:sSup>
                              <m:sSupPr>
                                <m:ctrlPr>
                                  <a:rPr lang="en-US" sz="8000" i="1">
                                    <a:latin typeface="Cambria Math" panose="02040503050406030204" pitchFamily="18" charset="0"/>
                                    <a:cs typeface="Times New Roman" panose="02020603050405020304" pitchFamily="18" charset="0"/>
                                  </a:rPr>
                                </m:ctrlPr>
                              </m:sSupPr>
                              <m:e>
                                <m:r>
                                  <a:rPr lang="en-US" sz="8000" i="1">
                                    <a:latin typeface="Cambria Math" panose="02040503050406030204" pitchFamily="18" charset="0"/>
                                    <a:cs typeface="Times New Roman" panose="02020603050405020304" pitchFamily="18" charset="0"/>
                                  </a:rPr>
                                  <m:t>𝑦</m:t>
                                </m:r>
                              </m:e>
                              <m:sup>
                                <m:r>
                                  <a:rPr lang="en-US" sz="8000" i="1">
                                    <a:latin typeface="Cambria Math" panose="02040503050406030204" pitchFamily="18" charset="0"/>
                                    <a:cs typeface="Times New Roman" panose="02020603050405020304" pitchFamily="18" charset="0"/>
                                  </a:rPr>
                                  <m:t>2</m:t>
                                </m:r>
                                <m:r>
                                  <a:rPr lang="en-US" sz="8000" i="1">
                                    <a:latin typeface="Cambria Math" panose="02040503050406030204" pitchFamily="18" charset="0"/>
                                    <a:cs typeface="Times New Roman" panose="02020603050405020304" pitchFamily="18" charset="0"/>
                                  </a:rPr>
                                  <m:t> </m:t>
                                </m:r>
                              </m:sup>
                            </m:sSup>
                            <m:r>
                              <a:rPr lang="en-US" sz="8000" i="1">
                                <a:latin typeface="Cambria Math" panose="02040503050406030204" pitchFamily="18" charset="0"/>
                                <a:cs typeface="Times New Roman" panose="02020603050405020304" pitchFamily="18" charset="0"/>
                              </a:rPr>
                              <m:t>)</m:t>
                            </m:r>
                          </m:e>
                        </m:d>
                        <m:r>
                          <m:rPr>
                            <m:sty m:val="p"/>
                          </m:rPr>
                          <a:rPr lang="en-US" sz="8000">
                            <a:latin typeface="Cambria Math" panose="02040503050406030204" pitchFamily="18" charset="0"/>
                            <a:cs typeface="Times New Roman" panose="02020603050405020304" pitchFamily="18" charset="0"/>
                          </a:rPr>
                          <m:t>dx</m:t>
                        </m:r>
                        <m:r>
                          <a:rPr lang="en-US" sz="8000">
                            <a:latin typeface="Cambria Math" panose="02040503050406030204" pitchFamily="18" charset="0"/>
                            <a:cs typeface="Times New Roman" panose="02020603050405020304" pitchFamily="18" charset="0"/>
                          </a:rPr>
                          <m:t>+ </m:t>
                        </m:r>
                        <m:nary>
                          <m:naryPr>
                            <m:limLoc m:val="undOvr"/>
                            <m:subHide m:val="on"/>
                            <m:supHide m:val="on"/>
                            <m:ctrlPr>
                              <a:rPr lang="en-US" sz="8000" i="1">
                                <a:latin typeface="Cambria Math" panose="02040503050406030204" pitchFamily="18" charset="0"/>
                                <a:cs typeface="Times New Roman" panose="02020603050405020304" pitchFamily="18" charset="0"/>
                              </a:rPr>
                            </m:ctrlPr>
                          </m:naryPr>
                          <m:sub/>
                          <m:sup/>
                          <m:e>
                            <m:r>
                              <a:rPr lang="en-US" sz="8000">
                                <a:latin typeface="Cambria Math" panose="02040503050406030204" pitchFamily="18" charset="0"/>
                                <a:cs typeface="Times New Roman" panose="02020603050405020304" pitchFamily="18" charset="0"/>
                              </a:rPr>
                              <m:t>0</m:t>
                            </m:r>
                            <m:r>
                              <a:rPr lang="en-US" sz="8000">
                                <a:latin typeface="Cambria Math" panose="02040503050406030204" pitchFamily="18" charset="0"/>
                                <a:cs typeface="Times New Roman" panose="02020603050405020304" pitchFamily="18" charset="0"/>
                              </a:rPr>
                              <m:t> </m:t>
                            </m:r>
                            <m:r>
                              <m:rPr>
                                <m:sty m:val="p"/>
                              </m:rPr>
                              <a:rPr lang="en-US" sz="8000">
                                <a:latin typeface="Cambria Math" panose="02040503050406030204" pitchFamily="18" charset="0"/>
                                <a:cs typeface="Times New Roman" panose="02020603050405020304" pitchFamily="18" charset="0"/>
                              </a:rPr>
                              <m:t>dy</m:t>
                            </m:r>
                            <m:r>
                              <a:rPr lang="en-US" sz="8000">
                                <a:latin typeface="Cambria Math" panose="02040503050406030204" pitchFamily="18" charset="0"/>
                                <a:cs typeface="Times New Roman" panose="02020603050405020304" pitchFamily="18" charset="0"/>
                              </a:rPr>
                              <m:t>=</m:t>
                            </m:r>
                            <m:r>
                              <m:rPr>
                                <m:sty m:val="p"/>
                              </m:rPr>
                              <a:rPr lang="en-US" sz="8000">
                                <a:latin typeface="Cambria Math" panose="02040503050406030204" pitchFamily="18" charset="0"/>
                                <a:cs typeface="Times New Roman" panose="02020603050405020304" pitchFamily="18" charset="0"/>
                              </a:rPr>
                              <m:t>c</m:t>
                            </m:r>
                          </m:e>
                        </m:nary>
                      </m:e>
                    </m:nary>
                  </m:oMath>
                </a14:m>
                <a:endParaRPr lang="en-IN" sz="8000" dirty="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 </a:t>
                </a:r>
                <a14:m>
                  <m:oMath xmlns:m="http://schemas.openxmlformats.org/officeDocument/2006/math">
                    <m:r>
                      <a:rPr lang="en-US" sz="8000">
                        <a:latin typeface="Cambria Math" panose="02040503050406030204" pitchFamily="18" charset="0"/>
                        <a:cs typeface="Times New Roman" panose="02020603050405020304" pitchFamily="18" charset="0"/>
                      </a:rPr>
                      <m:t>                                     ⇒</m:t>
                    </m:r>
                    <m:r>
                      <a:rPr lang="en-US" sz="8000" b="0" i="0" smtClean="0">
                        <a:latin typeface="Cambria Math" panose="02040503050406030204" pitchFamily="18" charset="0"/>
                        <a:cs typeface="Times New Roman" panose="02020603050405020304" pitchFamily="18" charset="0"/>
                      </a:rPr>
                      <m:t>  </m:t>
                    </m:r>
                    <m:r>
                      <m:rPr>
                        <m:sty m:val="p"/>
                      </m:rPr>
                      <a:rPr lang="en-US" sz="8000" b="0" i="0" smtClean="0">
                        <a:latin typeface="Cambria Math" panose="02040503050406030204" pitchFamily="18" charset="0"/>
                        <a:cs typeface="Times New Roman" panose="02020603050405020304" pitchFamily="18" charset="0"/>
                      </a:rPr>
                      <m:t>y</m:t>
                    </m:r>
                    <m:sSup>
                      <m:sSupPr>
                        <m:ctrlPr>
                          <a:rPr lang="en-US" sz="8000" i="1">
                            <a:latin typeface="Cambria Math" panose="02040503050406030204" pitchFamily="18" charset="0"/>
                            <a:cs typeface="Times New Roman" panose="02020603050405020304" pitchFamily="18" charset="0"/>
                          </a:rPr>
                        </m:ctrlPr>
                      </m:sSupPr>
                      <m:e>
                        <m:r>
                          <a:rPr lang="en-US" sz="8000" i="1">
                            <a:latin typeface="Cambria Math" panose="02040503050406030204" pitchFamily="18" charset="0"/>
                            <a:cs typeface="Times New Roman" panose="02020603050405020304" pitchFamily="18" charset="0"/>
                          </a:rPr>
                          <m:t>𝑒</m:t>
                        </m:r>
                      </m:e>
                      <m:sup>
                        <m:r>
                          <a:rPr lang="en-US" sz="8000" i="1">
                            <a:latin typeface="Cambria Math" panose="02040503050406030204" pitchFamily="18" charset="0"/>
                            <a:cs typeface="Times New Roman" panose="02020603050405020304" pitchFamily="18" charset="0"/>
                          </a:rPr>
                          <m:t>𝑥</m:t>
                        </m:r>
                      </m:sup>
                    </m:sSup>
                    <m:r>
                      <a:rPr lang="en-US" sz="8000" b="0" i="0" smtClean="0">
                        <a:latin typeface="Cambria Math" panose="02040503050406030204" pitchFamily="18" charset="0"/>
                        <a:cs typeface="Times New Roman" panose="02020603050405020304" pitchFamily="18" charset="0"/>
                      </a:rPr>
                      <m:t>(</m:t>
                    </m:r>
                  </m:oMath>
                </a14:m>
                <a:r>
                  <a:rPr lang="en-US" sz="8000" b="0" i="0" dirty="0" smtClean="0">
                    <a:latin typeface="Times New Roman" panose="02020603050405020304" pitchFamily="18" charset="0"/>
                    <a:cs typeface="Times New Roman" panose="02020603050405020304" pitchFamily="18" charset="0"/>
                  </a:rPr>
                  <a:t>x-1) +</a:t>
                </a:r>
                <a14:m>
                  <m:oMath xmlns:m="http://schemas.openxmlformats.org/officeDocument/2006/math">
                    <m:sSup>
                      <m:sSupPr>
                        <m:ctrlPr>
                          <a:rPr lang="en-US" sz="8000" i="1">
                            <a:latin typeface="Cambria Math" panose="02040503050406030204" pitchFamily="18" charset="0"/>
                            <a:cs typeface="Times New Roman" panose="02020603050405020304" pitchFamily="18" charset="0"/>
                          </a:rPr>
                        </m:ctrlPr>
                      </m:sSupPr>
                      <m:e>
                        <m:r>
                          <a:rPr lang="en-US" sz="8000" i="1">
                            <a:latin typeface="Cambria Math" panose="02040503050406030204" pitchFamily="18" charset="0"/>
                            <a:cs typeface="Times New Roman" panose="02020603050405020304" pitchFamily="18" charset="0"/>
                          </a:rPr>
                          <m:t> </m:t>
                        </m:r>
                        <m:r>
                          <a:rPr lang="en-US" sz="8000" i="1">
                            <a:latin typeface="Cambria Math" panose="02040503050406030204" pitchFamily="18" charset="0"/>
                            <a:cs typeface="Times New Roman" panose="02020603050405020304" pitchFamily="18" charset="0"/>
                          </a:rPr>
                          <m:t>𝑦</m:t>
                        </m:r>
                      </m:e>
                      <m:sup>
                        <m:r>
                          <a:rPr lang="en-US" sz="8000" i="1">
                            <a:latin typeface="Cambria Math" panose="02040503050406030204" pitchFamily="18" charset="0"/>
                            <a:cs typeface="Times New Roman" panose="02020603050405020304" pitchFamily="18" charset="0"/>
                          </a:rPr>
                          <m:t>2</m:t>
                        </m:r>
                        <m:r>
                          <a:rPr lang="en-US" sz="8000" i="1">
                            <a:latin typeface="Cambria Math" panose="02040503050406030204" pitchFamily="18" charset="0"/>
                            <a:cs typeface="Times New Roman" panose="02020603050405020304" pitchFamily="18" charset="0"/>
                          </a:rPr>
                          <m:t> </m:t>
                        </m:r>
                      </m:sup>
                    </m:sSup>
                    <m:sSup>
                      <m:sSupPr>
                        <m:ctrlPr>
                          <a:rPr lang="en-US" sz="8000" i="1">
                            <a:latin typeface="Cambria Math" panose="02040503050406030204" pitchFamily="18" charset="0"/>
                            <a:cs typeface="Times New Roman" panose="02020603050405020304" pitchFamily="18" charset="0"/>
                          </a:rPr>
                        </m:ctrlPr>
                      </m:sSupPr>
                      <m:e>
                        <m:r>
                          <a:rPr lang="en-US" sz="8000" b="0" i="1" smtClean="0">
                            <a:latin typeface="Cambria Math" panose="02040503050406030204" pitchFamily="18" charset="0"/>
                            <a:cs typeface="Times New Roman" panose="02020603050405020304" pitchFamily="18" charset="0"/>
                          </a:rPr>
                          <m:t>𝑒</m:t>
                        </m:r>
                      </m:e>
                      <m:sup>
                        <m:r>
                          <a:rPr lang="en-US" sz="8000" b="0" i="1" smtClean="0">
                            <a:latin typeface="Cambria Math" panose="02040503050406030204" pitchFamily="18" charset="0"/>
                            <a:cs typeface="Times New Roman" panose="02020603050405020304" pitchFamily="18" charset="0"/>
                          </a:rPr>
                          <m:t>𝑥</m:t>
                        </m:r>
                        <m:r>
                          <a:rPr lang="en-US" sz="8000" i="1">
                            <a:latin typeface="Cambria Math" panose="02040503050406030204" pitchFamily="18" charset="0"/>
                            <a:cs typeface="Times New Roman" panose="02020603050405020304" pitchFamily="18" charset="0"/>
                          </a:rPr>
                          <m:t> </m:t>
                        </m:r>
                      </m:sup>
                    </m:sSup>
                    <m:r>
                      <a:rPr lang="en-US" sz="8000" dirty="0">
                        <a:latin typeface="Cambria Math" panose="02040503050406030204" pitchFamily="18" charset="0"/>
                        <a:cs typeface="Times New Roman" panose="02020603050405020304" pitchFamily="18" charset="0"/>
                      </a:rPr>
                      <m:t>=</m:t>
                    </m:r>
                    <m:r>
                      <m:rPr>
                        <m:sty m:val="p"/>
                      </m:rPr>
                      <a:rPr lang="en-US" sz="8000" dirty="0">
                        <a:latin typeface="Cambria Math" panose="02040503050406030204" pitchFamily="18" charset="0"/>
                        <a:cs typeface="Times New Roman" panose="02020603050405020304" pitchFamily="18" charset="0"/>
                      </a:rPr>
                      <m:t>c</m:t>
                    </m:r>
                  </m:oMath>
                </a14:m>
                <a:endParaRPr lang="en-IN" sz="8000" dirty="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                                     Hence this is our required general solution</a:t>
                </a:r>
                <a:r>
                  <a:rPr lang="en-US" sz="8000" dirty="0" smtClean="0">
                    <a:latin typeface="Times New Roman" panose="02020603050405020304" pitchFamily="18" charset="0"/>
                    <a:cs typeface="Times New Roman" panose="02020603050405020304" pitchFamily="18" charset="0"/>
                  </a:rPr>
                  <a:t>.</a:t>
                </a:r>
              </a:p>
              <a:p>
                <a:pPr marL="0" indent="0">
                  <a:buNone/>
                </a:pP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6473" y="221673"/>
                <a:ext cx="11152909" cy="5955290"/>
              </a:xfrm>
              <a:blipFill>
                <a:blip r:embed="rId2"/>
                <a:stretch>
                  <a:fillRect t="-1945"/>
                </a:stretch>
              </a:blipFill>
            </p:spPr>
            <p:txBody>
              <a:bodyPr/>
              <a:lstStyle/>
              <a:p>
                <a:r>
                  <a:rPr lang="en-IN">
                    <a:noFill/>
                  </a:rPr>
                  <a:t> </a:t>
                </a:r>
              </a:p>
            </p:txBody>
          </p:sp>
        </mc:Fallback>
      </mc:AlternateContent>
    </p:spTree>
    <p:extLst>
      <p:ext uri="{BB962C8B-B14F-4D97-AF65-F5344CB8AC3E}">
        <p14:creationId xmlns:p14="http://schemas.microsoft.com/office/powerpoint/2010/main" val="3628118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8036" y="304800"/>
                <a:ext cx="10785764" cy="6068291"/>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27.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r>
                      <a:rPr lang="en-US" sz="2000" b="1" i="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𝟑</m:t>
                    </m:r>
                    <m:r>
                      <a:rPr lang="en-US" sz="2000" b="1" i="0">
                        <a:solidFill>
                          <a:srgbClr val="FF0000"/>
                        </a:solidFill>
                        <a:latin typeface="Cambria Math" panose="02040503050406030204" pitchFamily="18" charset="0"/>
                        <a:cs typeface="Times New Roman" panose="02020603050405020304" pitchFamily="18" charset="0"/>
                      </a:rPr>
                      <m:t>𝐱</m:t>
                    </m:r>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𝟐𝐚</m:t>
                    </m:r>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𝐲</m:t>
                        </m:r>
                      </m:e>
                      <m:sup>
                        <m:r>
                          <a:rPr lang="en-US" sz="2000" b="1" i="0">
                            <a:solidFill>
                              <a:srgbClr val="FF0000"/>
                            </a:solidFill>
                            <a:latin typeface="Cambria Math" panose="02040503050406030204" pitchFamily="18" charset="0"/>
                            <a:cs typeface="Times New Roman" panose="02020603050405020304" pitchFamily="18" charset="0"/>
                          </a:rPr>
                          <m:t>𝟐</m:t>
                        </m:r>
                        <m:r>
                          <a:rPr lang="en-US" sz="2000" b="1" i="0">
                            <a:solidFill>
                              <a:srgbClr val="FF0000"/>
                            </a:solidFill>
                            <a:latin typeface="Cambria Math" panose="02040503050406030204" pitchFamily="18" charset="0"/>
                            <a:cs typeface="Times New Roman" panose="02020603050405020304" pitchFamily="18" charset="0"/>
                          </a:rPr>
                          <m:t> </m:t>
                        </m:r>
                      </m:sup>
                    </m:sSup>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𝐝𝐱</m:t>
                    </m:r>
                    <m:r>
                      <a:rPr lang="en-US" sz="2000" b="1" i="0">
                        <a:solidFill>
                          <a:srgbClr val="FF0000"/>
                        </a:solidFill>
                        <a:latin typeface="Cambria Math" panose="02040503050406030204" pitchFamily="18" charset="0"/>
                        <a:cs typeface="Times New Roman" panose="02020603050405020304" pitchFamily="18" charset="0"/>
                      </a:rPr>
                      <m:t>+(</m:t>
                    </m:r>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𝐱</m:t>
                        </m:r>
                      </m:e>
                      <m:sup>
                        <m:r>
                          <a:rPr lang="en-US" sz="2000" b="1" i="0">
                            <a:solidFill>
                              <a:srgbClr val="FF0000"/>
                            </a:solidFill>
                            <a:latin typeface="Cambria Math" panose="02040503050406030204" pitchFamily="18" charset="0"/>
                            <a:cs typeface="Times New Roman" panose="02020603050405020304" pitchFamily="18" charset="0"/>
                          </a:rPr>
                          <m:t>𝟐</m:t>
                        </m:r>
                        <m:r>
                          <a:rPr lang="en-US" sz="2000" b="1" i="0">
                            <a:solidFill>
                              <a:srgbClr val="FF0000"/>
                            </a:solidFill>
                            <a:latin typeface="Cambria Math" panose="02040503050406030204" pitchFamily="18" charset="0"/>
                            <a:cs typeface="Times New Roman" panose="02020603050405020304" pitchFamily="18" charset="0"/>
                          </a:rPr>
                          <m:t> </m:t>
                        </m:r>
                      </m:sup>
                    </m:sSup>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𝟐𝐚𝐱𝐲</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equation</a:t>
                </a:r>
                <a14:m>
                  <m:oMath xmlns:m="http://schemas.openxmlformats.org/officeDocument/2006/math">
                    <m:r>
                      <a:rPr lang="en-US" sz="2000" b="0" i="0" smtClean="0">
                        <a:solidFill>
                          <a:srgbClr val="FF0000"/>
                        </a:solidFill>
                        <a:latin typeface="Cambria Math" panose="02040503050406030204" pitchFamily="18" charset="0"/>
                        <a:cs typeface="Times New Roman" panose="02020603050405020304" pitchFamily="18" charset="0"/>
                      </a:rPr>
                      <m:t> </m:t>
                    </m:r>
                    <m:r>
                      <a:rPr lang="en-US" sz="2000" b="0" i="0" smtClean="0">
                        <a:solidFill>
                          <a:schemeClr val="tx1"/>
                        </a:solidFill>
                        <a:latin typeface="Cambria Math" panose="02040503050406030204" pitchFamily="18" charset="0"/>
                        <a:cs typeface="Times New Roman" panose="02020603050405020304" pitchFamily="18" charset="0"/>
                      </a:rPr>
                      <m:t>(</m:t>
                    </m:r>
                    <m:r>
                      <a:rPr lang="en-US" sz="2000" b="0" i="0" smtClean="0">
                        <a:solidFill>
                          <a:schemeClr val="tx1"/>
                        </a:solidFill>
                        <a:latin typeface="Cambria Math" panose="02040503050406030204" pitchFamily="18" charset="0"/>
                        <a:cs typeface="Times New Roman" panose="02020603050405020304" pitchFamily="18" charset="0"/>
                      </a:rPr>
                      <m:t>3</m:t>
                    </m:r>
                    <m:r>
                      <m:rPr>
                        <m:sty m:val="p"/>
                      </m:rPr>
                      <a:rPr lang="en-US" sz="2000" b="0" i="0">
                        <a:solidFill>
                          <a:schemeClr val="tx1"/>
                        </a:solidFill>
                        <a:latin typeface="Cambria Math" panose="02040503050406030204" pitchFamily="18" charset="0"/>
                        <a:cs typeface="Times New Roman" panose="02020603050405020304" pitchFamily="18" charset="0"/>
                      </a:rPr>
                      <m:t>xy</m:t>
                    </m:r>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2</m:t>
                    </m:r>
                    <m:r>
                      <m:rPr>
                        <m:sty m:val="p"/>
                      </m:rPr>
                      <a:rPr lang="en-US" sz="2000" b="0" i="0">
                        <a:solidFill>
                          <a:schemeClr val="tx1"/>
                        </a:solidFill>
                        <a:latin typeface="Cambria Math" panose="02040503050406030204" pitchFamily="18" charset="0"/>
                        <a:cs typeface="Times New Roman" panose="02020603050405020304" pitchFamily="18" charset="0"/>
                      </a:rPr>
                      <m:t>a</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y</m:t>
                        </m:r>
                      </m:e>
                      <m:sup>
                        <m:r>
                          <a:rPr lang="en-US" sz="2000" b="0" i="0">
                            <a:solidFill>
                              <a:schemeClr val="tx1"/>
                            </a:solidFill>
                            <a:latin typeface="Cambria Math" panose="02040503050406030204" pitchFamily="18" charset="0"/>
                            <a:cs typeface="Times New Roman" panose="02020603050405020304" pitchFamily="18" charset="0"/>
                          </a:rPr>
                          <m:t>2</m:t>
                        </m:r>
                        <m:r>
                          <a:rPr lang="en-US" sz="2000" b="0" i="0">
                            <a:solidFill>
                              <a:schemeClr val="tx1"/>
                            </a:solidFill>
                            <a:latin typeface="Cambria Math" panose="02040503050406030204" pitchFamily="18" charset="0"/>
                            <a:cs typeface="Times New Roman" panose="02020603050405020304" pitchFamily="18" charset="0"/>
                          </a:rPr>
                          <m:t> </m:t>
                        </m:r>
                      </m:sup>
                    </m:sSup>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dx</m:t>
                    </m:r>
                    <m:r>
                      <a:rPr lang="en-US" sz="2000" b="0" i="0">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x</m:t>
                        </m:r>
                      </m:e>
                      <m:sup>
                        <m:r>
                          <a:rPr lang="en-US" sz="2000" b="0" i="0">
                            <a:solidFill>
                              <a:schemeClr val="tx1"/>
                            </a:solidFill>
                            <a:latin typeface="Cambria Math" panose="02040503050406030204" pitchFamily="18" charset="0"/>
                            <a:cs typeface="Times New Roman" panose="02020603050405020304" pitchFamily="18" charset="0"/>
                          </a:rPr>
                          <m:t>2</m:t>
                        </m:r>
                        <m:r>
                          <a:rPr lang="en-US" sz="2000" b="0" i="0">
                            <a:solidFill>
                              <a:schemeClr val="tx1"/>
                            </a:solidFill>
                            <a:latin typeface="Cambria Math" panose="02040503050406030204" pitchFamily="18" charset="0"/>
                            <a:cs typeface="Times New Roman" panose="02020603050405020304" pitchFamily="18" charset="0"/>
                          </a:rPr>
                          <m:t> </m:t>
                        </m:r>
                      </m:sup>
                    </m:sSup>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2</m:t>
                    </m:r>
                    <m:r>
                      <m:rPr>
                        <m:sty m:val="p"/>
                      </m:rPr>
                      <a:rPr lang="en-US" sz="2000" b="0" i="0">
                        <a:solidFill>
                          <a:schemeClr val="tx1"/>
                        </a:solidFill>
                        <a:latin typeface="Cambria Math" panose="02040503050406030204" pitchFamily="18" charset="0"/>
                        <a:cs typeface="Times New Roman" panose="02020603050405020304" pitchFamily="18" charset="0"/>
                      </a:rPr>
                      <m:t>axy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dy</m:t>
                    </m:r>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0</m:t>
                    </m:r>
                  </m:oMath>
                </a14:m>
                <a:r>
                  <a:rPr lang="en-US" sz="2000" dirty="0" smtClean="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(1)</a:t>
                </a: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a</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b="0" i="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axy</m:t>
                    </m:r>
                  </m:oMath>
                </a14:m>
                <a:endParaRPr lang="en-US"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r>
                          <a:rPr lang="en-US" sz="2000" i="0">
                            <a:latin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a</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axy</m:t>
                    </m:r>
                    <m:r>
                      <a:rPr lang="en-US" sz="2000" i="0">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4</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ay</m:t>
                    </m:r>
                    <m:r>
                      <a:rPr lang="en-US" sz="2000" i="0">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ay</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Therefore the given equation is Non Exact differential equation.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Here</a:t>
                </a:r>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panose="02040503050406030204" pitchFamily="18" charset="0"/>
                            <a:cs typeface="Times New Roman" panose="02020603050405020304" pitchFamily="18" charset="0"/>
                          </a:rPr>
                        </m:ctrlPr>
                      </m:fPr>
                      <m:num>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num>
                      <m:den>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den>
                    </m:f>
                    <m:r>
                      <a:rPr lang="en-US" sz="2000" b="1"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ea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4</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ay</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ay</m:t>
                        </m:r>
                      </m:num>
                      <m:den>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axy</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r>
                          <a:rPr lang="en-US" sz="2000" i="0">
                            <a:latin typeface="Cambria Math" panose="02040503050406030204" pitchFamily="18" charset="0"/>
                            <a:ea typeface="Cambria Math" panose="02040503050406030204" pitchFamily="18" charset="0"/>
                            <a:cs typeface="Times New Roman" panose="02020603050405020304" pitchFamily="18" charset="0"/>
                          </a:rPr>
                          <m:t>−</m:t>
                        </m:r>
                        <m:r>
                          <a:rPr lang="en-US" sz="2000" i="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ay</m:t>
                        </m:r>
                      </m:num>
                      <m:den>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axy</m:t>
                        </m:r>
                        <m:r>
                          <a:rPr lang="en-US" sz="2000" b="0" i="0" smtClean="0">
                            <a:latin typeface="Cambria Math" panose="02040503050406030204" pitchFamily="18" charset="0"/>
                            <a:cs typeface="Times New Roman" panose="02020603050405020304" pitchFamily="18" charset="0"/>
                          </a:rPr>
                          <m:t>)</m:t>
                        </m:r>
                      </m:den>
                    </m:f>
                    <m:r>
                      <a:rPr lang="en-US" sz="2000" i="0">
                        <a:latin typeface="Cambria Math" panose="02040503050406030204" pitchFamily="18" charset="0"/>
                        <a:cs typeface="Times New Roman" panose="02020603050405020304" pitchFamily="18" charset="0"/>
                      </a:rPr>
                      <m:t>= </m:t>
                    </m:r>
                    <m:f>
                      <m:fPr>
                        <m:ctrlPr>
                          <a:rPr lang="en-US" sz="2000" i="1" dirty="0" smtClean="0">
                            <a:solidFill>
                              <a:schemeClr val="tx1"/>
                            </a:solidFill>
                            <a:latin typeface="Cambria Math" panose="02040503050406030204" pitchFamily="18" charset="0"/>
                            <a:cs typeface="Times New Roman" panose="02020603050405020304" pitchFamily="18" charset="0"/>
                          </a:rPr>
                        </m:ctrlPr>
                      </m:fPr>
                      <m:num>
                        <m:r>
                          <a:rPr lang="en-US" sz="2000" b="0" i="0" dirty="0" smtClean="0">
                            <a:solidFill>
                              <a:schemeClr val="tx1"/>
                            </a:solidFill>
                            <a:latin typeface="Cambria Math" panose="02040503050406030204" pitchFamily="18" charset="0"/>
                            <a:cs typeface="Times New Roman" panose="02020603050405020304" pitchFamily="18" charset="0"/>
                          </a:rPr>
                          <m:t>1</m:t>
                        </m:r>
                      </m:num>
                      <m:den>
                        <m:r>
                          <m:rPr>
                            <m:sty m:val="p"/>
                          </m:rPr>
                          <a:rPr lang="en-US" sz="2000" b="0" i="0" dirty="0" smtClean="0">
                            <a:solidFill>
                              <a:schemeClr val="tx1"/>
                            </a:solidFill>
                            <a:latin typeface="Cambria Math" panose="02040503050406030204" pitchFamily="18" charset="0"/>
                            <a:cs typeface="Times New Roman" panose="02020603050405020304" pitchFamily="18" charset="0"/>
                          </a:rPr>
                          <m:t>x</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e</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function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only</m:t>
                    </m:r>
                    <m:r>
                      <a:rPr lang="en-US" sz="2000" i="0">
                        <a:latin typeface="Cambria Math" panose="02040503050406030204" pitchFamily="18" charset="0"/>
                        <a:cs typeface="Times New Roman" panose="02020603050405020304" pitchFamily="18" charset="0"/>
                      </a:rPr>
                      <m:t>]</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f</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m:rPr>
                                <m:sty m:val="p"/>
                              </m:rPr>
                              <a:rPr lang="en-US" sz="2000" i="0">
                                <a:latin typeface="Cambria Math" panose="02040503050406030204" pitchFamily="18" charset="0"/>
                                <a:cs typeface="Times New Roman" panose="02020603050405020304" pitchFamily="18" charset="0"/>
                              </a:rPr>
                              <m:t>dx</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i="1" dirty="0">
                                    <a:latin typeface="Cambria Math" panose="02040503050406030204" pitchFamily="18" charset="0"/>
                                    <a:cs typeface="Times New Roman" panose="02020603050405020304" pitchFamily="18" charset="0"/>
                                  </a:rPr>
                                </m:ctrlPr>
                              </m:fPr>
                              <m:num>
                                <m:r>
                                  <a:rPr lang="en-US" sz="2000" i="0" dirty="0">
                                    <a:latin typeface="Cambria Math" panose="02040503050406030204" pitchFamily="18" charset="0"/>
                                    <a:cs typeface="Times New Roman" panose="02020603050405020304" pitchFamily="18" charset="0"/>
                                  </a:rPr>
                                  <m:t>1</m:t>
                                </m:r>
                              </m:num>
                              <m:den>
                                <m:r>
                                  <m:rPr>
                                    <m:sty m:val="p"/>
                                  </m:rPr>
                                  <a:rPr lang="en-US" sz="2000" i="0" dirty="0">
                                    <a:latin typeface="Cambria Math" panose="02040503050406030204" pitchFamily="18" charset="0"/>
                                    <a:cs typeface="Times New Roman" panose="02020603050405020304" pitchFamily="18" charset="0"/>
                                  </a:rPr>
                                  <m:t>x</m:t>
                                </m:r>
                              </m:den>
                            </m:f>
                            <m:r>
                              <a:rPr lang="en-US" sz="2000" b="0" i="0" dirty="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e>
                        </m:nary>
                      </m:sup>
                    </m:sSup>
                  </m:oMath>
                </a14:m>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log</m:t>
                            </m:r>
                          </m:fName>
                          <m:e>
                            <m:r>
                              <m:rPr>
                                <m:sty m:val="p"/>
                              </m:rPr>
                              <a:rPr lang="en-US" sz="2000" b="0" i="0" smtClean="0">
                                <a:latin typeface="Cambria Math" panose="02040503050406030204" pitchFamily="18" charset="0"/>
                                <a:cs typeface="Times New Roman" panose="02020603050405020304" pitchFamily="18" charset="0"/>
                              </a:rPr>
                              <m:t>x</m:t>
                            </m:r>
                          </m:e>
                        </m:func>
                      </m:sup>
                    </m:sSup>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x</m:t>
                    </m:r>
                  </m:oMath>
                </a14:m>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8036" y="304800"/>
                <a:ext cx="10785764" cy="6068291"/>
              </a:xfrm>
              <a:blipFill>
                <a:blip r:embed="rId2"/>
                <a:stretch>
                  <a:fillRect l="-565" t="-905"/>
                </a:stretch>
              </a:blipFill>
            </p:spPr>
            <p:txBody>
              <a:bodyPr/>
              <a:lstStyle/>
              <a:p>
                <a:r>
                  <a:rPr lang="en-IN">
                    <a:noFill/>
                  </a:rPr>
                  <a:t> </a:t>
                </a:r>
              </a:p>
            </p:txBody>
          </p:sp>
        </mc:Fallback>
      </mc:AlternateContent>
    </p:spTree>
    <p:extLst>
      <p:ext uri="{BB962C8B-B14F-4D97-AF65-F5344CB8AC3E}">
        <p14:creationId xmlns:p14="http://schemas.microsoft.com/office/powerpoint/2010/main" val="34472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6582" y="318655"/>
                <a:ext cx="10647218" cy="5858308"/>
              </a:xfrm>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      Multiplying with an Integrating factor  to the equation (1), we get</a:t>
                </a:r>
              </a:p>
              <a:p>
                <a:pPr marL="0" indent="0">
                  <a:buNone/>
                </a:pPr>
                <a14:m>
                  <m:oMath xmlns:m="http://schemas.openxmlformats.org/officeDocument/2006/math">
                    <m:r>
                      <m:rPr>
                        <m:nor/>
                      </m:rPr>
                      <a:rPr lang="en-US" sz="2000" b="0" dirty="0" smtClean="0">
                        <a:latin typeface="Times New Roman" panose="02020603050405020304" pitchFamily="18" charset="0"/>
                        <a:cs typeface="Times New Roman" panose="02020603050405020304" pitchFamily="18" charset="0"/>
                      </a:rPr>
                      <m:t>               </m:t>
                    </m:r>
                    <m:r>
                      <m:rPr>
                        <m:nor/>
                      </m:rPr>
                      <a:rPr lang="en-US" sz="2000" b="0" dirty="0" smtClean="0">
                        <a:latin typeface="Times New Roman" panose="02020603050405020304" pitchFamily="18" charset="0"/>
                        <a:cs typeface="Times New Roman" panose="02020603050405020304" pitchFamily="18" charset="0"/>
                      </a:rPr>
                      <m:t>x</m:t>
                    </m:r>
                    <m:r>
                      <m:rPr>
                        <m:nor/>
                      </m:rPr>
                      <a:rPr lang="en-US" sz="2000" dirty="0">
                        <a:latin typeface="Times New Roman" panose="020206030504050203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a</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x</m:t>
                    </m:r>
                    <m:r>
                      <a:rPr lang="en-US" sz="2000" i="0" smtClean="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axy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(2)</a:t>
                </a:r>
              </a:p>
              <a:p>
                <a:pPr marL="0" indent="0">
                  <a:buNone/>
                </a:pPr>
                <a:r>
                  <a:rPr lang="en-US" sz="2000" dirty="0" smtClean="0">
                    <a:latin typeface="Times New Roman" panose="02020603050405020304" pitchFamily="18" charset="0"/>
                    <a:cs typeface="Times New Roman" panose="02020603050405020304" pitchFamily="18" charset="0"/>
                  </a:rPr>
                  <a:t>      It </a:t>
                </a:r>
                <a:r>
                  <a:rPr lang="en-US" sz="2000" dirty="0">
                    <a:latin typeface="Times New Roman" panose="02020603050405020304" pitchFamily="18" charset="0"/>
                    <a:cs typeface="Times New Roman" panose="02020603050405020304" pitchFamily="18" charset="0"/>
                  </a:rPr>
                  <a:t>is in the form of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equation (2) is Exact differential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General 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terms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independent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3</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ax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  </m:t>
                    </m:r>
                    <m:r>
                      <a:rPr lang="en-US" sz="2000" b="0" i="0" smtClean="0">
                        <a:latin typeface="Cambria Math" panose="02040503050406030204" pitchFamily="18" charset="0"/>
                        <a:cs typeface="Times New Roman" panose="02020603050405020304" pitchFamily="18" charset="0"/>
                      </a:rPr>
                      <m:t>3</m:t>
                    </m:r>
                    <m:r>
                      <m:rPr>
                        <m:sty m:val="p"/>
                      </m:rPr>
                      <a:rPr lang="en-US" sz="2000" b="0" i="0" smtClean="0">
                        <a:latin typeface="Cambria Math" panose="02040503050406030204" pitchFamily="18" charset="0"/>
                        <a:cs typeface="Times New Roman" panose="02020603050405020304" pitchFamily="18" charset="0"/>
                      </a:rPr>
                      <m:t>y</m:t>
                    </m:r>
                    <m:f>
                      <m:fPr>
                        <m:ctrlPr>
                          <a:rPr lang="en-US" sz="2000" i="1" dirty="0" smtClean="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num>
                      <m:den>
                        <m:r>
                          <a:rPr lang="en-US" sz="2000" b="0" i="0" dirty="0" smtClean="0">
                            <a:latin typeface="Cambria Math" panose="02040503050406030204" pitchFamily="18" charset="0"/>
                            <a:cs typeface="Times New Roman" panose="02020603050405020304" pitchFamily="18" charset="0"/>
                          </a:rPr>
                          <m:t>3</m:t>
                        </m:r>
                      </m:den>
                    </m:f>
                    <m:r>
                      <a:rPr lang="en-US" sz="2000" b="0" i="0" dirty="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a</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f>
                      <m:fPr>
                        <m:ctrlPr>
                          <a:rPr lang="en-US" sz="2000" i="1" dirty="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num>
                      <m:den>
                        <m:r>
                          <a:rPr lang="en-US" sz="2000" b="0" i="0" smtClean="0">
                            <a:latin typeface="Cambria Math" panose="02040503050406030204" pitchFamily="18" charset="0"/>
                            <a:cs typeface="Times New Roman" panose="02020603050405020304" pitchFamily="18" charset="0"/>
                          </a:rPr>
                          <m:t>2</m:t>
                        </m:r>
                      </m:den>
                    </m:f>
                    <m:r>
                      <a:rPr lang="en-US" sz="2000" i="0" dirty="0">
                        <a:latin typeface="Cambria Math" panose="02040503050406030204" pitchFamily="18" charset="0"/>
                        <a:cs typeface="Times New Roman" panose="02020603050405020304" pitchFamily="18" charset="0"/>
                      </a:rPr>
                      <m:t>=</m:t>
                    </m:r>
                    <m:r>
                      <m:rPr>
                        <m:sty m:val="p"/>
                      </m:rPr>
                      <a:rPr lang="en-US" sz="2000" b="0" i="0" dirty="0" smtClean="0">
                        <a:latin typeface="Cambria Math" panose="02040503050406030204" pitchFamily="18" charset="0"/>
                        <a:cs typeface="Times New Roman" panose="02020603050405020304" pitchFamily="18" charset="0"/>
                      </a:rPr>
                      <m:t>c</m:t>
                    </m:r>
                  </m:oMath>
                </a14:m>
                <a:endParaRPr lang="en-US" sz="2000" b="0" dirty="0" smtClean="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cs typeface="Times New Roman" panose="02020603050405020304" pitchFamily="18" charset="0"/>
                        </a:rPr>
                        <m:t>                                      </m:t>
                      </m:r>
                    </m:oMath>
                  </m:oMathPara>
                </a14:m>
                <a:endParaRPr lang="en-US" sz="2000" b="0" dirty="0" smtClean="0">
                  <a:latin typeface="Cambria Math" panose="02040503050406030204" pitchFamily="18" charset="0"/>
                  <a:cs typeface="Times New Roman" panose="02020603050405020304" pitchFamily="18" charset="0"/>
                </a:endParaRPr>
              </a:p>
              <a:p>
                <a:pPr marL="0" indent="0">
                  <a:buNone/>
                </a:pPr>
                <a:r>
                  <a:rPr lang="en-US" sz="2000" dirty="0">
                    <a:cs typeface="Times New Roman" panose="02020603050405020304" pitchFamily="18" charset="0"/>
                  </a:rPr>
                  <a:t> </a:t>
                </a:r>
                <a:r>
                  <a:rPr lang="en-US" sz="2000" dirty="0" smtClean="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a</m:t>
                    </m:r>
                    <m:sSup>
                      <m:sSupPr>
                        <m:ctrlPr>
                          <a:rPr lang="en-US" sz="2000" b="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c</m:t>
                    </m:r>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Hence this is our required general solution.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6582" y="318655"/>
                <a:ext cx="10647218" cy="5858308"/>
              </a:xfrm>
              <a:blipFill>
                <a:blip r:embed="rId2"/>
                <a:stretch>
                  <a:fillRect t="-1041"/>
                </a:stretch>
              </a:blipFill>
            </p:spPr>
            <p:txBody>
              <a:bodyPr/>
              <a:lstStyle/>
              <a:p>
                <a:r>
                  <a:rPr lang="en-IN">
                    <a:noFill/>
                  </a:rPr>
                  <a:t> </a:t>
                </a:r>
              </a:p>
            </p:txBody>
          </p:sp>
        </mc:Fallback>
      </mc:AlternateContent>
    </p:spTree>
    <p:extLst>
      <p:ext uri="{BB962C8B-B14F-4D97-AF65-F5344CB8AC3E}">
        <p14:creationId xmlns:p14="http://schemas.microsoft.com/office/powerpoint/2010/main" val="10382560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8036" y="387927"/>
                <a:ext cx="10785764" cy="5985164"/>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28.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a:solidFill>
                          <a:srgbClr val="FF0000"/>
                        </a:solidFill>
                        <a:latin typeface="Cambria Math" panose="02040503050406030204" pitchFamily="18" charset="0"/>
                        <a:cs typeface="Times New Roman" panose="02020603050405020304" pitchFamily="18" charset="0"/>
                      </a:rPr>
                      <m:t>(</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𝐱</m:t>
                        </m:r>
                      </m:e>
                      <m:sup>
                        <m:r>
                          <a:rPr lang="en-US" sz="2000" b="1" i="0" smtClean="0">
                            <a:solidFill>
                              <a:srgbClr val="FF0000"/>
                            </a:solidFill>
                            <a:latin typeface="Cambria Math" panose="02040503050406030204" pitchFamily="18" charset="0"/>
                            <a:cs typeface="Times New Roman" panose="02020603050405020304" pitchFamily="18" charset="0"/>
                          </a:rPr>
                          <m:t>𝟑</m:t>
                        </m:r>
                        <m:r>
                          <a:rPr lang="en-US" sz="2000" b="1" i="0">
                            <a:solidFill>
                              <a:srgbClr val="FF0000"/>
                            </a:solidFill>
                            <a:latin typeface="Cambria Math" panose="02040503050406030204" pitchFamily="18" charset="0"/>
                            <a:cs typeface="Times New Roman" panose="02020603050405020304" pitchFamily="18" charset="0"/>
                          </a:rPr>
                          <m:t> </m:t>
                        </m:r>
                      </m:sup>
                    </m:sSup>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𝐞</m:t>
                        </m:r>
                      </m:e>
                      <m:sup>
                        <m:r>
                          <a:rPr lang="en-US" sz="2000" b="1" i="0" smtClean="0">
                            <a:solidFill>
                              <a:srgbClr val="FF0000"/>
                            </a:solidFill>
                            <a:latin typeface="Cambria Math" panose="02040503050406030204" pitchFamily="18" charset="0"/>
                            <a:cs typeface="Times New Roman" panose="02020603050405020304" pitchFamily="18" charset="0"/>
                          </a:rPr>
                          <m:t>𝐱𝐲</m:t>
                        </m:r>
                      </m:sup>
                    </m:sSup>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𝐝𝐱</m:t>
                    </m:r>
                    <m:r>
                      <a:rPr lang="en-US" sz="2000" b="1" i="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𝐱</m:t>
                    </m:r>
                    <m:r>
                      <a:rPr lang="en-US" sz="2000" b="1" i="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𝐱</m:t>
                        </m:r>
                      </m:e>
                      <m:sup>
                        <m:r>
                          <a:rPr lang="en-US" sz="2000" b="1" i="0">
                            <a:solidFill>
                              <a:srgbClr val="FF0000"/>
                            </a:solidFill>
                            <a:latin typeface="Cambria Math" panose="02040503050406030204" pitchFamily="18" charset="0"/>
                            <a:cs typeface="Times New Roman" panose="02020603050405020304" pitchFamily="18" charset="0"/>
                          </a:rPr>
                          <m:t>𝟑</m:t>
                        </m:r>
                        <m:r>
                          <a:rPr lang="en-US" sz="2000" b="1" i="0">
                            <a:solidFill>
                              <a:srgbClr val="FF0000"/>
                            </a:solidFill>
                            <a:latin typeface="Cambria Math" panose="02040503050406030204" pitchFamily="18" charset="0"/>
                            <a:cs typeface="Times New Roman" panose="02020603050405020304" pitchFamily="18" charset="0"/>
                          </a:rPr>
                          <m:t> </m:t>
                        </m:r>
                      </m:sup>
                    </m:sSup>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𝐞</m:t>
                        </m:r>
                      </m:e>
                      <m:sup>
                        <m:r>
                          <a:rPr lang="en-US" sz="2000" b="1" i="0">
                            <a:solidFill>
                              <a:srgbClr val="FF0000"/>
                            </a:solidFill>
                            <a:latin typeface="Cambria Math" panose="02040503050406030204" pitchFamily="18" charset="0"/>
                            <a:cs typeface="Times New Roman" panose="02020603050405020304" pitchFamily="18" charset="0"/>
                          </a:rPr>
                          <m:t>𝐱𝐲</m:t>
                        </m:r>
                      </m:sup>
                    </m:sSup>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𝟎</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equation</a:t>
                </a:r>
                <a14:m>
                  <m:oMath xmlns:m="http://schemas.openxmlformats.org/officeDocument/2006/math">
                    <m:r>
                      <a:rPr lang="en-US" sz="2000" b="0" i="0" smtClean="0">
                        <a:solidFill>
                          <a:schemeClr val="tx1"/>
                        </a:solidFill>
                        <a:latin typeface="Cambria Math" panose="02040503050406030204" pitchFamily="18" charset="0"/>
                        <a:cs typeface="Times New Roman" panose="02020603050405020304" pitchFamily="18" charset="0"/>
                      </a:rPr>
                      <m:t>        </m:t>
                    </m:r>
                    <m:r>
                      <m:rPr>
                        <m:sty m:val="p"/>
                      </m:rPr>
                      <a:rPr lang="en-US" sz="2000" b="0" i="0" smtClean="0">
                        <a:solidFill>
                          <a:schemeClr val="tx1"/>
                        </a:solidFill>
                        <a:latin typeface="Cambria Math" panose="02040503050406030204" pitchFamily="18" charset="0"/>
                        <a:cs typeface="Times New Roman" panose="02020603050405020304" pitchFamily="18" charset="0"/>
                      </a:rPr>
                      <m:t>y</m:t>
                    </m:r>
                    <m:d>
                      <m:dPr>
                        <m:ctrlPr>
                          <a:rPr lang="en-US" sz="2000" b="0" i="1">
                            <a:solidFill>
                              <a:schemeClr val="tx1"/>
                            </a:solidFill>
                            <a:latin typeface="Cambria Math" panose="02040503050406030204" pitchFamily="18" charset="0"/>
                            <a:cs typeface="Times New Roman" panose="02020603050405020304" pitchFamily="18" charset="0"/>
                          </a:rPr>
                        </m:ctrlPr>
                      </m:dPr>
                      <m:e>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x</m:t>
                            </m:r>
                          </m:e>
                          <m:sup>
                            <m:r>
                              <a:rPr lang="en-US" sz="2000" b="0" i="0">
                                <a:solidFill>
                                  <a:schemeClr val="tx1"/>
                                </a:solidFill>
                                <a:latin typeface="Cambria Math" panose="02040503050406030204" pitchFamily="18" charset="0"/>
                                <a:cs typeface="Times New Roman" panose="02020603050405020304" pitchFamily="18" charset="0"/>
                              </a:rPr>
                              <m:t>3</m:t>
                            </m:r>
                            <m:r>
                              <a:rPr lang="en-US" sz="2000" b="0" i="0">
                                <a:solidFill>
                                  <a:schemeClr val="tx1"/>
                                </a:solidFill>
                                <a:latin typeface="Cambria Math" panose="02040503050406030204" pitchFamily="18" charset="0"/>
                                <a:cs typeface="Times New Roman" panose="02020603050405020304" pitchFamily="18" charset="0"/>
                              </a:rPr>
                              <m:t> </m:t>
                            </m:r>
                          </m:sup>
                        </m:sSup>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e</m:t>
                            </m:r>
                          </m:e>
                          <m:sup>
                            <m:r>
                              <m:rPr>
                                <m:sty m:val="p"/>
                              </m:rPr>
                              <a:rPr lang="en-US" sz="2000" b="0" i="0">
                                <a:solidFill>
                                  <a:schemeClr val="tx1"/>
                                </a:solidFill>
                                <a:latin typeface="Cambria Math" panose="02040503050406030204" pitchFamily="18" charset="0"/>
                                <a:cs typeface="Times New Roman" panose="02020603050405020304" pitchFamily="18" charset="0"/>
                              </a:rPr>
                              <m:t>xy</m:t>
                            </m:r>
                          </m:sup>
                        </m:sSup>
                        <m:r>
                          <a:rPr lang="en-US" sz="2000" b="0" i="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y</m:t>
                        </m:r>
                      </m:e>
                    </m:d>
                    <m:r>
                      <m:rPr>
                        <m:sty m:val="p"/>
                      </m:rPr>
                      <a:rPr lang="en-US" sz="2000" b="0" i="0">
                        <a:solidFill>
                          <a:schemeClr val="tx1"/>
                        </a:solidFill>
                        <a:latin typeface="Cambria Math" panose="02040503050406030204" pitchFamily="18" charset="0"/>
                        <a:cs typeface="Times New Roman" panose="02020603050405020304" pitchFamily="18" charset="0"/>
                      </a:rPr>
                      <m:t>dx</m:t>
                    </m:r>
                    <m:r>
                      <a:rPr lang="en-US" sz="2000" b="0" i="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x</m:t>
                    </m:r>
                    <m:d>
                      <m:dPr>
                        <m:ctrlPr>
                          <a:rPr lang="en-US" sz="2000" b="0" i="1">
                            <a:solidFill>
                              <a:schemeClr val="tx1"/>
                            </a:solidFill>
                            <a:latin typeface="Cambria Math" panose="02040503050406030204" pitchFamily="18" charset="0"/>
                            <a:cs typeface="Times New Roman" panose="02020603050405020304" pitchFamily="18" charset="0"/>
                          </a:rPr>
                        </m:ctrlPr>
                      </m:dPr>
                      <m:e>
                        <m:r>
                          <m:rPr>
                            <m:sty m:val="p"/>
                          </m:rPr>
                          <a:rPr lang="en-US" sz="2000" b="0" i="0">
                            <a:solidFill>
                              <a:schemeClr val="tx1"/>
                            </a:solidFill>
                            <a:latin typeface="Cambria Math" panose="02040503050406030204" pitchFamily="18" charset="0"/>
                            <a:cs typeface="Times New Roman" panose="02020603050405020304" pitchFamily="18" charset="0"/>
                          </a:rPr>
                          <m:t>y</m:t>
                        </m:r>
                        <m:r>
                          <a:rPr lang="en-US" sz="2000" b="0" i="0">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x</m:t>
                            </m:r>
                          </m:e>
                          <m:sup>
                            <m:r>
                              <a:rPr lang="en-US" sz="2000" b="0" i="0">
                                <a:solidFill>
                                  <a:schemeClr val="tx1"/>
                                </a:solidFill>
                                <a:latin typeface="Cambria Math" panose="02040503050406030204" pitchFamily="18" charset="0"/>
                                <a:cs typeface="Times New Roman" panose="02020603050405020304" pitchFamily="18" charset="0"/>
                              </a:rPr>
                              <m:t>3</m:t>
                            </m:r>
                            <m:r>
                              <a:rPr lang="en-US" sz="2000" b="0" i="0">
                                <a:solidFill>
                                  <a:schemeClr val="tx1"/>
                                </a:solidFill>
                                <a:latin typeface="Cambria Math" panose="02040503050406030204" pitchFamily="18" charset="0"/>
                                <a:cs typeface="Times New Roman" panose="02020603050405020304" pitchFamily="18" charset="0"/>
                              </a:rPr>
                              <m:t> </m:t>
                            </m:r>
                          </m:sup>
                        </m:sSup>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e</m:t>
                            </m:r>
                          </m:e>
                          <m:sup>
                            <m:r>
                              <m:rPr>
                                <m:sty m:val="p"/>
                              </m:rPr>
                              <a:rPr lang="en-US" sz="2000" b="0" i="0">
                                <a:solidFill>
                                  <a:schemeClr val="tx1"/>
                                </a:solidFill>
                                <a:latin typeface="Cambria Math" panose="02040503050406030204" pitchFamily="18" charset="0"/>
                                <a:cs typeface="Times New Roman" panose="02020603050405020304" pitchFamily="18" charset="0"/>
                              </a:rPr>
                              <m:t>xy</m:t>
                            </m:r>
                          </m:sup>
                        </m:sSup>
                      </m:e>
                    </m:d>
                    <m:r>
                      <m:rPr>
                        <m:sty m:val="p"/>
                      </m:rPr>
                      <a:rPr lang="en-US" sz="2000" b="0" i="0">
                        <a:solidFill>
                          <a:schemeClr val="tx1"/>
                        </a:solidFill>
                        <a:latin typeface="Cambria Math" panose="02040503050406030204" pitchFamily="18" charset="0"/>
                        <a:cs typeface="Times New Roman" panose="02020603050405020304" pitchFamily="18" charset="0"/>
                      </a:rPr>
                      <m:t>dy</m:t>
                    </m:r>
                    <m:r>
                      <a:rPr lang="en-US" sz="2000" b="0" i="0">
                        <a:solidFill>
                          <a:schemeClr val="tx1"/>
                        </a:solidFill>
                        <a:latin typeface="Cambria Math" panose="02040503050406030204" pitchFamily="18" charset="0"/>
                        <a:cs typeface="Times New Roman" panose="02020603050405020304" pitchFamily="18" charset="0"/>
                      </a:rPr>
                      <m:t>=</m:t>
                    </m:r>
                    <m:r>
                      <a:rPr lang="en-US" sz="2000" b="0" i="0" smtClean="0">
                        <a:solidFill>
                          <a:schemeClr val="tx1"/>
                        </a:solidFill>
                        <a:latin typeface="Cambria Math" panose="02040503050406030204" pitchFamily="18" charset="0"/>
                        <a:cs typeface="Times New Roman" panose="02020603050405020304" pitchFamily="18" charset="0"/>
                      </a:rPr>
                      <m:t>0</m:t>
                    </m:r>
                    <m:r>
                      <a:rPr lang="en-US" sz="2000" b="0" i="0" smtClean="0">
                        <a:solidFill>
                          <a:schemeClr val="tx1"/>
                        </a:solidFill>
                        <a:latin typeface="Cambria Math" panose="02040503050406030204" pitchFamily="18" charset="0"/>
                        <a:cs typeface="Times New Roman" panose="02020603050405020304" pitchFamily="18" charset="0"/>
                      </a:rPr>
                      <m:t>                    −  (</m:t>
                    </m:r>
                    <m:r>
                      <a:rPr lang="en-US" sz="2000" b="0" i="0" smtClean="0">
                        <a:solidFill>
                          <a:schemeClr val="tx1"/>
                        </a:solidFill>
                        <a:latin typeface="Cambria Math" panose="02040503050406030204" pitchFamily="18" charset="0"/>
                        <a:cs typeface="Times New Roman" panose="02020603050405020304" pitchFamily="18" charset="0"/>
                      </a:rPr>
                      <m:t>1</m:t>
                    </m:r>
                    <m:r>
                      <a:rPr lang="en-US" sz="2000" b="0" i="0" smtClean="0">
                        <a:solidFill>
                          <a:schemeClr val="tx1"/>
                        </a:solidFill>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M</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e>
                    </m:d>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e>
                    </m:d>
                  </m:oMath>
                </a14:m>
                <a:endParaRPr lang="en-US"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e>
                    </m:d>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x</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i="0">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d>
                      <m:dPr>
                        <m:ctrlPr>
                          <a:rPr lang="en-US" sz="2000" b="0" i="1" smtClean="0">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e>
                    </m:d>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2</m:t>
                    </m:r>
                    <m:r>
                      <m:rPr>
                        <m:sty m:val="p"/>
                      </m:rPr>
                      <a:rPr lang="en-US" sz="2000" b="0" i="0" smtClean="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m:rPr>
                        <m:sty m:val="p"/>
                      </m:rPr>
                      <a:rPr lang="en-US" sz="2000" b="0" i="0" smtClean="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4</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3</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4</m:t>
                        </m:r>
                        <m:r>
                          <a:rPr lang="en-US" sz="2000" i="0" smtClean="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b="0" i="0"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r>
                      <a:rPr lang="en-US" sz="2000" i="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4</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Here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Therefore the given equation is Non Exact differential equation.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Here</a:t>
                </a:r>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panose="02040503050406030204" pitchFamily="18" charset="0"/>
                            <a:cs typeface="Times New Roman" panose="02020603050405020304" pitchFamily="18" charset="0"/>
                          </a:rPr>
                        </m:ctrlPr>
                      </m:fPr>
                      <m:num>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M</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den>
                        </m:f>
                        <m:r>
                          <a:rPr lang="en-US" sz="2000" i="0">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a:latin typeface="Cambria Math" panose="02040503050406030204" pitchFamily="18" charset="0"/>
                                <a:cs typeface="Times New Roman" panose="02020603050405020304" pitchFamily="18" charset="0"/>
                              </a:rPr>
                            </m:ctrlPr>
                          </m:fPr>
                          <m:num>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num>
                          <m:den>
                            <m:r>
                              <a:rPr lang="en-IN" sz="2000" i="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den>
                        </m:f>
                      </m:num>
                      <m:den>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N</m:t>
                        </m:r>
                      </m:den>
                    </m:f>
                    <m:r>
                      <a:rPr lang="en-US" sz="2000" b="1"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4</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num>
                      <m:den>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3</m:t>
                        </m:r>
                        <m:r>
                          <a:rPr lang="en-US" sz="2000" b="0" i="0"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num>
                      <m:den>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r>
                          <a:rPr lang="en-US" sz="2000" i="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den>
                    </m:f>
                    <m:r>
                      <a:rPr lang="en-US" sz="2000" i="0">
                        <a:latin typeface="Cambria Math" panose="02040503050406030204" pitchFamily="18" charset="0"/>
                        <a:cs typeface="Times New Roman" panose="02020603050405020304" pitchFamily="18" charset="0"/>
                      </a:rPr>
                      <m:t>=</m:t>
                    </m:r>
                    <m:r>
                      <a:rPr lang="en-US" sz="2000" i="0" smtClean="0">
                        <a:latin typeface="Cambria Math" panose="02040503050406030204" pitchFamily="18" charset="0"/>
                        <a:cs typeface="Times New Roman" panose="02020603050405020304" pitchFamily="18" charset="0"/>
                      </a:rPr>
                      <m:t> </m:t>
                    </m:r>
                    <m:f>
                      <m:fPr>
                        <m:ctrlPr>
                          <a:rPr lang="en-US" sz="2000" i="1" dirty="0" smtClean="0">
                            <a:latin typeface="Cambria Math" panose="02040503050406030204" pitchFamily="18" charset="0"/>
                            <a:cs typeface="Times New Roman" panose="02020603050405020304" pitchFamily="18" charset="0"/>
                          </a:rPr>
                        </m:ctrlPr>
                      </m:fPr>
                      <m:num>
                        <m:r>
                          <a:rPr lang="en-US" sz="2000" b="0" i="0" dirty="0" smtClean="0">
                            <a:latin typeface="Cambria Math" panose="02040503050406030204" pitchFamily="18" charset="0"/>
                            <a:cs typeface="Times New Roman" panose="02020603050405020304" pitchFamily="18" charset="0"/>
                          </a:rPr>
                          <m:t>−</m:t>
                        </m:r>
                        <m:r>
                          <a:rPr lang="en-US" sz="2000" b="0" i="0" dirty="0" smtClean="0">
                            <a:latin typeface="Cambria Math" panose="02040503050406030204" pitchFamily="18" charset="0"/>
                            <a:cs typeface="Times New Roman" panose="02020603050405020304" pitchFamily="18" charset="0"/>
                          </a:rPr>
                          <m:t>3</m:t>
                        </m:r>
                      </m:num>
                      <m:den>
                        <m:r>
                          <m:rPr>
                            <m:sty m:val="p"/>
                          </m:rPr>
                          <a:rPr lang="en-US" sz="2000" i="0" dirty="0">
                            <a:latin typeface="Cambria Math" panose="02040503050406030204" pitchFamily="18" charset="0"/>
                            <a:cs typeface="Times New Roman" panose="02020603050405020304" pitchFamily="18" charset="0"/>
                          </a:rPr>
                          <m:t>x</m:t>
                        </m:r>
                      </m:den>
                    </m:f>
                    <m:r>
                      <a:rPr lang="en-US" sz="2000" b="0" i="0" dirty="0" smtClean="0">
                        <a:latin typeface="Cambria Math" panose="02040503050406030204" pitchFamily="18" charset="0"/>
                        <a:cs typeface="Times New Roman" panose="02020603050405020304" pitchFamily="18" charset="0"/>
                      </a:rPr>
                      <m:t>=</m:t>
                    </m:r>
                    <m:r>
                      <m:rPr>
                        <m:sty m:val="p"/>
                      </m:rPr>
                      <a:rPr lang="en-US" sz="2000" b="0" i="0" dirty="0" smtClean="0">
                        <a:latin typeface="Cambria Math" panose="02040503050406030204" pitchFamily="18" charset="0"/>
                        <a:cs typeface="Times New Roman" panose="02020603050405020304" pitchFamily="18" charset="0"/>
                      </a:rPr>
                      <m:t>f</m:t>
                    </m:r>
                    <m:r>
                      <a:rPr lang="en-US" sz="2000" b="0" i="0" dirty="0" smtClean="0">
                        <a:latin typeface="Cambria Math" panose="02040503050406030204" pitchFamily="18" charset="0"/>
                        <a:cs typeface="Times New Roman" panose="02020603050405020304" pitchFamily="18" charset="0"/>
                      </a:rPr>
                      <m:t>(</m:t>
                    </m:r>
                    <m:r>
                      <m:rPr>
                        <m:sty m:val="p"/>
                      </m:rPr>
                      <a:rPr lang="en-US" sz="2000" b="0" i="0" dirty="0" smtClean="0">
                        <a:latin typeface="Cambria Math" panose="02040503050406030204" pitchFamily="18" charset="0"/>
                        <a:cs typeface="Times New Roman" panose="02020603050405020304" pitchFamily="18" charset="0"/>
                      </a:rPr>
                      <m:t>x</m:t>
                    </m:r>
                    <m:r>
                      <a:rPr lang="en-US" sz="2000" b="0" i="0" dirty="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e</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function</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only</m:t>
                    </m:r>
                    <m:r>
                      <a:rPr lang="en-US" sz="2000" i="0">
                        <a:latin typeface="Cambria Math" panose="02040503050406030204" pitchFamily="18" charset="0"/>
                        <a:cs typeface="Times New Roman" panose="02020603050405020304" pitchFamily="18" charset="0"/>
                      </a:rPr>
                      <m:t>]</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f</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m:rPr>
                                <m:sty m:val="p"/>
                              </m:rPr>
                              <a:rPr lang="en-US" sz="2000" i="0">
                                <a:latin typeface="Cambria Math" panose="02040503050406030204" pitchFamily="18" charset="0"/>
                                <a:cs typeface="Times New Roman" panose="02020603050405020304" pitchFamily="18" charset="0"/>
                              </a:rPr>
                              <m:t>dx</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i="1" dirty="0">
                                    <a:latin typeface="Cambria Math" panose="02040503050406030204" pitchFamily="18" charset="0"/>
                                    <a:cs typeface="Times New Roman" panose="02020603050405020304" pitchFamily="18" charset="0"/>
                                  </a:rPr>
                                </m:ctrlPr>
                              </m:fPr>
                              <m:num>
                                <m:r>
                                  <a:rPr lang="en-US" sz="2000" b="0" i="0" dirty="0" smtClean="0">
                                    <a:latin typeface="Cambria Math" panose="02040503050406030204" pitchFamily="18" charset="0"/>
                                    <a:cs typeface="Times New Roman" panose="02020603050405020304" pitchFamily="18" charset="0"/>
                                  </a:rPr>
                                  <m:t>−</m:t>
                                </m:r>
                                <m:r>
                                  <a:rPr lang="en-US" sz="2000" b="0" i="0" dirty="0" smtClean="0">
                                    <a:latin typeface="Cambria Math" panose="02040503050406030204" pitchFamily="18" charset="0"/>
                                    <a:cs typeface="Times New Roman" panose="02020603050405020304" pitchFamily="18" charset="0"/>
                                  </a:rPr>
                                  <m:t>3</m:t>
                                </m:r>
                              </m:num>
                              <m:den>
                                <m:r>
                                  <m:rPr>
                                    <m:sty m:val="p"/>
                                  </m:rPr>
                                  <a:rPr lang="en-US" sz="2000" i="0" dirty="0">
                                    <a:latin typeface="Cambria Math" panose="02040503050406030204" pitchFamily="18" charset="0"/>
                                    <a:cs typeface="Times New Roman" panose="02020603050405020304" pitchFamily="18" charset="0"/>
                                  </a:rPr>
                                  <m:t>x</m:t>
                                </m:r>
                              </m:den>
                            </m:f>
                            <m:r>
                              <a:rPr lang="en-US" sz="2000" i="0" dirty="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e>
                        </m:nary>
                      </m:sup>
                    </m:sSup>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func>
                          <m:funcPr>
                            <m:ctrlPr>
                              <a:rPr lang="en-US" sz="2000" i="1">
                                <a:latin typeface="Cambria Math" panose="02040503050406030204" pitchFamily="18" charset="0"/>
                                <a:cs typeface="Times New Roman" panose="02020603050405020304" pitchFamily="18" charset="0"/>
                              </a:rPr>
                            </m:ctrlPr>
                          </m:funcPr>
                          <m:fName>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3</m:t>
                            </m:r>
                            <m:r>
                              <m:rPr>
                                <m:sty m:val="p"/>
                              </m:rPr>
                              <a:rPr lang="en-US" sz="2000" i="0">
                                <a:latin typeface="Cambria Math" panose="02040503050406030204" pitchFamily="18" charset="0"/>
                                <a:cs typeface="Times New Roman" panose="02020603050405020304" pitchFamily="18" charset="0"/>
                              </a:rPr>
                              <m:t>log</m:t>
                            </m:r>
                          </m:fName>
                          <m:e>
                            <m:r>
                              <m:rPr>
                                <m:sty m:val="p"/>
                              </m:rPr>
                              <a:rPr lang="en-US" sz="2000" i="0">
                                <a:latin typeface="Cambria Math" panose="02040503050406030204" pitchFamily="18" charset="0"/>
                                <a:cs typeface="Times New Roman" panose="02020603050405020304" pitchFamily="18" charset="0"/>
                              </a:rPr>
                              <m:t>x</m:t>
                            </m:r>
                          </m:e>
                        </m:func>
                      </m:sup>
                    </m:sSup>
                    <m:r>
                      <a:rPr lang="en-US" sz="2000" i="0">
                        <a:latin typeface="Cambria Math" panose="02040503050406030204" pitchFamily="18" charset="0"/>
                        <a:cs typeface="Times New Roman" panose="02020603050405020304" pitchFamily="18" charset="0"/>
                      </a:rPr>
                      <m:t>=</m:t>
                    </m:r>
                    <m:f>
                      <m:fPr>
                        <m:ctrlPr>
                          <a:rPr lang="en-US" sz="2000" i="1" smtClean="0">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sSup>
                          <m:sSupPr>
                            <m:ctrlPr>
                              <a:rPr lang="en-US" sz="200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x</m:t>
                            </m:r>
                          </m:e>
                          <m:sup>
                            <m:r>
                              <a:rPr lang="en-US" sz="2000" b="0" i="0" smtClean="0">
                                <a:latin typeface="Cambria Math" panose="02040503050406030204" pitchFamily="18" charset="0"/>
                                <a:cs typeface="Times New Roman" panose="02020603050405020304" pitchFamily="18" charset="0"/>
                              </a:rPr>
                              <m:t>3</m:t>
                            </m:r>
                          </m:sup>
                        </m:sSup>
                      </m:den>
                    </m:f>
                  </m:oMath>
                </a14:m>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8036" y="387927"/>
                <a:ext cx="10785764" cy="5985164"/>
              </a:xfrm>
              <a:blipFill>
                <a:blip r:embed="rId2"/>
                <a:stretch>
                  <a:fillRect l="-565" t="-1019" b="-4281"/>
                </a:stretch>
              </a:blipFill>
            </p:spPr>
            <p:txBody>
              <a:bodyPr/>
              <a:lstStyle/>
              <a:p>
                <a:r>
                  <a:rPr lang="en-IN">
                    <a:noFill/>
                  </a:rPr>
                  <a:t> </a:t>
                </a:r>
              </a:p>
            </p:txBody>
          </p:sp>
        </mc:Fallback>
      </mc:AlternateContent>
    </p:spTree>
    <p:extLst>
      <p:ext uri="{BB962C8B-B14F-4D97-AF65-F5344CB8AC3E}">
        <p14:creationId xmlns:p14="http://schemas.microsoft.com/office/powerpoint/2010/main" val="1572267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8764" y="263236"/>
                <a:ext cx="10855036" cy="5913727"/>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Multiplying with an Integrating factor  to the equation (1), we get</a:t>
                </a:r>
              </a:p>
              <a:p>
                <a:pPr marL="0" indent="0">
                  <a:buNone/>
                </a:pPr>
                <a14:m>
                  <m:oMath xmlns:m="http://schemas.openxmlformats.org/officeDocument/2006/math">
                    <m:r>
                      <m:rPr>
                        <m:nor/>
                      </m:rPr>
                      <a:rPr lang="en-US" sz="2000" dirty="0">
                        <a:latin typeface="Times New Roman" panose="02020603050405020304" pitchFamily="18" charset="0"/>
                        <a:cs typeface="Times New Roman" panose="02020603050405020304" pitchFamily="18" charset="0"/>
                      </a:rPr>
                      <m:t>               </m:t>
                    </m:r>
                    <m:r>
                      <a:rPr lang="en-US" sz="2000" b="0" i="0" dirty="0" smtClean="0">
                        <a:latin typeface="Cambria Math" panose="02040503050406030204" pitchFamily="18" charset="0"/>
                        <a:cs typeface="Times New Roman" panose="02020603050405020304" pitchFamily="18" charset="0"/>
                      </a:rPr>
                      <m:t>(</m:t>
                    </m:r>
                    <m:f>
                      <m:fPr>
                        <m:ctrlPr>
                          <a:rPr lang="en-US" sz="2000" i="1" dirty="0" smtClean="0">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num>
                      <m:den>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den>
                    </m:f>
                    <m:r>
                      <a:rPr lang="en-US" sz="2000" b="0" i="0" dirty="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f>
                      <m:fPr>
                        <m:ctrlPr>
                          <a:rPr lang="en-US" sz="2000" i="1" dirty="0">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x</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4</m:t>
                            </m:r>
                            <m:r>
                              <a:rPr lang="en-US" sz="2000" i="0">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num>
                      <m:den>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m:rPr>
                        <m:sty m:val="p"/>
                      </m:rPr>
                      <a:rPr lang="en-US" sz="2000" i="0">
                        <a:latin typeface="Cambria Math" panose="02040503050406030204" pitchFamily="18" charset="0"/>
                        <a:cs typeface="Times New Roman" panose="02020603050405020304" pitchFamily="18" charset="0"/>
                      </a:rPr>
                      <m:t>x</m:t>
                    </m:r>
                  </m:oMath>
                </a14:m>
                <a:r>
                  <a:rPr lang="en-IN" sz="2000" dirty="0">
                    <a:latin typeface="Times New Roman" panose="02020603050405020304" pitchFamily="18" charset="0"/>
                    <a:cs typeface="Times New Roman" panose="02020603050405020304" pitchFamily="18" charset="0"/>
                  </a:rPr>
                  <a:t>-    (2)</a:t>
                </a: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equation (2) is Exact differential equation.</a:t>
                </a:r>
              </a:p>
              <a:p>
                <a:pPr marL="0" indent="0">
                  <a:buNone/>
                </a:pPr>
                <a:r>
                  <a:rPr lang="en-US" sz="2000" dirty="0">
                    <a:latin typeface="Times New Roman" panose="02020603050405020304" pitchFamily="18" charset="0"/>
                    <a:cs typeface="Times New Roman" panose="02020603050405020304" pitchFamily="18" charset="0"/>
                  </a:rPr>
                  <a:t>      General solution is given by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M</m:t>
                            </m:r>
                          </m:e>
                          <m:sup>
                            <m:r>
                              <a:rPr lang="en-US" sz="2000" i="0">
                                <a:latin typeface="Cambria Math" panose="02040503050406030204" pitchFamily="18" charset="0"/>
                                <a:cs typeface="Times New Roman" panose="02020603050405020304" pitchFamily="18" charset="0"/>
                              </a:rPr>
                              <m:t>′</m:t>
                            </m:r>
                          </m:sup>
                        </m:sSup>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terms</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independent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of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in</m:t>
                                </m:r>
                                <m:r>
                                  <a:rPr lang="en-US" sz="2000" b="0" i="0" smtClean="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N</m:t>
                                    </m:r>
                                  </m:e>
                                  <m:sup>
                                    <m:r>
                                      <a:rPr lang="en-US" sz="2000" i="0">
                                        <a:latin typeface="Cambria Math" panose="02040503050406030204" pitchFamily="18" charset="0"/>
                                        <a:cs typeface="Times New Roman" panose="02020603050405020304" pitchFamily="18" charset="0"/>
                                      </a:rPr>
                                      <m:t>′</m:t>
                                    </m:r>
                                  </m:sup>
                                </m:sSup>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constant</m:t>
                        </m:r>
                        <m:r>
                          <a:rPr lang="en-US" sz="2000" i="0">
                            <a:latin typeface="Cambria Math" panose="02040503050406030204" pitchFamily="18" charset="0"/>
                            <a:cs typeface="Times New Roman" panose="02020603050405020304" pitchFamily="18" charset="0"/>
                          </a:rPr>
                          <m:t>)</m:t>
                        </m:r>
                      </m:sub>
                      <m:sup/>
                      <m:e>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i="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num>
                          <m:den>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3</m:t>
                                </m:r>
                                <m:r>
                                  <a:rPr lang="en-US" sz="2000" i="0">
                                    <a:latin typeface="Cambria Math" panose="02040503050406030204" pitchFamily="18" charset="0"/>
                                    <a:cs typeface="Times New Roman" panose="02020603050405020304" pitchFamily="18" charset="0"/>
                                  </a:rPr>
                                  <m:t> </m:t>
                                </m:r>
                              </m:sup>
                            </m:sSup>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  ⇒  </m:t>
                    </m:r>
                    <m:r>
                      <m:rPr>
                        <m:sty m:val="p"/>
                      </m:rPr>
                      <a:rPr lang="en-US" sz="2000" i="0">
                        <a:latin typeface="Cambria Math" panose="02040503050406030204" pitchFamily="18" charset="0"/>
                        <a:cs typeface="Times New Roman" panose="02020603050405020304" pitchFamily="18" charset="0"/>
                      </a:rPr>
                      <m:t>y</m:t>
                    </m:r>
                    <m:f>
                      <m:fPr>
                        <m:ctrlPr>
                          <a:rPr lang="en-US" sz="2000" i="1" dirty="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num>
                      <m:den>
                        <m:r>
                          <m:rPr>
                            <m:sty m:val="p"/>
                          </m:rPr>
                          <a:rPr lang="en-US" sz="2000" b="0" i="0" smtClean="0">
                            <a:latin typeface="Cambria Math" panose="02040503050406030204" pitchFamily="18" charset="0"/>
                            <a:cs typeface="Times New Roman" panose="02020603050405020304" pitchFamily="18" charset="0"/>
                          </a:rPr>
                          <m:t>y</m:t>
                        </m:r>
                      </m:den>
                    </m:f>
                    <m:r>
                      <a:rPr lang="en-US" sz="2000" i="0" dirty="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b="0" i="0" smtClean="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r>
                          <a:rPr lang="en-US" sz="2000" b="0" i="0" dirty="0" smtClean="0">
                            <a:latin typeface="Cambria Math" panose="02040503050406030204" pitchFamily="18" charset="0"/>
                            <a:cs typeface="Times New Roman" panose="02020603050405020304" pitchFamily="18" charset="0"/>
                          </a:rPr>
                          <m:t>−</m:t>
                        </m:r>
                        <m:r>
                          <a:rPr lang="en-US" sz="2000" b="0" i="0" dirty="0" smtClean="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den>
                    </m:f>
                    <m:r>
                      <a:rPr lang="en-US" sz="2000" b="0" i="0" smtClean="0">
                        <a:latin typeface="Cambria Math" panose="02040503050406030204" pitchFamily="18" charset="0"/>
                        <a:cs typeface="Times New Roman" panose="02020603050405020304" pitchFamily="18" charset="0"/>
                      </a:rPr>
                      <m:t>)</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c</m:t>
                    </m:r>
                  </m:oMath>
                </a14:m>
                <a:endParaRPr lang="en-US"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sz="2000" i="0">
                          <a:latin typeface="Cambria Math" panose="02040503050406030204" pitchFamily="18" charset="0"/>
                          <a:cs typeface="Times New Roman" panose="02020603050405020304" pitchFamily="18" charset="0"/>
                        </a:rPr>
                        <m:t>                                      </m:t>
                      </m:r>
                    </m:oMath>
                  </m:oMathPara>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xy</m:t>
                        </m:r>
                      </m:sup>
                    </m:sSup>
                    <m:r>
                      <a:rPr lang="en-US" sz="2000" b="0" i="0" smtClean="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num>
                      <m:den>
                        <m:r>
                          <a:rPr lang="en-US" sz="2000" i="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Hence this is our required general solution.</a:t>
                </a:r>
              </a:p>
              <a:p>
                <a:pPr marL="0" indent="0">
                  <a:buNone/>
                </a:pPr>
                <a:r>
                  <a:rPr lang="en-US" dirty="0" smtClean="0"/>
                  <a:t>                                                                 ---</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8764" y="263236"/>
                <a:ext cx="10855036" cy="5913727"/>
              </a:xfrm>
              <a:blipFill>
                <a:blip r:embed="rId2"/>
                <a:stretch>
                  <a:fillRect l="-618" t="-1031"/>
                </a:stretch>
              </a:blipFill>
            </p:spPr>
            <p:txBody>
              <a:bodyPr/>
              <a:lstStyle/>
              <a:p>
                <a:r>
                  <a:rPr lang="en-IN">
                    <a:noFill/>
                  </a:rPr>
                  <a:t> </a:t>
                </a:r>
              </a:p>
            </p:txBody>
          </p:sp>
        </mc:Fallback>
      </mc:AlternateContent>
    </p:spTree>
    <p:extLst>
      <p:ext uri="{BB962C8B-B14F-4D97-AF65-F5344CB8AC3E}">
        <p14:creationId xmlns:p14="http://schemas.microsoft.com/office/powerpoint/2010/main" val="1899616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01782"/>
                <a:ext cx="10515600" cy="6096000"/>
              </a:xfrm>
            </p:spPr>
            <p:txBody>
              <a:bodyPr/>
              <a:lstStyle/>
              <a:p>
                <a:pPr marL="0" indent="0" algn="just">
                  <a:buNone/>
                </a:pPr>
                <a:r>
                  <a:rPr lang="en-US" dirty="0" smtClean="0">
                    <a:solidFill>
                      <a:srgbClr val="FF0000"/>
                    </a:solidFill>
                    <a:latin typeface="Times New Roman" panose="02020603050405020304" pitchFamily="18" charset="0"/>
                    <a:cs typeface="Times New Roman" panose="02020603050405020304" pitchFamily="18" charset="0"/>
                  </a:rPr>
                  <a:t>Linear Differential Equation</a:t>
                </a:r>
                <a:r>
                  <a:rPr lang="en-US" dirty="0" smtClean="0">
                    <a:latin typeface="Times New Roman" panose="02020603050405020304" pitchFamily="18" charset="0"/>
                    <a:cs typeface="Times New Roman" panose="02020603050405020304" pitchFamily="18" charset="0"/>
                  </a:rPr>
                  <a:t>:</a:t>
                </a:r>
              </a:p>
              <a:p>
                <a:pPr marL="0" indent="0" algn="just">
                  <a:buNone/>
                </a:pPr>
                <a:r>
                  <a:rPr lang="en-US" sz="2000" dirty="0" smtClean="0">
                    <a:latin typeface="Times New Roman" panose="02020603050405020304" pitchFamily="18" charset="0"/>
                    <a:cs typeface="Times New Roman" panose="02020603050405020304" pitchFamily="18" charset="0"/>
                  </a:rPr>
                  <a:t>Linear differential equation is very important topic in differential equations. It has many applications in engineering. For example to find the current in an LCR circuit we will make use of Linear differential equation.</a:t>
                </a:r>
              </a:p>
              <a:p>
                <a:pPr marL="0" indent="0" algn="just">
                  <a:buNone/>
                </a:pPr>
                <a:r>
                  <a:rPr lang="en-US" sz="2000" dirty="0" smtClean="0">
                    <a:solidFill>
                      <a:srgbClr val="FF0000"/>
                    </a:solidFill>
                    <a:latin typeface="Times New Roman" panose="02020603050405020304" pitchFamily="18" charset="0"/>
                    <a:cs typeface="Times New Roman" panose="02020603050405020304" pitchFamily="18" charset="0"/>
                  </a:rPr>
                  <a:t>Definition</a:t>
                </a:r>
                <a:r>
                  <a:rPr lang="en-US" sz="2000" dirty="0" smtClean="0">
                    <a:latin typeface="Times New Roman" panose="02020603050405020304" pitchFamily="18" charset="0"/>
                    <a:cs typeface="Times New Roman" panose="02020603050405020304" pitchFamily="18" charset="0"/>
                  </a:rPr>
                  <a:t>: A differential equation is of the form</a:t>
                </a:r>
                <a:r>
                  <a:rPr lang="en-US" sz="2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rgbClr val="FF0000"/>
                            </a:solidFill>
                            <a:latin typeface="Cambria Math" panose="02040503050406030204" pitchFamily="18" charset="0"/>
                          </a:rPr>
                        </m:ctrlPr>
                      </m:fPr>
                      <m:num>
                        <m:r>
                          <m:rPr>
                            <m:sty m:val="p"/>
                          </m:rPr>
                          <a:rPr lang="en-US" sz="2000" i="0" smtClean="0">
                            <a:solidFill>
                              <a:srgbClr val="FF0000"/>
                            </a:solidFill>
                            <a:latin typeface="Cambria Math" panose="02040503050406030204" pitchFamily="18" charset="0"/>
                          </a:rPr>
                          <m:t>dy</m:t>
                        </m:r>
                      </m:num>
                      <m:den>
                        <m:r>
                          <m:rPr>
                            <m:sty m:val="p"/>
                          </m:rPr>
                          <a:rPr lang="en-US" sz="2000" i="0" smtClean="0">
                            <a:solidFill>
                              <a:srgbClr val="FF0000"/>
                            </a:solidFill>
                            <a:latin typeface="Cambria Math" panose="02040503050406030204" pitchFamily="18" charset="0"/>
                          </a:rPr>
                          <m:t>dx</m:t>
                        </m:r>
                      </m:den>
                    </m:f>
                    <m:r>
                      <a:rPr lang="en-US" sz="2000" b="0" i="0" smtClean="0">
                        <a:solidFill>
                          <a:srgbClr val="FF0000"/>
                        </a:solidFill>
                        <a:latin typeface="Cambria Math" panose="02040503050406030204" pitchFamily="18" charset="0"/>
                      </a:rPr>
                      <m:t>+</m:t>
                    </m:r>
                    <m:r>
                      <m:rPr>
                        <m:sty m:val="p"/>
                      </m:rPr>
                      <a:rPr lang="en-US" sz="2000" b="0" i="0" smtClean="0">
                        <a:solidFill>
                          <a:srgbClr val="FF0000"/>
                        </a:solidFill>
                        <a:latin typeface="Cambria Math" panose="02040503050406030204" pitchFamily="18" charset="0"/>
                      </a:rPr>
                      <m:t>P</m:t>
                    </m:r>
                    <m:d>
                      <m:dPr>
                        <m:ctrlPr>
                          <a:rPr lang="en-US" sz="2000" b="0" i="1" smtClean="0">
                            <a:solidFill>
                              <a:srgbClr val="FF0000"/>
                            </a:solidFill>
                            <a:latin typeface="Cambria Math" panose="02040503050406030204" pitchFamily="18" charset="0"/>
                          </a:rPr>
                        </m:ctrlPr>
                      </m:dPr>
                      <m:e>
                        <m:r>
                          <m:rPr>
                            <m:sty m:val="p"/>
                          </m:rPr>
                          <a:rPr lang="en-US" sz="2000" b="0" i="0" smtClean="0">
                            <a:solidFill>
                              <a:srgbClr val="FF0000"/>
                            </a:solidFill>
                            <a:latin typeface="Cambria Math" panose="02040503050406030204" pitchFamily="18" charset="0"/>
                          </a:rPr>
                          <m:t>x</m:t>
                        </m:r>
                      </m:e>
                    </m:d>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y</m:t>
                    </m:r>
                    <m:r>
                      <a:rPr lang="en-US" sz="2000" b="0" i="0" smtClean="0">
                        <a:solidFill>
                          <a:srgbClr val="FF0000"/>
                        </a:solidFill>
                        <a:latin typeface="Cambria Math" panose="02040503050406030204" pitchFamily="18" charset="0"/>
                      </a:rPr>
                      <m:t>=</m:t>
                    </m:r>
                    <m:r>
                      <m:rPr>
                        <m:sty m:val="p"/>
                      </m:rPr>
                      <a:rPr lang="en-US" sz="2000" b="0" i="0" smtClean="0">
                        <a:solidFill>
                          <a:srgbClr val="FF0000"/>
                        </a:solidFill>
                        <a:latin typeface="Cambria Math" panose="02040503050406030204" pitchFamily="18" charset="0"/>
                      </a:rPr>
                      <m:t>Q</m:t>
                    </m:r>
                    <m:d>
                      <m:dPr>
                        <m:ctrlPr>
                          <a:rPr lang="en-US" sz="2000" b="0" i="1" smtClean="0">
                            <a:solidFill>
                              <a:srgbClr val="FF0000"/>
                            </a:solidFill>
                            <a:latin typeface="Cambria Math" panose="02040503050406030204" pitchFamily="18" charset="0"/>
                          </a:rPr>
                        </m:ctrlPr>
                      </m:dPr>
                      <m:e>
                        <m:r>
                          <m:rPr>
                            <m:sty m:val="p"/>
                          </m:rPr>
                          <a:rPr lang="en-US" sz="2000" b="0" i="0" smtClean="0">
                            <a:solidFill>
                              <a:srgbClr val="FF0000"/>
                            </a:solidFill>
                            <a:latin typeface="Cambria Math" panose="02040503050406030204" pitchFamily="18" charset="0"/>
                          </a:rPr>
                          <m:t>x</m:t>
                        </m:r>
                      </m:e>
                    </m:d>
                  </m:oMath>
                </a14:m>
                <a:r>
                  <a:rPr lang="en-US" sz="2000" dirty="0" smtClean="0">
                    <a:latin typeface="Times New Roman" panose="02020603050405020304" pitchFamily="18" charset="0"/>
                    <a:cs typeface="Times New Roman" panose="02020603050405020304" pitchFamily="18" charset="0"/>
                  </a:rPr>
                  <a:t> is know as a first order linear differential equation in y.</a:t>
                </a:r>
              </a:p>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Procedure to solve L.D.E</a:t>
                </a:r>
                <a:r>
                  <a:rPr lang="en-US" sz="2000" dirty="0" smtClean="0">
                    <a:latin typeface="Times New Roman" panose="02020603050405020304" pitchFamily="18" charset="0"/>
                    <a:cs typeface="Times New Roman" panose="02020603050405020304" pitchFamily="18" charset="0"/>
                  </a:rPr>
                  <a:t>:</a:t>
                </a:r>
              </a:p>
              <a:p>
                <a:pPr marL="0" indent="0" algn="just">
                  <a:buNone/>
                </a:pPr>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Write given differential equation in the form of linear differential equation if possible </a:t>
                </a:r>
              </a:p>
              <a:p>
                <a:pPr marL="0" indent="0" algn="just">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m:rPr>
                              <m:sty m:val="p"/>
                            </m:rPr>
                            <a:rPr lang="en-US" sz="2000" i="0">
                              <a:latin typeface="Cambria Math" panose="02040503050406030204" pitchFamily="18" charset="0"/>
                            </a:rPr>
                            <m:t>dy</m:t>
                          </m:r>
                        </m:num>
                        <m:den>
                          <m:r>
                            <m:rPr>
                              <m:sty m:val="p"/>
                            </m:rPr>
                            <a:rPr lang="en-US" sz="2000" i="0">
                              <a:latin typeface="Cambria Math" panose="02040503050406030204" pitchFamily="18" charset="0"/>
                            </a:rPr>
                            <m:t>dx</m:t>
                          </m:r>
                        </m:den>
                      </m:f>
                      <m:r>
                        <a:rPr lang="en-US" sz="2000" i="0">
                          <a:latin typeface="Cambria Math" panose="02040503050406030204" pitchFamily="18" charset="0"/>
                        </a:rPr>
                        <m:t>+</m:t>
                      </m:r>
                      <m:r>
                        <m:rPr>
                          <m:sty m:val="p"/>
                        </m:rPr>
                        <a:rPr lang="en-US" sz="2000" i="0">
                          <a:latin typeface="Cambria Math" panose="02040503050406030204" pitchFamily="18" charset="0"/>
                        </a:rPr>
                        <m:t>P</m:t>
                      </m:r>
                      <m:d>
                        <m:dPr>
                          <m:ctrlPr>
                            <a:rPr lang="en-US" sz="2000" i="1">
                              <a:latin typeface="Cambria Math" panose="02040503050406030204" pitchFamily="18" charset="0"/>
                            </a:rPr>
                          </m:ctrlPr>
                        </m:dPr>
                        <m:e>
                          <m:r>
                            <m:rPr>
                              <m:sty m:val="p"/>
                            </m:rPr>
                            <a:rPr lang="en-US" sz="2000" i="0">
                              <a:latin typeface="Cambria Math" panose="02040503050406030204" pitchFamily="18" charset="0"/>
                            </a:rPr>
                            <m:t>x</m:t>
                          </m:r>
                        </m:e>
                      </m:d>
                      <m:r>
                        <a:rPr lang="en-US" sz="2000" i="0">
                          <a:latin typeface="Cambria Math" panose="02040503050406030204" pitchFamily="18" charset="0"/>
                        </a:rPr>
                        <m:t> </m:t>
                      </m:r>
                      <m:r>
                        <m:rPr>
                          <m:sty m:val="p"/>
                        </m:rPr>
                        <a:rPr lang="en-US" sz="2000" i="0">
                          <a:latin typeface="Cambria Math" panose="02040503050406030204" pitchFamily="18" charset="0"/>
                        </a:rPr>
                        <m:t>y</m:t>
                      </m:r>
                      <m:r>
                        <a:rPr lang="en-US" sz="2000" i="0">
                          <a:latin typeface="Cambria Math" panose="02040503050406030204" pitchFamily="18" charset="0"/>
                        </a:rPr>
                        <m:t>=</m:t>
                      </m:r>
                      <m:r>
                        <m:rPr>
                          <m:sty m:val="p"/>
                        </m:rPr>
                        <a:rPr lang="en-US" sz="2000" i="0">
                          <a:latin typeface="Cambria Math" panose="02040503050406030204" pitchFamily="18" charset="0"/>
                        </a:rPr>
                        <m:t>Q</m:t>
                      </m:r>
                      <m:d>
                        <m:dPr>
                          <m:ctrlPr>
                            <a:rPr lang="en-US" sz="2000" i="1">
                              <a:latin typeface="Cambria Math" panose="02040503050406030204" pitchFamily="18" charset="0"/>
                            </a:rPr>
                          </m:ctrlPr>
                        </m:dPr>
                        <m:e>
                          <m:r>
                            <m:rPr>
                              <m:sty m:val="p"/>
                            </m:rPr>
                            <a:rPr lang="en-US" sz="2000" i="0">
                              <a:latin typeface="Cambria Math" panose="02040503050406030204" pitchFamily="18" charset="0"/>
                            </a:rPr>
                            <m:t>x</m:t>
                          </m:r>
                        </m:e>
                      </m:d>
                    </m:oMath>
                  </m:oMathPara>
                </a14:m>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ii) Identify </a:t>
                </a:r>
                <a14:m>
                  <m:oMath xmlns:m="http://schemas.openxmlformats.org/officeDocument/2006/math">
                    <m:r>
                      <m:rPr>
                        <m:sty m:val="p"/>
                      </m:rPr>
                      <a:rPr lang="en-US" sz="2000" i="0">
                        <a:latin typeface="Cambria Math" panose="02040503050406030204" pitchFamily="18" charset="0"/>
                      </a:rPr>
                      <m:t>P</m:t>
                    </m:r>
                    <m:d>
                      <m:dPr>
                        <m:ctrlPr>
                          <a:rPr lang="en-US" sz="2000" i="1">
                            <a:latin typeface="Cambria Math" panose="02040503050406030204" pitchFamily="18" charset="0"/>
                          </a:rPr>
                        </m:ctrlPr>
                      </m:dPr>
                      <m:e>
                        <m:r>
                          <m:rPr>
                            <m:sty m:val="p"/>
                          </m:rPr>
                          <a:rPr lang="en-US" sz="2000" i="0">
                            <a:latin typeface="Cambria Math" panose="02040503050406030204" pitchFamily="18" charset="0"/>
                          </a:rPr>
                          <m:t>x</m:t>
                        </m:r>
                      </m:e>
                    </m:d>
                  </m:oMath>
                </a14:m>
                <a:r>
                  <a:rPr lang="en-US" sz="2000" dirty="0" smtClean="0">
                    <a:latin typeface="Times New Roman" panose="02020603050405020304" pitchFamily="18" charset="0"/>
                    <a:cs typeface="Times New Roman" panose="02020603050405020304" pitchFamily="18" charset="0"/>
                  </a:rPr>
                  <a:t> and Q</a:t>
                </a:r>
                <a14:m>
                  <m:oMath xmlns:m="http://schemas.openxmlformats.org/officeDocument/2006/math">
                    <m:d>
                      <m:dPr>
                        <m:ctrlPr>
                          <a:rPr lang="en-US" sz="2000" i="1">
                            <a:latin typeface="Cambria Math" panose="02040503050406030204" pitchFamily="18" charset="0"/>
                          </a:rPr>
                        </m:ctrlPr>
                      </m:dPr>
                      <m:e>
                        <m:r>
                          <m:rPr>
                            <m:sty m:val="p"/>
                          </m:rPr>
                          <a:rPr lang="en-US" sz="2000" i="0">
                            <a:latin typeface="Cambria Math" panose="02040503050406030204" pitchFamily="18" charset="0"/>
                          </a:rPr>
                          <m:t>x</m:t>
                        </m:r>
                      </m:e>
                    </m:d>
                  </m:oMath>
                </a14:m>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iii) Determine the I.F is given by </a:t>
                </a:r>
                <a14:m>
                  <m:oMath xmlns:m="http://schemas.openxmlformats.org/officeDocument/2006/math">
                    <m:sSup>
                      <m:sSupPr>
                        <m:ctrlPr>
                          <a:rPr lang="en-US" sz="2000" i="1" smtClean="0">
                            <a:solidFill>
                              <a:srgbClr val="FF0000"/>
                            </a:solidFill>
                            <a:latin typeface="Cambria Math" panose="02040503050406030204" pitchFamily="18" charset="0"/>
                            <a:cs typeface="Times New Roman" panose="02020603050405020304" pitchFamily="18" charset="0"/>
                          </a:rPr>
                        </m:ctrlPr>
                      </m:sSupPr>
                      <m:e>
                        <m:r>
                          <m:rPr>
                            <m:sty m:val="p"/>
                          </m:rPr>
                          <a:rPr lang="en-US" sz="2000" i="0">
                            <a:solidFill>
                              <a:srgbClr val="FF0000"/>
                            </a:solidFill>
                            <a:latin typeface="Cambria Math" panose="02040503050406030204" pitchFamily="18" charset="0"/>
                            <a:cs typeface="Times New Roman" panose="02020603050405020304" pitchFamily="18" charset="0"/>
                          </a:rPr>
                          <m:t>e</m:t>
                        </m:r>
                      </m:e>
                      <m:sup>
                        <m:nary>
                          <m:naryPr>
                            <m:limLoc m:val="undOvr"/>
                            <m:subHide m:val="on"/>
                            <m:supHide m:val="on"/>
                            <m:ctrlPr>
                              <a:rPr lang="en-US" sz="2000" i="1">
                                <a:solidFill>
                                  <a:srgbClr val="FF0000"/>
                                </a:solidFill>
                                <a:latin typeface="Cambria Math" panose="02040503050406030204" pitchFamily="18" charset="0"/>
                                <a:cs typeface="Times New Roman" panose="02020603050405020304" pitchFamily="18" charset="0"/>
                              </a:rPr>
                            </m:ctrlPr>
                          </m:naryPr>
                          <m:sub/>
                          <m:sup/>
                          <m:e>
                            <m:r>
                              <m:rPr>
                                <m:sty m:val="p"/>
                              </m:rPr>
                              <a:rPr lang="en-US" sz="2000" i="0">
                                <a:solidFill>
                                  <a:srgbClr val="FF0000"/>
                                </a:solidFill>
                                <a:latin typeface="Cambria Math" panose="02040503050406030204" pitchFamily="18" charset="0"/>
                                <a:cs typeface="Times New Roman" panose="02020603050405020304" pitchFamily="18" charset="0"/>
                              </a:rPr>
                              <m:t>P</m:t>
                            </m:r>
                            <m:d>
                              <m:dPr>
                                <m:ctrlPr>
                                  <a:rPr lang="en-US" sz="2000" i="1">
                                    <a:solidFill>
                                      <a:srgbClr val="FF0000"/>
                                    </a:solidFill>
                                    <a:latin typeface="Cambria Math" panose="02040503050406030204" pitchFamily="18" charset="0"/>
                                    <a:cs typeface="Times New Roman" panose="02020603050405020304" pitchFamily="18" charset="0"/>
                                  </a:rPr>
                                </m:ctrlPr>
                              </m:dPr>
                              <m:e>
                                <m:r>
                                  <m:rPr>
                                    <m:sty m:val="p"/>
                                  </m:rPr>
                                  <a:rPr lang="en-US" sz="2000" i="0">
                                    <a:solidFill>
                                      <a:srgbClr val="FF0000"/>
                                    </a:solidFill>
                                    <a:latin typeface="Cambria Math" panose="02040503050406030204" pitchFamily="18" charset="0"/>
                                    <a:cs typeface="Times New Roman" panose="02020603050405020304" pitchFamily="18" charset="0"/>
                                  </a:rPr>
                                  <m:t>x</m:t>
                                </m:r>
                              </m:e>
                            </m:d>
                            <m:r>
                              <m:rPr>
                                <m:sty m:val="p"/>
                              </m:rPr>
                              <a:rPr lang="en-US" sz="2000" i="0">
                                <a:solidFill>
                                  <a:srgbClr val="FF0000"/>
                                </a:solidFill>
                                <a:latin typeface="Cambria Math" panose="02040503050406030204" pitchFamily="18" charset="0"/>
                                <a:cs typeface="Times New Roman" panose="02020603050405020304" pitchFamily="18" charset="0"/>
                              </a:rPr>
                              <m:t>dx</m:t>
                            </m:r>
                          </m:e>
                        </m:nary>
                      </m:sup>
                    </m:sSup>
                  </m:oMath>
                </a14:m>
                <a:endParaRPr lang="en-IN" sz="20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iv) The general solution is given by </a:t>
                </a:r>
                <a14:m>
                  <m:oMath xmlns:m="http://schemas.openxmlformats.org/officeDocument/2006/math">
                    <m:r>
                      <m:rPr>
                        <m:sty m:val="p"/>
                      </m:rPr>
                      <a:rPr lang="en-US" sz="2000" i="0" smtClean="0">
                        <a:solidFill>
                          <a:srgbClr val="FF0000"/>
                        </a:solidFill>
                        <a:latin typeface="Cambria Math" panose="02040503050406030204" pitchFamily="18" charset="0"/>
                        <a:cs typeface="Times New Roman" panose="02020603050405020304" pitchFamily="18" charset="0"/>
                      </a:rPr>
                      <m:t>y</m:t>
                    </m:r>
                    <m:d>
                      <m:dPr>
                        <m:ctrlPr>
                          <a:rPr lang="en-US" sz="2000" i="1">
                            <a:solidFill>
                              <a:srgbClr val="FF0000"/>
                            </a:solidFill>
                            <a:latin typeface="Cambria Math" panose="02040503050406030204" pitchFamily="18" charset="0"/>
                            <a:cs typeface="Times New Roman" panose="02020603050405020304" pitchFamily="18" charset="0"/>
                          </a:rPr>
                        </m:ctrlPr>
                      </m:dPr>
                      <m:e>
                        <m:r>
                          <m:rPr>
                            <m:sty m:val="p"/>
                          </m:rPr>
                          <a:rPr lang="en-US" sz="2000" i="0">
                            <a:solidFill>
                              <a:srgbClr val="FF0000"/>
                            </a:solidFill>
                            <a:latin typeface="Cambria Math" panose="02040503050406030204" pitchFamily="18" charset="0"/>
                            <a:cs typeface="Times New Roman" panose="02020603050405020304" pitchFamily="18" charset="0"/>
                          </a:rPr>
                          <m:t>I</m:t>
                        </m:r>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i="0">
                            <a:solidFill>
                              <a:srgbClr val="FF0000"/>
                            </a:solidFill>
                            <a:latin typeface="Cambria Math" panose="02040503050406030204" pitchFamily="18" charset="0"/>
                            <a:cs typeface="Times New Roman" panose="02020603050405020304" pitchFamily="18" charset="0"/>
                          </a:rPr>
                          <m:t>F</m:t>
                        </m:r>
                      </m:e>
                    </m:d>
                    <m:r>
                      <a:rPr lang="en-US" sz="2000" i="0">
                        <a:solidFill>
                          <a:srgbClr val="FF0000"/>
                        </a:solidFill>
                        <a:latin typeface="Cambria Math" panose="02040503050406030204" pitchFamily="18" charset="0"/>
                        <a:cs typeface="Times New Roman" panose="02020603050405020304" pitchFamily="18" charset="0"/>
                      </a:rPr>
                      <m:t>= </m:t>
                    </m:r>
                    <m:nary>
                      <m:naryPr>
                        <m:limLoc m:val="undOvr"/>
                        <m:subHide m:val="on"/>
                        <m:supHide m:val="on"/>
                        <m:ctrlPr>
                          <a:rPr lang="en-US" sz="2000" i="1">
                            <a:solidFill>
                              <a:srgbClr val="FF0000"/>
                            </a:solidFill>
                            <a:latin typeface="Cambria Math" panose="02040503050406030204" pitchFamily="18" charset="0"/>
                            <a:cs typeface="Times New Roman" panose="02020603050405020304" pitchFamily="18" charset="0"/>
                          </a:rPr>
                        </m:ctrlPr>
                      </m:naryPr>
                      <m:sub/>
                      <m:sup/>
                      <m:e>
                        <m:r>
                          <m:rPr>
                            <m:sty m:val="p"/>
                          </m:rPr>
                          <a:rPr lang="en-US" sz="2000" i="0">
                            <a:solidFill>
                              <a:srgbClr val="FF0000"/>
                            </a:solidFill>
                            <a:latin typeface="Cambria Math" panose="02040503050406030204" pitchFamily="18" charset="0"/>
                            <a:cs typeface="Times New Roman" panose="02020603050405020304" pitchFamily="18" charset="0"/>
                          </a:rPr>
                          <m:t>Q</m:t>
                        </m:r>
                        <m:d>
                          <m:dPr>
                            <m:ctrlPr>
                              <a:rPr lang="en-US" sz="2000" i="1">
                                <a:solidFill>
                                  <a:srgbClr val="FF0000"/>
                                </a:solidFill>
                                <a:latin typeface="Cambria Math" panose="02040503050406030204" pitchFamily="18" charset="0"/>
                                <a:cs typeface="Times New Roman" panose="02020603050405020304" pitchFamily="18" charset="0"/>
                              </a:rPr>
                            </m:ctrlPr>
                          </m:dPr>
                          <m:e>
                            <m:r>
                              <m:rPr>
                                <m:sty m:val="p"/>
                              </m:rPr>
                              <a:rPr lang="en-US" sz="2000" i="0">
                                <a:solidFill>
                                  <a:srgbClr val="FF0000"/>
                                </a:solidFill>
                                <a:latin typeface="Cambria Math" panose="02040503050406030204" pitchFamily="18" charset="0"/>
                                <a:cs typeface="Times New Roman" panose="02020603050405020304" pitchFamily="18" charset="0"/>
                              </a:rPr>
                              <m:t>x</m:t>
                            </m:r>
                          </m:e>
                        </m:d>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i="0">
                            <a:solidFill>
                              <a:srgbClr val="FF0000"/>
                            </a:solidFill>
                            <a:latin typeface="Cambria Math" panose="02040503050406030204" pitchFamily="18" charset="0"/>
                            <a:cs typeface="Times New Roman" panose="02020603050405020304" pitchFamily="18" charset="0"/>
                          </a:rPr>
                          <m:t>I</m:t>
                        </m:r>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i="0">
                            <a:solidFill>
                              <a:srgbClr val="FF0000"/>
                            </a:solidFill>
                            <a:latin typeface="Cambria Math" panose="02040503050406030204" pitchFamily="18" charset="0"/>
                            <a:cs typeface="Times New Roman" panose="02020603050405020304" pitchFamily="18" charset="0"/>
                          </a:rPr>
                          <m:t>F</m:t>
                        </m:r>
                        <m:r>
                          <a:rPr lang="en-US" sz="2000" i="0">
                            <a:solidFill>
                              <a:srgbClr val="FF0000"/>
                            </a:solidFill>
                            <a:latin typeface="Cambria Math" panose="02040503050406030204" pitchFamily="18" charset="0"/>
                            <a:cs typeface="Times New Roman" panose="02020603050405020304" pitchFamily="18" charset="0"/>
                          </a:rPr>
                          <m:t> </m:t>
                        </m:r>
                        <m:r>
                          <m:rPr>
                            <m:sty m:val="p"/>
                          </m:rPr>
                          <a:rPr lang="en-US" sz="2000" i="0">
                            <a:solidFill>
                              <a:srgbClr val="FF0000"/>
                            </a:solidFill>
                            <a:latin typeface="Cambria Math" panose="02040503050406030204" pitchFamily="18" charset="0"/>
                            <a:cs typeface="Times New Roman" panose="02020603050405020304" pitchFamily="18" charset="0"/>
                          </a:rPr>
                          <m:t>dx</m:t>
                        </m:r>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i="0">
                            <a:solidFill>
                              <a:srgbClr val="FF0000"/>
                            </a:solidFill>
                            <a:latin typeface="Cambria Math" panose="02040503050406030204" pitchFamily="18" charset="0"/>
                            <a:cs typeface="Times New Roman" panose="02020603050405020304" pitchFamily="18" charset="0"/>
                          </a:rPr>
                          <m:t>c</m:t>
                        </m:r>
                      </m:e>
                    </m:nary>
                  </m:oMath>
                </a14:m>
                <a:endParaRPr lang="en-IN"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FF0000"/>
                    </a:solidFill>
                    <a:latin typeface="Times New Roman" panose="02020603050405020304" pitchFamily="18" charset="0"/>
                    <a:cs typeface="Times New Roman" panose="02020603050405020304" pitchFamily="18" charset="0"/>
                  </a:rPr>
                  <a:t>Note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differential equation is of the form</a:t>
                </a:r>
                <a:r>
                  <a:rPr lang="en-US" sz="20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solidFill>
                              <a:srgbClr val="FF0000"/>
                            </a:solidFill>
                            <a:latin typeface="Cambria Math" panose="02040503050406030204" pitchFamily="18" charset="0"/>
                          </a:rPr>
                        </m:ctrlPr>
                      </m:fPr>
                      <m:num>
                        <m:r>
                          <m:rPr>
                            <m:sty m:val="p"/>
                          </m:rPr>
                          <a:rPr lang="en-US" sz="2000" i="0">
                            <a:solidFill>
                              <a:srgbClr val="FF0000"/>
                            </a:solidFill>
                            <a:latin typeface="Cambria Math" panose="02040503050406030204" pitchFamily="18" charset="0"/>
                          </a:rPr>
                          <m:t>d</m:t>
                        </m:r>
                        <m:r>
                          <m:rPr>
                            <m:sty m:val="p"/>
                          </m:rPr>
                          <a:rPr lang="en-US" sz="2000" b="0" i="0" smtClean="0">
                            <a:solidFill>
                              <a:srgbClr val="FF0000"/>
                            </a:solidFill>
                            <a:latin typeface="Cambria Math" panose="02040503050406030204" pitchFamily="18" charset="0"/>
                          </a:rPr>
                          <m:t>x</m:t>
                        </m:r>
                      </m:num>
                      <m:den>
                        <m:r>
                          <m:rPr>
                            <m:sty m:val="p"/>
                          </m:rPr>
                          <a:rPr lang="en-US" sz="2000" i="0">
                            <a:solidFill>
                              <a:srgbClr val="FF0000"/>
                            </a:solidFill>
                            <a:latin typeface="Cambria Math" panose="02040503050406030204" pitchFamily="18" charset="0"/>
                          </a:rPr>
                          <m:t>d</m:t>
                        </m:r>
                        <m:r>
                          <m:rPr>
                            <m:sty m:val="p"/>
                          </m:rPr>
                          <a:rPr lang="en-US" sz="2000" b="0" i="0" smtClean="0">
                            <a:solidFill>
                              <a:srgbClr val="FF0000"/>
                            </a:solidFill>
                            <a:latin typeface="Cambria Math" panose="02040503050406030204" pitchFamily="18" charset="0"/>
                          </a:rPr>
                          <m:t>y</m:t>
                        </m:r>
                      </m:den>
                    </m:f>
                    <m:r>
                      <a:rPr lang="en-US" sz="2000" i="0">
                        <a:solidFill>
                          <a:srgbClr val="FF0000"/>
                        </a:solidFill>
                        <a:latin typeface="Cambria Math" panose="02040503050406030204" pitchFamily="18" charset="0"/>
                      </a:rPr>
                      <m:t>+</m:t>
                    </m:r>
                    <m:r>
                      <m:rPr>
                        <m:sty m:val="p"/>
                      </m:rPr>
                      <a:rPr lang="en-US" sz="2000" i="0">
                        <a:solidFill>
                          <a:srgbClr val="FF0000"/>
                        </a:solidFill>
                        <a:latin typeface="Cambria Math" panose="02040503050406030204" pitchFamily="18" charset="0"/>
                      </a:rPr>
                      <m:t>P</m:t>
                    </m:r>
                    <m:d>
                      <m:dPr>
                        <m:ctrlPr>
                          <a:rPr lang="en-US" sz="2000" i="1">
                            <a:solidFill>
                              <a:srgbClr val="FF0000"/>
                            </a:solidFill>
                            <a:latin typeface="Cambria Math" panose="02040503050406030204" pitchFamily="18" charset="0"/>
                          </a:rPr>
                        </m:ctrlPr>
                      </m:dPr>
                      <m:e>
                        <m:r>
                          <m:rPr>
                            <m:sty m:val="p"/>
                          </m:rPr>
                          <a:rPr lang="en-US" sz="2000" b="0" i="0" smtClean="0">
                            <a:solidFill>
                              <a:srgbClr val="FF0000"/>
                            </a:solidFill>
                            <a:latin typeface="Cambria Math" panose="02040503050406030204" pitchFamily="18" charset="0"/>
                          </a:rPr>
                          <m:t>y</m:t>
                        </m:r>
                      </m:e>
                    </m:d>
                    <m:r>
                      <a:rPr lang="en-US" sz="2000" i="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x</m:t>
                    </m:r>
                    <m:r>
                      <a:rPr lang="en-US" sz="2000" i="0">
                        <a:solidFill>
                          <a:srgbClr val="FF0000"/>
                        </a:solidFill>
                        <a:latin typeface="Cambria Math" panose="02040503050406030204" pitchFamily="18" charset="0"/>
                      </a:rPr>
                      <m:t>=</m:t>
                    </m:r>
                    <m:r>
                      <m:rPr>
                        <m:sty m:val="p"/>
                      </m:rPr>
                      <a:rPr lang="en-US" sz="2000" i="0">
                        <a:solidFill>
                          <a:srgbClr val="FF0000"/>
                        </a:solidFill>
                        <a:latin typeface="Cambria Math" panose="02040503050406030204" pitchFamily="18" charset="0"/>
                      </a:rPr>
                      <m:t>Q</m:t>
                    </m:r>
                    <m:d>
                      <m:dPr>
                        <m:ctrlPr>
                          <a:rPr lang="en-US" sz="2000" i="1">
                            <a:solidFill>
                              <a:srgbClr val="FF0000"/>
                            </a:solidFill>
                            <a:latin typeface="Cambria Math" panose="02040503050406030204" pitchFamily="18" charset="0"/>
                          </a:rPr>
                        </m:ctrlPr>
                      </m:dPr>
                      <m:e>
                        <m:r>
                          <m:rPr>
                            <m:sty m:val="p"/>
                          </m:rPr>
                          <a:rPr lang="en-US" sz="2000" b="0" i="0" smtClean="0">
                            <a:solidFill>
                              <a:srgbClr val="FF0000"/>
                            </a:solidFill>
                            <a:latin typeface="Cambria Math" panose="02040503050406030204" pitchFamily="18" charset="0"/>
                          </a:rPr>
                          <m:t>y</m:t>
                        </m:r>
                      </m:e>
                    </m:d>
                  </m:oMath>
                </a14:m>
                <a:r>
                  <a:rPr lang="en-US" sz="2000" dirty="0">
                    <a:latin typeface="Times New Roman" panose="02020603050405020304" pitchFamily="18" charset="0"/>
                    <a:cs typeface="Times New Roman" panose="02020603050405020304" pitchFamily="18" charset="0"/>
                  </a:rPr>
                  <a:t> is know as a first order linear differential equation in </a:t>
                </a:r>
                <a:r>
                  <a:rPr lang="en-US" sz="2000" dirty="0" smtClean="0">
                    <a:latin typeface="Times New Roman" panose="02020603050405020304" pitchFamily="18" charset="0"/>
                    <a:cs typeface="Times New Roman" panose="02020603050405020304" pitchFamily="18" charset="0"/>
                  </a:rPr>
                  <a:t>x.       </a:t>
                </a:r>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01782"/>
                <a:ext cx="10515600" cy="6096000"/>
              </a:xfrm>
              <a:blipFill>
                <a:blip r:embed="rId2"/>
                <a:stretch>
                  <a:fillRect l="-1217" t="-1800" r="-580"/>
                </a:stretch>
              </a:blipFill>
            </p:spPr>
            <p:txBody>
              <a:bodyPr/>
              <a:lstStyle/>
              <a:p>
                <a:r>
                  <a:rPr lang="en-IN">
                    <a:noFill/>
                  </a:rPr>
                  <a:t> </a:t>
                </a:r>
              </a:p>
            </p:txBody>
          </p:sp>
        </mc:Fallback>
      </mc:AlternateContent>
    </p:spTree>
    <p:extLst>
      <p:ext uri="{BB962C8B-B14F-4D97-AF65-F5344CB8AC3E}">
        <p14:creationId xmlns:p14="http://schemas.microsoft.com/office/powerpoint/2010/main" val="3853901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43345"/>
                <a:ext cx="10515600" cy="6082146"/>
              </a:xfrm>
            </p:spPr>
            <p:txBody>
              <a:bodyPr>
                <a:normAutofit fontScale="32500" lnSpcReduction="20000"/>
              </a:bodyPr>
              <a:lstStyle/>
              <a:p>
                <a:pPr marL="0" indent="0">
                  <a:buNone/>
                </a:pPr>
                <a:r>
                  <a:rPr lang="en-US" sz="6200" b="1" dirty="0" smtClean="0">
                    <a:solidFill>
                      <a:srgbClr val="FF0000"/>
                    </a:solidFill>
                    <a:latin typeface="Times New Roman" panose="02020603050405020304" pitchFamily="18" charset="0"/>
                    <a:cs typeface="Times New Roman" panose="02020603050405020304" pitchFamily="18" charset="0"/>
                  </a:rPr>
                  <a:t>29. </a:t>
                </a:r>
                <a:r>
                  <a:rPr lang="en-US" sz="6200" b="1" dirty="0">
                    <a:solidFill>
                      <a:srgbClr val="FF0000"/>
                    </a:solidFill>
                    <a:latin typeface="Times New Roman" panose="02020603050405020304" pitchFamily="18" charset="0"/>
                    <a:cs typeface="Times New Roman" panose="02020603050405020304" pitchFamily="18" charset="0"/>
                  </a:rPr>
                  <a:t>Solve the differential </a:t>
                </a:r>
                <a:r>
                  <a:rPr lang="en-US" sz="6200" b="1" dirty="0" smtClean="0">
                    <a:solidFill>
                      <a:srgbClr val="FF0000"/>
                    </a:solidFill>
                    <a:latin typeface="Times New Roman" panose="02020603050405020304" pitchFamily="18" charset="0"/>
                    <a:cs typeface="Times New Roman" panose="02020603050405020304" pitchFamily="18" charset="0"/>
                  </a:rPr>
                  <a:t>equation  </a:t>
                </a:r>
                <a14:m>
                  <m:oMath xmlns:m="http://schemas.openxmlformats.org/officeDocument/2006/math">
                    <m:d>
                      <m:dPr>
                        <m:ctrlPr>
                          <a:rPr lang="en-US" sz="6200" b="1" i="1" smtClean="0">
                            <a:solidFill>
                              <a:srgbClr val="FF0000"/>
                            </a:solidFill>
                            <a:latin typeface="Cambria Math" panose="02040503050406030204" pitchFamily="18" charset="0"/>
                            <a:cs typeface="Times New Roman" panose="02020603050405020304" pitchFamily="18" charset="0"/>
                          </a:rPr>
                        </m:ctrlPr>
                      </m:dPr>
                      <m:e>
                        <m:sSup>
                          <m:sSupPr>
                            <m:ctrlPr>
                              <a:rPr lang="en-US" sz="6200" b="1" i="1">
                                <a:solidFill>
                                  <a:srgbClr val="FF0000"/>
                                </a:solidFill>
                                <a:latin typeface="Cambria Math" panose="02040503050406030204" pitchFamily="18" charset="0"/>
                                <a:cs typeface="Times New Roman" panose="02020603050405020304" pitchFamily="18" charset="0"/>
                              </a:rPr>
                            </m:ctrlPr>
                          </m:sSupPr>
                          <m:e>
                            <m:r>
                              <a:rPr lang="en-US" sz="6200" b="1" i="0">
                                <a:solidFill>
                                  <a:srgbClr val="FF0000"/>
                                </a:solidFill>
                                <a:latin typeface="Cambria Math" panose="02040503050406030204" pitchFamily="18" charset="0"/>
                                <a:cs typeface="Times New Roman" panose="02020603050405020304" pitchFamily="18" charset="0"/>
                              </a:rPr>
                              <m:t>𝐱</m:t>
                            </m:r>
                          </m:e>
                          <m:sup>
                            <m:r>
                              <a:rPr lang="en-US" sz="6200" b="1" i="0">
                                <a:solidFill>
                                  <a:srgbClr val="FF0000"/>
                                </a:solidFill>
                                <a:latin typeface="Cambria Math" panose="02040503050406030204" pitchFamily="18" charset="0"/>
                                <a:cs typeface="Times New Roman" panose="02020603050405020304" pitchFamily="18" charset="0"/>
                              </a:rPr>
                              <m:t>𝟐</m:t>
                            </m:r>
                            <m:r>
                              <a:rPr lang="en-US" sz="6200" b="1" i="0">
                                <a:solidFill>
                                  <a:srgbClr val="FF0000"/>
                                </a:solidFill>
                                <a:latin typeface="Cambria Math" panose="02040503050406030204" pitchFamily="18" charset="0"/>
                                <a:cs typeface="Times New Roman" panose="02020603050405020304" pitchFamily="18" charset="0"/>
                              </a:rPr>
                              <m:t> </m:t>
                            </m:r>
                          </m:sup>
                        </m:sSup>
                        <m:r>
                          <a:rPr lang="en-US" sz="6200" b="1" i="0" smtClean="0">
                            <a:solidFill>
                              <a:srgbClr val="FF0000"/>
                            </a:solidFill>
                            <a:latin typeface="Cambria Math" panose="02040503050406030204" pitchFamily="18" charset="0"/>
                            <a:cs typeface="Times New Roman" panose="02020603050405020304" pitchFamily="18" charset="0"/>
                          </a:rPr>
                          <m:t>−</m:t>
                        </m:r>
                        <m:r>
                          <a:rPr lang="en-US" sz="6200" b="1" i="0" smtClean="0">
                            <a:solidFill>
                              <a:srgbClr val="FF0000"/>
                            </a:solidFill>
                            <a:latin typeface="Cambria Math" panose="02040503050406030204" pitchFamily="18" charset="0"/>
                            <a:cs typeface="Times New Roman" panose="02020603050405020304" pitchFamily="18" charset="0"/>
                          </a:rPr>
                          <m:t>𝟏</m:t>
                        </m:r>
                      </m:e>
                    </m:d>
                  </m:oMath>
                </a14:m>
                <a:r>
                  <a:rPr lang="en-US" sz="6200" b="1"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6200" b="1" i="1">
                            <a:solidFill>
                              <a:srgbClr val="FF0000"/>
                            </a:solidFill>
                            <a:latin typeface="Cambria Math" panose="02040503050406030204" pitchFamily="18" charset="0"/>
                            <a:cs typeface="Times New Roman" panose="02020603050405020304" pitchFamily="18" charset="0"/>
                          </a:rPr>
                        </m:ctrlPr>
                      </m:fPr>
                      <m:num>
                        <m:r>
                          <a:rPr lang="en-US" sz="6200" b="1" i="0" smtClean="0">
                            <a:solidFill>
                              <a:srgbClr val="FF0000"/>
                            </a:solidFill>
                            <a:latin typeface="Cambria Math" panose="02040503050406030204" pitchFamily="18" charset="0"/>
                            <a:cs typeface="Times New Roman" panose="02020603050405020304" pitchFamily="18" charset="0"/>
                          </a:rPr>
                          <m:t> </m:t>
                        </m:r>
                        <m:r>
                          <a:rPr lang="en-US" sz="6200" b="1" i="0">
                            <a:solidFill>
                              <a:srgbClr val="FF0000"/>
                            </a:solidFill>
                            <a:latin typeface="Cambria Math" panose="02040503050406030204" pitchFamily="18" charset="0"/>
                            <a:cs typeface="Times New Roman" panose="02020603050405020304" pitchFamily="18" charset="0"/>
                          </a:rPr>
                          <m:t>𝐝𝐲</m:t>
                        </m:r>
                      </m:num>
                      <m:den>
                        <m:r>
                          <a:rPr lang="en-US" sz="6200" b="1" i="0">
                            <a:solidFill>
                              <a:srgbClr val="FF0000"/>
                            </a:solidFill>
                            <a:latin typeface="Cambria Math" panose="02040503050406030204" pitchFamily="18" charset="0"/>
                            <a:cs typeface="Times New Roman" panose="02020603050405020304" pitchFamily="18" charset="0"/>
                          </a:rPr>
                          <m:t>𝐝𝐱</m:t>
                        </m:r>
                      </m:den>
                    </m:f>
                    <m:r>
                      <a:rPr lang="en-US" sz="6200" b="1" i="0">
                        <a:solidFill>
                          <a:srgbClr val="FF0000"/>
                        </a:solidFill>
                        <a:latin typeface="Cambria Math" panose="02040503050406030204" pitchFamily="18" charset="0"/>
                        <a:cs typeface="Times New Roman" panose="02020603050405020304" pitchFamily="18" charset="0"/>
                      </a:rPr>
                      <m:t>+</m:t>
                    </m:r>
                    <m:r>
                      <a:rPr lang="en-US" sz="6200" b="1" i="0" smtClean="0">
                        <a:solidFill>
                          <a:srgbClr val="FF0000"/>
                        </a:solidFill>
                        <a:latin typeface="Cambria Math" panose="02040503050406030204" pitchFamily="18" charset="0"/>
                        <a:cs typeface="Times New Roman" panose="02020603050405020304" pitchFamily="18" charset="0"/>
                      </a:rPr>
                      <m:t>𝟐𝐱𝐲</m:t>
                    </m:r>
                    <m:r>
                      <a:rPr lang="en-US" sz="6200" b="1" i="0">
                        <a:solidFill>
                          <a:srgbClr val="FF0000"/>
                        </a:solidFill>
                        <a:latin typeface="Cambria Math" panose="02040503050406030204" pitchFamily="18" charset="0"/>
                        <a:cs typeface="Times New Roman" panose="02020603050405020304" pitchFamily="18" charset="0"/>
                      </a:rPr>
                      <m:t>=</m:t>
                    </m:r>
                  </m:oMath>
                </a14:m>
                <a:r>
                  <a:rPr lang="en-US" sz="6200" b="1" dirty="0" smtClean="0">
                    <a:solidFill>
                      <a:srgbClr val="FF0000"/>
                    </a:solidFill>
                    <a:latin typeface="Times New Roman" panose="02020603050405020304" pitchFamily="18" charset="0"/>
                    <a:cs typeface="Times New Roman" panose="02020603050405020304" pitchFamily="18" charset="0"/>
                  </a:rPr>
                  <a:t>1</a:t>
                </a:r>
                <a:endParaRPr lang="en-US" sz="62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6200" b="1" dirty="0">
                    <a:solidFill>
                      <a:srgbClr val="FF0000"/>
                    </a:solidFill>
                    <a:latin typeface="Times New Roman" panose="02020603050405020304" pitchFamily="18" charset="0"/>
                    <a:cs typeface="Times New Roman" panose="02020603050405020304" pitchFamily="18" charset="0"/>
                  </a:rPr>
                  <a:t>Sol. </a:t>
                </a:r>
                <a:r>
                  <a:rPr lang="en-US" sz="6200" dirty="0">
                    <a:latin typeface="Times New Roman" panose="02020603050405020304" pitchFamily="18" charset="0"/>
                    <a:cs typeface="Times New Roman" panose="02020603050405020304" pitchFamily="18" charset="0"/>
                  </a:rPr>
                  <a:t>Given the differential </a:t>
                </a:r>
                <a:r>
                  <a:rPr lang="en-US" sz="6200" dirty="0" smtClean="0">
                    <a:latin typeface="Times New Roman" panose="02020603050405020304" pitchFamily="18" charset="0"/>
                    <a:cs typeface="Times New Roman" panose="02020603050405020304" pitchFamily="18" charset="0"/>
                  </a:rPr>
                  <a:t>equation </a:t>
                </a:r>
                <a14:m>
                  <m:oMath xmlns:m="http://schemas.openxmlformats.org/officeDocument/2006/math">
                    <m:d>
                      <m:dPr>
                        <m:ctrlPr>
                          <a:rPr lang="en-US" sz="6200" i="1" smtClean="0">
                            <a:solidFill>
                              <a:schemeClr val="tx1"/>
                            </a:solidFill>
                            <a:latin typeface="Cambria Math" panose="02040503050406030204" pitchFamily="18" charset="0"/>
                            <a:cs typeface="Times New Roman" panose="02020603050405020304" pitchFamily="18" charset="0"/>
                          </a:rPr>
                        </m:ctrlPr>
                      </m:dPr>
                      <m:e>
                        <m:sSup>
                          <m:sSupPr>
                            <m:ctrlPr>
                              <a:rPr lang="en-US" sz="6200" i="1">
                                <a:solidFill>
                                  <a:schemeClr val="tx1"/>
                                </a:solidFill>
                                <a:latin typeface="Cambria Math" panose="02040503050406030204" pitchFamily="18" charset="0"/>
                                <a:cs typeface="Times New Roman" panose="02020603050405020304" pitchFamily="18" charset="0"/>
                              </a:rPr>
                            </m:ctrlPr>
                          </m:sSupPr>
                          <m:e>
                            <m:r>
                              <m:rPr>
                                <m:sty m:val="p"/>
                              </m:rPr>
                              <a:rPr lang="en-US" sz="6200" b="0" i="0">
                                <a:solidFill>
                                  <a:schemeClr val="tx1"/>
                                </a:solidFill>
                                <a:latin typeface="Cambria Math" panose="02040503050406030204" pitchFamily="18" charset="0"/>
                                <a:cs typeface="Times New Roman" panose="02020603050405020304" pitchFamily="18" charset="0"/>
                              </a:rPr>
                              <m:t>x</m:t>
                            </m:r>
                          </m:e>
                          <m:sup>
                            <m:r>
                              <a:rPr lang="en-US" sz="6200" b="0" i="0">
                                <a:solidFill>
                                  <a:schemeClr val="tx1"/>
                                </a:solidFill>
                                <a:latin typeface="Cambria Math" panose="02040503050406030204" pitchFamily="18" charset="0"/>
                                <a:cs typeface="Times New Roman" panose="02020603050405020304" pitchFamily="18" charset="0"/>
                              </a:rPr>
                              <m:t>2</m:t>
                            </m:r>
                            <m:r>
                              <a:rPr lang="en-US" sz="6200" b="0" i="0">
                                <a:solidFill>
                                  <a:schemeClr val="tx1"/>
                                </a:solidFill>
                                <a:latin typeface="Cambria Math" panose="02040503050406030204" pitchFamily="18" charset="0"/>
                                <a:cs typeface="Times New Roman" panose="02020603050405020304" pitchFamily="18" charset="0"/>
                              </a:rPr>
                              <m:t> </m:t>
                            </m:r>
                          </m:sup>
                        </m:sSup>
                        <m:r>
                          <a:rPr lang="en-US" sz="6200" b="0" i="0" smtClean="0">
                            <a:solidFill>
                              <a:schemeClr val="tx1"/>
                            </a:solidFill>
                            <a:latin typeface="Cambria Math" panose="02040503050406030204" pitchFamily="18" charset="0"/>
                            <a:cs typeface="Times New Roman" panose="02020603050405020304" pitchFamily="18" charset="0"/>
                          </a:rPr>
                          <m:t>−</m:t>
                        </m:r>
                        <m:r>
                          <a:rPr lang="en-US" sz="6200" b="0" i="0" smtClean="0">
                            <a:solidFill>
                              <a:schemeClr val="tx1"/>
                            </a:solidFill>
                            <a:latin typeface="Cambria Math" panose="02040503050406030204" pitchFamily="18" charset="0"/>
                            <a:cs typeface="Times New Roman" panose="02020603050405020304" pitchFamily="18" charset="0"/>
                          </a:rPr>
                          <m:t>1</m:t>
                        </m:r>
                      </m:e>
                    </m:d>
                  </m:oMath>
                </a14:m>
                <a:r>
                  <a:rPr lang="en-US" sz="62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6200" i="1">
                            <a:solidFill>
                              <a:schemeClr val="tx1"/>
                            </a:solidFill>
                            <a:latin typeface="Cambria Math" panose="02040503050406030204" pitchFamily="18" charset="0"/>
                            <a:cs typeface="Times New Roman" panose="02020603050405020304" pitchFamily="18" charset="0"/>
                          </a:rPr>
                        </m:ctrlPr>
                      </m:fPr>
                      <m:num>
                        <m:r>
                          <a:rPr lang="en-US" sz="6200" b="0" i="0">
                            <a:solidFill>
                              <a:schemeClr val="tx1"/>
                            </a:solidFill>
                            <a:latin typeface="Cambria Math" panose="02040503050406030204" pitchFamily="18" charset="0"/>
                            <a:cs typeface="Times New Roman" panose="02020603050405020304" pitchFamily="18" charset="0"/>
                          </a:rPr>
                          <m:t> </m:t>
                        </m:r>
                        <m:r>
                          <m:rPr>
                            <m:sty m:val="p"/>
                          </m:rPr>
                          <a:rPr lang="en-US" sz="6200" b="0" i="0">
                            <a:solidFill>
                              <a:schemeClr val="tx1"/>
                            </a:solidFill>
                            <a:latin typeface="Cambria Math" panose="02040503050406030204" pitchFamily="18" charset="0"/>
                            <a:cs typeface="Times New Roman" panose="02020603050405020304" pitchFamily="18" charset="0"/>
                          </a:rPr>
                          <m:t>dy</m:t>
                        </m:r>
                      </m:num>
                      <m:den>
                        <m:r>
                          <m:rPr>
                            <m:sty m:val="p"/>
                          </m:rPr>
                          <a:rPr lang="en-US" sz="6200" b="0" i="0">
                            <a:solidFill>
                              <a:schemeClr val="tx1"/>
                            </a:solidFill>
                            <a:latin typeface="Cambria Math" panose="02040503050406030204" pitchFamily="18" charset="0"/>
                            <a:cs typeface="Times New Roman" panose="02020603050405020304" pitchFamily="18" charset="0"/>
                          </a:rPr>
                          <m:t>dx</m:t>
                        </m:r>
                      </m:den>
                    </m:f>
                    <m:r>
                      <a:rPr lang="en-US" sz="6200" b="0" i="0">
                        <a:solidFill>
                          <a:schemeClr val="tx1"/>
                        </a:solidFill>
                        <a:latin typeface="Cambria Math" panose="02040503050406030204" pitchFamily="18" charset="0"/>
                        <a:cs typeface="Times New Roman" panose="02020603050405020304" pitchFamily="18" charset="0"/>
                      </a:rPr>
                      <m:t>+</m:t>
                    </m:r>
                    <m:r>
                      <a:rPr lang="en-US" sz="6200" b="0" i="0">
                        <a:solidFill>
                          <a:schemeClr val="tx1"/>
                        </a:solidFill>
                        <a:latin typeface="Cambria Math" panose="02040503050406030204" pitchFamily="18" charset="0"/>
                        <a:cs typeface="Times New Roman" panose="02020603050405020304" pitchFamily="18" charset="0"/>
                      </a:rPr>
                      <m:t>2</m:t>
                    </m:r>
                    <m:r>
                      <m:rPr>
                        <m:sty m:val="p"/>
                      </m:rPr>
                      <a:rPr lang="en-US" sz="6200" b="0" i="0">
                        <a:solidFill>
                          <a:schemeClr val="tx1"/>
                        </a:solidFill>
                        <a:latin typeface="Cambria Math" panose="02040503050406030204" pitchFamily="18" charset="0"/>
                        <a:cs typeface="Times New Roman" panose="02020603050405020304" pitchFamily="18" charset="0"/>
                      </a:rPr>
                      <m:t>xy</m:t>
                    </m:r>
                    <m:r>
                      <a:rPr lang="en-US" sz="6200" b="0" i="0">
                        <a:solidFill>
                          <a:schemeClr val="tx1"/>
                        </a:solidFill>
                        <a:latin typeface="Cambria Math" panose="02040503050406030204" pitchFamily="18" charset="0"/>
                        <a:cs typeface="Times New Roman" panose="02020603050405020304" pitchFamily="18" charset="0"/>
                      </a:rPr>
                      <m:t>=</m:t>
                    </m:r>
                  </m:oMath>
                </a14:m>
                <a:r>
                  <a:rPr lang="en-US" sz="6200" dirty="0">
                    <a:solidFill>
                      <a:schemeClr val="tx1"/>
                    </a:solidFill>
                    <a:latin typeface="Times New Roman" panose="02020603050405020304" pitchFamily="18" charset="0"/>
                    <a:cs typeface="Times New Roman" panose="02020603050405020304" pitchFamily="18" charset="0"/>
                  </a:rPr>
                  <a:t>1</a:t>
                </a:r>
                <a:endParaRPr lang="en-US" sz="6200" dirty="0" smtClean="0">
                  <a:latin typeface="Times New Roman" panose="02020603050405020304" pitchFamily="18" charset="0"/>
                  <a:cs typeface="Times New Roman" panose="02020603050405020304" pitchFamily="18" charset="0"/>
                </a:endParaRPr>
              </a:p>
              <a:p>
                <a:pPr marL="0" indent="0">
                  <a:buNone/>
                </a:pPr>
                <a:r>
                  <a:rPr lang="en-US" sz="6200" dirty="0">
                    <a:latin typeface="Times New Roman" panose="02020603050405020304" pitchFamily="18" charset="0"/>
                    <a:cs typeface="Times New Roman" panose="02020603050405020304" pitchFamily="18" charset="0"/>
                  </a:rPr>
                  <a:t> </a:t>
                </a:r>
                <a:r>
                  <a:rPr lang="en-US" sz="6200" dirty="0" smtClean="0">
                    <a:latin typeface="Times New Roman" panose="02020603050405020304" pitchFamily="18" charset="0"/>
                    <a:cs typeface="Times New Roman" panose="02020603050405020304" pitchFamily="18" charset="0"/>
                  </a:rPr>
                  <a:t>      The above differential equation can be represented in the form of </a:t>
                </a:r>
              </a:p>
              <a:p>
                <a:pPr marL="0" indent="0">
                  <a:buNone/>
                </a:pPr>
                <a:r>
                  <a:rPr lang="en-US" sz="6200" dirty="0">
                    <a:latin typeface="Times New Roman" panose="02020603050405020304" pitchFamily="18" charset="0"/>
                    <a:cs typeface="Times New Roman" panose="02020603050405020304" pitchFamily="18" charset="0"/>
                  </a:rPr>
                  <a:t> </a:t>
                </a:r>
                <a:r>
                  <a:rPr lang="en-US" sz="6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6200" i="1" smtClean="0">
                            <a:latin typeface="Cambria Math" panose="02040503050406030204" pitchFamily="18" charset="0"/>
                            <a:cs typeface="Times New Roman" panose="02020603050405020304" pitchFamily="18" charset="0"/>
                          </a:rPr>
                        </m:ctrlPr>
                      </m:fPr>
                      <m:num>
                        <m:r>
                          <m:rPr>
                            <m:sty m:val="p"/>
                          </m:rPr>
                          <a:rPr lang="en-US" sz="6200" i="0" smtClean="0">
                            <a:latin typeface="Cambria Math" panose="02040503050406030204" pitchFamily="18" charset="0"/>
                            <a:cs typeface="Times New Roman" panose="02020603050405020304" pitchFamily="18" charset="0"/>
                          </a:rPr>
                          <m:t>dy</m:t>
                        </m:r>
                      </m:num>
                      <m:den>
                        <m:r>
                          <m:rPr>
                            <m:sty m:val="p"/>
                          </m:rPr>
                          <a:rPr lang="en-US" sz="6200" i="0" smtClean="0">
                            <a:latin typeface="Cambria Math" panose="02040503050406030204" pitchFamily="18" charset="0"/>
                            <a:cs typeface="Times New Roman" panose="02020603050405020304" pitchFamily="18" charset="0"/>
                          </a:rPr>
                          <m:t>dx</m:t>
                        </m:r>
                      </m:den>
                    </m:f>
                    <m:r>
                      <a:rPr lang="en-US" sz="6200" b="0" i="0" smtClean="0">
                        <a:latin typeface="Cambria Math" panose="02040503050406030204" pitchFamily="18" charset="0"/>
                        <a:cs typeface="Times New Roman" panose="02020603050405020304" pitchFamily="18" charset="0"/>
                      </a:rPr>
                      <m:t>+ </m:t>
                    </m:r>
                    <m:f>
                      <m:fPr>
                        <m:ctrlPr>
                          <a:rPr lang="en-US" sz="6200" b="0" i="1" smtClean="0">
                            <a:latin typeface="Cambria Math" panose="02040503050406030204" pitchFamily="18" charset="0"/>
                            <a:cs typeface="Times New Roman" panose="02020603050405020304" pitchFamily="18" charset="0"/>
                          </a:rPr>
                        </m:ctrlPr>
                      </m:fPr>
                      <m:num>
                        <m:r>
                          <a:rPr lang="en-US" sz="6200" b="0" i="0" smtClean="0">
                            <a:latin typeface="Cambria Math" panose="02040503050406030204" pitchFamily="18" charset="0"/>
                            <a:cs typeface="Times New Roman" panose="02020603050405020304" pitchFamily="18" charset="0"/>
                          </a:rPr>
                          <m:t>2</m:t>
                        </m:r>
                        <m:r>
                          <m:rPr>
                            <m:sty m:val="p"/>
                          </m:rPr>
                          <a:rPr lang="en-US" sz="6200" b="0" i="0" smtClean="0">
                            <a:latin typeface="Cambria Math" panose="02040503050406030204" pitchFamily="18" charset="0"/>
                            <a:cs typeface="Times New Roman" panose="02020603050405020304" pitchFamily="18" charset="0"/>
                          </a:rPr>
                          <m:t>x</m:t>
                        </m:r>
                      </m:num>
                      <m:den>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b="0" i="0" smtClean="0">
                            <a:latin typeface="Cambria Math" panose="02040503050406030204" pitchFamily="18" charset="0"/>
                            <a:cs typeface="Times New Roman" panose="02020603050405020304" pitchFamily="18" charset="0"/>
                          </a:rPr>
                          <m:t>−</m:t>
                        </m:r>
                        <m:r>
                          <a:rPr lang="en-US" sz="6200" b="0" i="0" smtClean="0">
                            <a:latin typeface="Cambria Math" panose="02040503050406030204" pitchFamily="18" charset="0"/>
                            <a:cs typeface="Times New Roman" panose="02020603050405020304" pitchFamily="18" charset="0"/>
                          </a:rPr>
                          <m:t>1</m:t>
                        </m:r>
                      </m:den>
                    </m:f>
                    <m:r>
                      <m:rPr>
                        <m:sty m:val="p"/>
                      </m:rPr>
                      <a:rPr lang="en-US" sz="6200" b="0" i="0" smtClean="0">
                        <a:latin typeface="Cambria Math" panose="02040503050406030204" pitchFamily="18" charset="0"/>
                        <a:cs typeface="Times New Roman" panose="02020603050405020304" pitchFamily="18" charset="0"/>
                      </a:rPr>
                      <m:t>y</m:t>
                    </m:r>
                    <m:r>
                      <a:rPr lang="en-US" sz="6200" b="0" i="0" smtClean="0">
                        <a:latin typeface="Cambria Math" panose="02040503050406030204" pitchFamily="18" charset="0"/>
                        <a:cs typeface="Times New Roman" panose="02020603050405020304" pitchFamily="18" charset="0"/>
                      </a:rPr>
                      <m:t>=</m:t>
                    </m:r>
                    <m:f>
                      <m:fPr>
                        <m:ctrlPr>
                          <a:rPr lang="en-US" sz="6200" i="1" dirty="0" smtClean="0">
                            <a:latin typeface="Cambria Math" panose="02040503050406030204" pitchFamily="18" charset="0"/>
                            <a:cs typeface="Times New Roman" panose="02020603050405020304" pitchFamily="18" charset="0"/>
                          </a:rPr>
                        </m:ctrlPr>
                      </m:fPr>
                      <m:num>
                        <m:r>
                          <a:rPr lang="en-US" sz="6200" b="0" i="0" dirty="0" smtClean="0">
                            <a:latin typeface="Cambria Math" panose="02040503050406030204" pitchFamily="18" charset="0"/>
                            <a:cs typeface="Times New Roman" panose="02020603050405020304" pitchFamily="18" charset="0"/>
                          </a:rPr>
                          <m:t>1</m:t>
                        </m:r>
                      </m:num>
                      <m:den>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b="0" i="0" smtClean="0">
                            <a:latin typeface="Cambria Math" panose="02040503050406030204" pitchFamily="18" charset="0"/>
                            <a:cs typeface="Times New Roman" panose="02020603050405020304" pitchFamily="18" charset="0"/>
                          </a:rPr>
                          <m:t>−</m:t>
                        </m:r>
                        <m:r>
                          <a:rPr lang="en-US" sz="6200" b="0" i="0" smtClean="0">
                            <a:latin typeface="Cambria Math" panose="02040503050406030204" pitchFamily="18" charset="0"/>
                            <a:cs typeface="Times New Roman" panose="02020603050405020304" pitchFamily="18" charset="0"/>
                          </a:rPr>
                          <m:t>1</m:t>
                        </m:r>
                      </m:den>
                    </m:f>
                    <m:r>
                      <a:rPr lang="en-US" sz="6200" b="0" i="0" smtClean="0">
                        <a:latin typeface="Cambria Math" panose="02040503050406030204" pitchFamily="18" charset="0"/>
                        <a:cs typeface="Times New Roman" panose="02020603050405020304" pitchFamily="18" charset="0"/>
                      </a:rPr>
                      <m:t> </m:t>
                    </m:r>
                  </m:oMath>
                </a14:m>
                <a:r>
                  <a:rPr lang="en-US" sz="6200" dirty="0" smtClean="0">
                    <a:latin typeface="Times New Roman" panose="02020603050405020304" pitchFamily="18" charset="0"/>
                    <a:cs typeface="Times New Roman" panose="02020603050405020304" pitchFamily="18" charset="0"/>
                  </a:rPr>
                  <a:t>                  </a:t>
                </a:r>
                <a:endParaRPr lang="en-US" sz="6200" dirty="0">
                  <a:latin typeface="Times New Roman" panose="02020603050405020304" pitchFamily="18" charset="0"/>
                  <a:cs typeface="Times New Roman" panose="02020603050405020304" pitchFamily="18" charset="0"/>
                </a:endParaRPr>
              </a:p>
              <a:p>
                <a:pPr marL="0" indent="0">
                  <a:buNone/>
                </a:pPr>
                <a:r>
                  <a:rPr lang="en-US" sz="6200" dirty="0">
                    <a:latin typeface="Times New Roman" panose="02020603050405020304" pitchFamily="18" charset="0"/>
                    <a:cs typeface="Times New Roman" panose="02020603050405020304" pitchFamily="18" charset="0"/>
                  </a:rPr>
                  <a:t>       </a:t>
                </a:r>
                <a:r>
                  <a:rPr lang="en-US" sz="6200" dirty="0" smtClean="0">
                    <a:latin typeface="Times New Roman" panose="02020603050405020304" pitchFamily="18" charset="0"/>
                    <a:cs typeface="Times New Roman" panose="02020603050405020304" pitchFamily="18" charset="0"/>
                  </a:rPr>
                  <a:t> It </a:t>
                </a:r>
                <a:r>
                  <a:rPr lang="en-US" sz="6200" dirty="0">
                    <a:latin typeface="Times New Roman" panose="02020603050405020304" pitchFamily="18" charset="0"/>
                    <a:cs typeface="Times New Roman" panose="02020603050405020304" pitchFamily="18" charset="0"/>
                  </a:rPr>
                  <a:t>is in the form </a:t>
                </a:r>
                <a:r>
                  <a:rPr lang="en-US" sz="6200" dirty="0" smtClean="0">
                    <a:latin typeface="Times New Roman" panose="02020603050405020304" pitchFamily="18" charset="0"/>
                    <a:cs typeface="Times New Roman" panose="02020603050405020304" pitchFamily="18" charset="0"/>
                  </a:rPr>
                  <a:t>of    </a:t>
                </a:r>
                <a14:m>
                  <m:oMath xmlns:m="http://schemas.openxmlformats.org/officeDocument/2006/math">
                    <m:f>
                      <m:fPr>
                        <m:ctrlPr>
                          <a:rPr lang="en-US" sz="6200" i="1">
                            <a:latin typeface="Cambria Math" panose="02040503050406030204" pitchFamily="18" charset="0"/>
                            <a:cs typeface="Times New Roman" panose="02020603050405020304" pitchFamily="18" charset="0"/>
                          </a:rPr>
                        </m:ctrlPr>
                      </m:fPr>
                      <m:num>
                        <m:r>
                          <m:rPr>
                            <m:sty m:val="p"/>
                          </m:rPr>
                          <a:rPr lang="en-US" sz="6200" i="0">
                            <a:latin typeface="Cambria Math" panose="02040503050406030204" pitchFamily="18" charset="0"/>
                            <a:cs typeface="Times New Roman" panose="02020603050405020304" pitchFamily="18" charset="0"/>
                          </a:rPr>
                          <m:t>dy</m:t>
                        </m:r>
                      </m:num>
                      <m:den>
                        <m:r>
                          <m:rPr>
                            <m:sty m:val="p"/>
                          </m:rPr>
                          <a:rPr lang="en-US" sz="6200" i="0">
                            <a:latin typeface="Cambria Math" panose="02040503050406030204" pitchFamily="18" charset="0"/>
                            <a:cs typeface="Times New Roman" panose="02020603050405020304" pitchFamily="18" charset="0"/>
                          </a:rPr>
                          <m:t>dx</m:t>
                        </m:r>
                      </m:den>
                    </m:f>
                    <m:r>
                      <a:rPr lang="en-US" sz="6200" i="0">
                        <a:latin typeface="Cambria Math" panose="02040503050406030204" pitchFamily="18" charset="0"/>
                        <a:cs typeface="Times New Roman" panose="02020603050405020304" pitchFamily="18" charset="0"/>
                      </a:rPr>
                      <m:t>+</m:t>
                    </m:r>
                    <m:r>
                      <m:rPr>
                        <m:sty m:val="p"/>
                      </m:rPr>
                      <a:rPr lang="en-US" sz="6200" b="0" i="0" smtClean="0">
                        <a:latin typeface="Cambria Math" panose="02040503050406030204" pitchFamily="18" charset="0"/>
                        <a:cs typeface="Times New Roman" panose="02020603050405020304" pitchFamily="18" charset="0"/>
                      </a:rPr>
                      <m:t>P</m:t>
                    </m:r>
                    <m:r>
                      <a:rPr lang="en-US" sz="6200" b="0" i="0" smtClean="0">
                        <a:latin typeface="Cambria Math" panose="02040503050406030204" pitchFamily="18" charset="0"/>
                        <a:cs typeface="Times New Roman" panose="02020603050405020304" pitchFamily="18" charset="0"/>
                      </a:rPr>
                      <m:t>(</m:t>
                    </m:r>
                    <m:r>
                      <m:rPr>
                        <m:sty m:val="p"/>
                      </m:rPr>
                      <a:rPr lang="en-US" sz="6200" b="0" i="0" smtClean="0">
                        <a:latin typeface="Cambria Math" panose="02040503050406030204" pitchFamily="18" charset="0"/>
                        <a:cs typeface="Times New Roman" panose="02020603050405020304" pitchFamily="18" charset="0"/>
                      </a:rPr>
                      <m:t>x</m:t>
                    </m:r>
                    <m:r>
                      <a:rPr lang="en-US" sz="6200" b="0" i="0" smtClean="0">
                        <a:latin typeface="Cambria Math" panose="02040503050406030204" pitchFamily="18" charset="0"/>
                        <a:cs typeface="Times New Roman" panose="02020603050405020304" pitchFamily="18" charset="0"/>
                      </a:rPr>
                      <m:t>)</m:t>
                    </m:r>
                    <m:r>
                      <m:rPr>
                        <m:sty m:val="p"/>
                      </m:rPr>
                      <a:rPr lang="en-US" sz="6200" i="0">
                        <a:latin typeface="Cambria Math" panose="02040503050406030204" pitchFamily="18" charset="0"/>
                        <a:cs typeface="Times New Roman" panose="02020603050405020304" pitchFamily="18" charset="0"/>
                      </a:rPr>
                      <m:t>y</m:t>
                    </m:r>
                    <m:r>
                      <a:rPr lang="en-US" sz="6200" i="0">
                        <a:latin typeface="Cambria Math" panose="02040503050406030204" pitchFamily="18" charset="0"/>
                        <a:cs typeface="Times New Roman" panose="02020603050405020304" pitchFamily="18" charset="0"/>
                      </a:rPr>
                      <m:t>=</m:t>
                    </m:r>
                    <m:r>
                      <m:rPr>
                        <m:sty m:val="p"/>
                      </m:rPr>
                      <a:rPr lang="en-US" sz="6200" b="0" i="0" smtClean="0">
                        <a:latin typeface="Cambria Math" panose="02040503050406030204" pitchFamily="18" charset="0"/>
                        <a:cs typeface="Times New Roman" panose="02020603050405020304" pitchFamily="18" charset="0"/>
                      </a:rPr>
                      <m:t>Q</m:t>
                    </m:r>
                    <m:r>
                      <a:rPr lang="en-US" sz="6200" b="0" i="0" smtClean="0">
                        <a:latin typeface="Cambria Math" panose="02040503050406030204" pitchFamily="18" charset="0"/>
                        <a:cs typeface="Times New Roman" panose="02020603050405020304" pitchFamily="18" charset="0"/>
                      </a:rPr>
                      <m:t>(</m:t>
                    </m:r>
                    <m:r>
                      <m:rPr>
                        <m:sty m:val="p"/>
                      </m:rPr>
                      <a:rPr lang="en-US" sz="6200" b="0" i="0" smtClean="0">
                        <a:latin typeface="Cambria Math" panose="02040503050406030204" pitchFamily="18" charset="0"/>
                        <a:cs typeface="Times New Roman" panose="02020603050405020304" pitchFamily="18" charset="0"/>
                      </a:rPr>
                      <m:t>x</m:t>
                    </m:r>
                    <m:r>
                      <a:rPr lang="en-US" sz="6200" b="0" i="0" smtClean="0">
                        <a:latin typeface="Cambria Math" panose="02040503050406030204" pitchFamily="18" charset="0"/>
                        <a:cs typeface="Times New Roman" panose="02020603050405020304" pitchFamily="18" charset="0"/>
                      </a:rPr>
                      <m:t>)</m:t>
                    </m:r>
                  </m:oMath>
                </a14:m>
                <a:endParaRPr lang="en-US" sz="6200" dirty="0" smtClean="0">
                  <a:latin typeface="Times New Roman" panose="02020603050405020304" pitchFamily="18" charset="0"/>
                  <a:cs typeface="Times New Roman" panose="02020603050405020304" pitchFamily="18" charset="0"/>
                </a:endParaRPr>
              </a:p>
              <a:p>
                <a:pPr marL="0" indent="0">
                  <a:buNone/>
                </a:pPr>
                <a:r>
                  <a:rPr lang="en-US" sz="6200" dirty="0">
                    <a:latin typeface="Times New Roman" panose="02020603050405020304" pitchFamily="18" charset="0"/>
                    <a:cs typeface="Times New Roman" panose="02020603050405020304" pitchFamily="18" charset="0"/>
                  </a:rPr>
                  <a:t> </a:t>
                </a:r>
                <a:r>
                  <a:rPr lang="en-US" sz="6200" dirty="0" smtClean="0">
                    <a:latin typeface="Times New Roman" panose="02020603050405020304" pitchFamily="18" charset="0"/>
                    <a:cs typeface="Times New Roman" panose="02020603050405020304" pitchFamily="18" charset="0"/>
                  </a:rPr>
                  <a:t>       So it is Linear Differential equation in y.</a:t>
                </a:r>
                <a:endParaRPr lang="en-US" sz="6200" dirty="0">
                  <a:latin typeface="Times New Roman" panose="02020603050405020304" pitchFamily="18" charset="0"/>
                  <a:cs typeface="Times New Roman" panose="02020603050405020304" pitchFamily="18" charset="0"/>
                </a:endParaRPr>
              </a:p>
              <a:p>
                <a:pPr marL="0" indent="0">
                  <a:buNone/>
                </a:pPr>
                <a:r>
                  <a:rPr lang="en-US" sz="62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6200" b="0" i="0" smtClean="0">
                        <a:latin typeface="Cambria Math" panose="02040503050406030204" pitchFamily="18" charset="0"/>
                        <a:cs typeface="Times New Roman" panose="02020603050405020304" pitchFamily="18" charset="0"/>
                      </a:rPr>
                      <m:t>P</m:t>
                    </m:r>
                    <m:d>
                      <m:dPr>
                        <m:ctrlPr>
                          <a:rPr lang="en-US" sz="6200" b="0" i="1" smtClean="0">
                            <a:latin typeface="Cambria Math" panose="02040503050406030204" pitchFamily="18" charset="0"/>
                            <a:cs typeface="Times New Roman" panose="02020603050405020304" pitchFamily="18" charset="0"/>
                          </a:rPr>
                        </m:ctrlPr>
                      </m:dPr>
                      <m:e>
                        <m:r>
                          <m:rPr>
                            <m:sty m:val="p"/>
                          </m:rPr>
                          <a:rPr lang="en-US" sz="6200" b="0" i="0" smtClean="0">
                            <a:latin typeface="Cambria Math" panose="02040503050406030204" pitchFamily="18" charset="0"/>
                            <a:cs typeface="Times New Roman" panose="02020603050405020304" pitchFamily="18" charset="0"/>
                          </a:rPr>
                          <m:t>x</m:t>
                        </m:r>
                      </m:e>
                    </m:d>
                    <m:r>
                      <a:rPr lang="en-US" sz="6200" i="0">
                        <a:latin typeface="Cambria Math" panose="02040503050406030204" pitchFamily="18" charset="0"/>
                        <a:cs typeface="Times New Roman" panose="02020603050405020304" pitchFamily="18" charset="0"/>
                      </a:rPr>
                      <m:t>=</m:t>
                    </m:r>
                    <m:f>
                      <m:fPr>
                        <m:ctrlPr>
                          <a:rPr lang="en-US" sz="6200" i="1">
                            <a:latin typeface="Cambria Math" panose="02040503050406030204" pitchFamily="18" charset="0"/>
                            <a:cs typeface="Times New Roman" panose="02020603050405020304" pitchFamily="18" charset="0"/>
                          </a:rPr>
                        </m:ctrlPr>
                      </m:fPr>
                      <m:num>
                        <m:r>
                          <a:rPr lang="en-US" sz="6200" i="0">
                            <a:latin typeface="Cambria Math" panose="02040503050406030204" pitchFamily="18" charset="0"/>
                            <a:cs typeface="Times New Roman" panose="02020603050405020304" pitchFamily="18" charset="0"/>
                          </a:rPr>
                          <m:t>2</m:t>
                        </m:r>
                        <m:r>
                          <m:rPr>
                            <m:sty m:val="p"/>
                          </m:rPr>
                          <a:rPr lang="en-US" sz="6200" i="0">
                            <a:latin typeface="Cambria Math" panose="02040503050406030204" pitchFamily="18" charset="0"/>
                            <a:cs typeface="Times New Roman" panose="02020603050405020304" pitchFamily="18" charset="0"/>
                          </a:rPr>
                          <m:t>x</m:t>
                        </m:r>
                      </m:num>
                      <m:den>
                        <m:sSup>
                          <m:sSupPr>
                            <m:ctrlPr>
                              <a:rPr lang="en-US" sz="6200" i="1" smtClean="0">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b="0" i="0" smtClean="0">
                            <a:latin typeface="Cambria Math" panose="02040503050406030204" pitchFamily="18" charset="0"/>
                            <a:cs typeface="Times New Roman" panose="02020603050405020304" pitchFamily="18" charset="0"/>
                          </a:rPr>
                          <m:t>−</m:t>
                        </m:r>
                        <m:r>
                          <a:rPr lang="en-US" sz="6200" b="0" i="0" smtClean="0">
                            <a:latin typeface="Cambria Math" panose="02040503050406030204" pitchFamily="18" charset="0"/>
                            <a:cs typeface="Times New Roman" panose="02020603050405020304" pitchFamily="18" charset="0"/>
                          </a:rPr>
                          <m:t>1</m:t>
                        </m:r>
                      </m:den>
                    </m:f>
                  </m:oMath>
                </a14:m>
                <a:r>
                  <a:rPr lang="en-IN" sz="6200" dirty="0" smtClean="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sz="6200" i="0" smtClean="0">
                        <a:latin typeface="Cambria Math" panose="02040503050406030204" pitchFamily="18" charset="0"/>
                        <a:cs typeface="Times New Roman" panose="02020603050405020304" pitchFamily="18" charset="0"/>
                      </a:rPr>
                      <m:t>Q</m:t>
                    </m:r>
                    <m:d>
                      <m:dPr>
                        <m:ctrlPr>
                          <a:rPr lang="en-US" sz="6200" i="1">
                            <a:latin typeface="Cambria Math" panose="02040503050406030204" pitchFamily="18" charset="0"/>
                            <a:cs typeface="Times New Roman" panose="02020603050405020304" pitchFamily="18" charset="0"/>
                          </a:rPr>
                        </m:ctrlPr>
                      </m:dPr>
                      <m:e>
                        <m:r>
                          <m:rPr>
                            <m:sty m:val="p"/>
                          </m:rPr>
                          <a:rPr lang="en-US" sz="6200" i="0">
                            <a:latin typeface="Cambria Math" panose="02040503050406030204" pitchFamily="18" charset="0"/>
                            <a:cs typeface="Times New Roman" panose="02020603050405020304" pitchFamily="18" charset="0"/>
                          </a:rPr>
                          <m:t>x</m:t>
                        </m:r>
                      </m:e>
                    </m:d>
                    <m:r>
                      <a:rPr lang="en-US" sz="6200" i="0">
                        <a:latin typeface="Cambria Math" panose="02040503050406030204" pitchFamily="18" charset="0"/>
                        <a:cs typeface="Times New Roman" panose="02020603050405020304" pitchFamily="18" charset="0"/>
                      </a:rPr>
                      <m:t>=</m:t>
                    </m:r>
                    <m:f>
                      <m:fPr>
                        <m:ctrlPr>
                          <a:rPr lang="en-US" sz="6200" i="1" dirty="0">
                            <a:latin typeface="Cambria Math" panose="02040503050406030204" pitchFamily="18" charset="0"/>
                            <a:cs typeface="Times New Roman" panose="02020603050405020304" pitchFamily="18" charset="0"/>
                          </a:rPr>
                        </m:ctrlPr>
                      </m:fPr>
                      <m:num>
                        <m:r>
                          <a:rPr lang="en-US" sz="6200" b="0" i="0" dirty="0" smtClean="0">
                            <a:latin typeface="Cambria Math" panose="02040503050406030204" pitchFamily="18" charset="0"/>
                            <a:cs typeface="Times New Roman" panose="02020603050405020304" pitchFamily="18" charset="0"/>
                          </a:rPr>
                          <m:t>1</m:t>
                        </m:r>
                      </m:num>
                      <m:den>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b="0" i="0" smtClean="0">
                            <a:latin typeface="Cambria Math" panose="02040503050406030204" pitchFamily="18" charset="0"/>
                            <a:cs typeface="Times New Roman" panose="02020603050405020304" pitchFamily="18" charset="0"/>
                          </a:rPr>
                          <m:t>−</m:t>
                        </m:r>
                        <m:r>
                          <a:rPr lang="en-US" sz="6200" b="0" i="0" smtClean="0">
                            <a:latin typeface="Cambria Math" panose="02040503050406030204" pitchFamily="18" charset="0"/>
                            <a:cs typeface="Times New Roman" panose="02020603050405020304" pitchFamily="18" charset="0"/>
                          </a:rPr>
                          <m:t>1</m:t>
                        </m:r>
                      </m:den>
                    </m:f>
                  </m:oMath>
                </a14:m>
                <a:endParaRPr lang="en-IN" sz="6200" dirty="0" smtClean="0">
                  <a:latin typeface="Times New Roman" panose="02020603050405020304" pitchFamily="18" charset="0"/>
                  <a:cs typeface="Times New Roman" panose="02020603050405020304" pitchFamily="18" charset="0"/>
                </a:endParaRPr>
              </a:p>
              <a:p>
                <a:pPr marL="0" indent="0">
                  <a:buNone/>
                </a:pPr>
                <a:r>
                  <a:rPr lang="en-US" sz="6200" dirty="0">
                    <a:latin typeface="Times New Roman" panose="02020603050405020304" pitchFamily="18" charset="0"/>
                    <a:cs typeface="Times New Roman" panose="02020603050405020304" pitchFamily="18" charset="0"/>
                  </a:rPr>
                  <a:t> </a:t>
                </a:r>
                <a:r>
                  <a:rPr lang="en-US" sz="6200" dirty="0" smtClean="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6200" i="1" smtClean="0">
                            <a:latin typeface="Cambria Math" panose="02040503050406030204" pitchFamily="18" charset="0"/>
                            <a:cs typeface="Times New Roman" panose="02020603050405020304" pitchFamily="18" charset="0"/>
                          </a:rPr>
                        </m:ctrlPr>
                      </m:sSupPr>
                      <m:e>
                        <m:r>
                          <m:rPr>
                            <m:sty m:val="p"/>
                          </m:rPr>
                          <a:rPr lang="en-US" sz="6200" b="0" i="0" smtClean="0">
                            <a:latin typeface="Cambria Math" panose="02040503050406030204" pitchFamily="18" charset="0"/>
                            <a:cs typeface="Times New Roman" panose="02020603050405020304" pitchFamily="18" charset="0"/>
                          </a:rPr>
                          <m:t>e</m:t>
                        </m:r>
                      </m:e>
                      <m:sup>
                        <m:nary>
                          <m:naryPr>
                            <m:limLoc m:val="undOvr"/>
                            <m:subHide m:val="on"/>
                            <m:supHide m:val="on"/>
                            <m:ctrlPr>
                              <a:rPr lang="en-US" sz="6200" i="1" smtClean="0">
                                <a:latin typeface="Cambria Math" panose="02040503050406030204" pitchFamily="18" charset="0"/>
                                <a:cs typeface="Times New Roman" panose="02020603050405020304" pitchFamily="18" charset="0"/>
                              </a:rPr>
                            </m:ctrlPr>
                          </m:naryPr>
                          <m:sub/>
                          <m:sup/>
                          <m:e>
                            <m:r>
                              <m:rPr>
                                <m:sty m:val="p"/>
                              </m:rPr>
                              <a:rPr lang="en-US" sz="6200" b="0" i="0" smtClean="0">
                                <a:latin typeface="Cambria Math" panose="02040503050406030204" pitchFamily="18" charset="0"/>
                                <a:cs typeface="Times New Roman" panose="02020603050405020304" pitchFamily="18" charset="0"/>
                              </a:rPr>
                              <m:t>P</m:t>
                            </m:r>
                            <m:d>
                              <m:dPr>
                                <m:ctrlPr>
                                  <a:rPr lang="en-US" sz="6200" b="0" i="1" smtClean="0">
                                    <a:latin typeface="Cambria Math" panose="02040503050406030204" pitchFamily="18" charset="0"/>
                                    <a:cs typeface="Times New Roman" panose="02020603050405020304" pitchFamily="18" charset="0"/>
                                  </a:rPr>
                                </m:ctrlPr>
                              </m:dPr>
                              <m:e>
                                <m:r>
                                  <m:rPr>
                                    <m:sty m:val="p"/>
                                  </m:rPr>
                                  <a:rPr lang="en-US" sz="6200" b="0" i="0" smtClean="0">
                                    <a:latin typeface="Cambria Math" panose="02040503050406030204" pitchFamily="18" charset="0"/>
                                    <a:cs typeface="Times New Roman" panose="02020603050405020304" pitchFamily="18" charset="0"/>
                                  </a:rPr>
                                  <m:t>x</m:t>
                                </m:r>
                              </m:e>
                            </m:d>
                            <m:r>
                              <m:rPr>
                                <m:sty m:val="p"/>
                              </m:rPr>
                              <a:rPr lang="en-US" sz="6200" b="0" i="0" smtClean="0">
                                <a:latin typeface="Cambria Math" panose="02040503050406030204" pitchFamily="18" charset="0"/>
                                <a:cs typeface="Times New Roman" panose="02020603050405020304" pitchFamily="18" charset="0"/>
                              </a:rPr>
                              <m:t>dx</m:t>
                            </m:r>
                          </m:e>
                        </m:nary>
                      </m:sup>
                    </m:sSup>
                    <m:r>
                      <a:rPr lang="en-US" sz="6200" b="0" i="0" smtClean="0">
                        <a:latin typeface="Cambria Math" panose="02040503050406030204" pitchFamily="18" charset="0"/>
                        <a:cs typeface="Times New Roman" panose="02020603050405020304" pitchFamily="18" charset="0"/>
                      </a:rPr>
                      <m:t>=</m:t>
                    </m:r>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e</m:t>
                        </m:r>
                      </m:e>
                      <m:sup>
                        <m:nary>
                          <m:naryPr>
                            <m:limLoc m:val="undOvr"/>
                            <m:subHide m:val="on"/>
                            <m:supHide m:val="on"/>
                            <m:ctrlPr>
                              <a:rPr lang="en-US" sz="6200" i="1">
                                <a:latin typeface="Cambria Math" panose="02040503050406030204" pitchFamily="18" charset="0"/>
                                <a:cs typeface="Times New Roman" panose="02020603050405020304" pitchFamily="18" charset="0"/>
                              </a:rPr>
                            </m:ctrlPr>
                          </m:naryPr>
                          <m:sub/>
                          <m:sup/>
                          <m:e>
                            <m:f>
                              <m:fPr>
                                <m:ctrlPr>
                                  <a:rPr lang="en-US" sz="6200" i="1">
                                    <a:latin typeface="Cambria Math" panose="02040503050406030204" pitchFamily="18" charset="0"/>
                                    <a:cs typeface="Times New Roman" panose="02020603050405020304" pitchFamily="18" charset="0"/>
                                  </a:rPr>
                                </m:ctrlPr>
                              </m:fPr>
                              <m:num>
                                <m:r>
                                  <a:rPr lang="en-US" sz="6200" i="0">
                                    <a:latin typeface="Cambria Math" panose="02040503050406030204" pitchFamily="18" charset="0"/>
                                    <a:cs typeface="Times New Roman" panose="02020603050405020304" pitchFamily="18" charset="0"/>
                                  </a:rPr>
                                  <m:t>2</m:t>
                                </m:r>
                                <m:r>
                                  <m:rPr>
                                    <m:sty m:val="p"/>
                                  </m:rPr>
                                  <a:rPr lang="en-US" sz="6200" i="0">
                                    <a:latin typeface="Cambria Math" panose="02040503050406030204" pitchFamily="18" charset="0"/>
                                    <a:cs typeface="Times New Roman" panose="02020603050405020304" pitchFamily="18" charset="0"/>
                                  </a:rPr>
                                  <m:t>x</m:t>
                                </m:r>
                              </m:num>
                              <m:den>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i="0">
                                    <a:latin typeface="Cambria Math" panose="02040503050406030204" pitchFamily="18" charset="0"/>
                                    <a:cs typeface="Times New Roman" panose="02020603050405020304" pitchFamily="18" charset="0"/>
                                  </a:rPr>
                                  <m:t>−</m:t>
                                </m:r>
                                <m:r>
                                  <a:rPr lang="en-US" sz="6200" i="0">
                                    <a:latin typeface="Cambria Math" panose="02040503050406030204" pitchFamily="18" charset="0"/>
                                    <a:cs typeface="Times New Roman" panose="02020603050405020304" pitchFamily="18" charset="0"/>
                                  </a:rPr>
                                  <m:t>1</m:t>
                                </m:r>
                              </m:den>
                            </m:f>
                            <m:r>
                              <m:rPr>
                                <m:sty m:val="p"/>
                              </m:rPr>
                              <a:rPr lang="en-US" sz="6200" b="0" i="0" smtClean="0">
                                <a:latin typeface="Cambria Math" panose="02040503050406030204" pitchFamily="18" charset="0"/>
                                <a:cs typeface="Times New Roman" panose="02020603050405020304" pitchFamily="18" charset="0"/>
                              </a:rPr>
                              <m:t>d</m:t>
                            </m:r>
                            <m:r>
                              <m:rPr>
                                <m:sty m:val="p"/>
                              </m:rPr>
                              <a:rPr lang="en-US" sz="6200" i="0">
                                <a:latin typeface="Cambria Math" panose="02040503050406030204" pitchFamily="18" charset="0"/>
                                <a:cs typeface="Times New Roman" panose="02020603050405020304" pitchFamily="18" charset="0"/>
                              </a:rPr>
                              <m:t>x</m:t>
                            </m:r>
                          </m:e>
                        </m:nary>
                      </m:sup>
                    </m:sSup>
                    <m:r>
                      <a:rPr lang="en-US" sz="6200" b="0" i="0" smtClean="0">
                        <a:latin typeface="Cambria Math" panose="02040503050406030204" pitchFamily="18" charset="0"/>
                        <a:cs typeface="Times New Roman" panose="02020603050405020304" pitchFamily="18" charset="0"/>
                      </a:rPr>
                      <m:t>=</m:t>
                    </m:r>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e</m:t>
                        </m:r>
                      </m:e>
                      <m:sup>
                        <m:func>
                          <m:funcPr>
                            <m:ctrlPr>
                              <a:rPr lang="en-US" sz="6200" b="0" i="1" smtClean="0">
                                <a:latin typeface="Cambria Math" panose="02040503050406030204" pitchFamily="18" charset="0"/>
                                <a:cs typeface="Times New Roman" panose="02020603050405020304" pitchFamily="18" charset="0"/>
                              </a:rPr>
                            </m:ctrlPr>
                          </m:funcPr>
                          <m:fName>
                            <m:r>
                              <m:rPr>
                                <m:sty m:val="p"/>
                              </m:rPr>
                              <a:rPr lang="en-US" sz="6200" b="0" i="0" smtClean="0">
                                <a:latin typeface="Cambria Math" panose="02040503050406030204" pitchFamily="18" charset="0"/>
                                <a:cs typeface="Times New Roman" panose="02020603050405020304" pitchFamily="18" charset="0"/>
                              </a:rPr>
                              <m:t>log</m:t>
                            </m:r>
                          </m:fName>
                          <m:e>
                            <m:r>
                              <a:rPr lang="en-US" sz="6200" b="0" i="0" smtClean="0">
                                <a:latin typeface="Cambria Math" panose="02040503050406030204" pitchFamily="18" charset="0"/>
                                <a:cs typeface="Times New Roman" panose="02020603050405020304" pitchFamily="18" charset="0"/>
                              </a:rPr>
                              <m:t>(</m:t>
                            </m:r>
                            <m:sSup>
                              <m:sSupPr>
                                <m:ctrlPr>
                                  <a:rPr lang="en-US" sz="6200" i="1" smtClean="0">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b="0" i="0" smtClean="0">
                                <a:latin typeface="Cambria Math" panose="02040503050406030204" pitchFamily="18" charset="0"/>
                                <a:cs typeface="Times New Roman" panose="02020603050405020304" pitchFamily="18" charset="0"/>
                              </a:rPr>
                              <m:t>−</m:t>
                            </m:r>
                            <m:r>
                              <a:rPr lang="en-US" sz="6200" b="0" i="0" smtClean="0">
                                <a:latin typeface="Cambria Math" panose="02040503050406030204" pitchFamily="18" charset="0"/>
                                <a:cs typeface="Times New Roman" panose="02020603050405020304" pitchFamily="18" charset="0"/>
                              </a:rPr>
                              <m:t>1</m:t>
                            </m:r>
                            <m:r>
                              <a:rPr lang="en-US" sz="6200" b="0" i="0" smtClean="0">
                                <a:latin typeface="Cambria Math" panose="02040503050406030204" pitchFamily="18" charset="0"/>
                                <a:cs typeface="Times New Roman" panose="02020603050405020304" pitchFamily="18" charset="0"/>
                              </a:rPr>
                              <m:t>)</m:t>
                            </m:r>
                          </m:e>
                        </m:func>
                      </m:sup>
                    </m:sSup>
                    <m:r>
                      <a:rPr lang="en-US" sz="6200" b="0" i="0" smtClean="0">
                        <a:latin typeface="Cambria Math" panose="02040503050406030204" pitchFamily="18" charset="0"/>
                        <a:cs typeface="Times New Roman" panose="02020603050405020304" pitchFamily="18" charset="0"/>
                      </a:rPr>
                      <m:t>=</m:t>
                    </m:r>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b="0" i="0" smtClean="0">
                        <a:latin typeface="Cambria Math" panose="02040503050406030204" pitchFamily="18" charset="0"/>
                        <a:cs typeface="Times New Roman" panose="02020603050405020304" pitchFamily="18" charset="0"/>
                      </a:rPr>
                      <m:t>−</m:t>
                    </m:r>
                    <m:r>
                      <a:rPr lang="en-US" sz="6200" b="0" i="0" smtClean="0">
                        <a:latin typeface="Cambria Math" panose="02040503050406030204" pitchFamily="18" charset="0"/>
                        <a:cs typeface="Times New Roman" panose="02020603050405020304" pitchFamily="18" charset="0"/>
                      </a:rPr>
                      <m:t>1</m:t>
                    </m:r>
                  </m:oMath>
                </a14:m>
                <a:endParaRPr lang="en-IN" sz="6200" dirty="0" smtClean="0">
                  <a:latin typeface="Times New Roman" panose="02020603050405020304" pitchFamily="18" charset="0"/>
                  <a:cs typeface="Times New Roman" panose="02020603050405020304" pitchFamily="18" charset="0"/>
                </a:endParaRPr>
              </a:p>
              <a:p>
                <a:pPr marL="0" indent="0">
                  <a:buNone/>
                </a:pPr>
                <a:r>
                  <a:rPr lang="en-US" sz="6200" dirty="0">
                    <a:latin typeface="Times New Roman" panose="02020603050405020304" pitchFamily="18" charset="0"/>
                    <a:cs typeface="Times New Roman" panose="02020603050405020304" pitchFamily="18" charset="0"/>
                  </a:rPr>
                  <a:t> </a:t>
                </a:r>
                <a:r>
                  <a:rPr lang="en-US" sz="6200" dirty="0" smtClean="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6200" b="0" i="0" smtClean="0">
                        <a:latin typeface="Cambria Math" panose="02040503050406030204" pitchFamily="18" charset="0"/>
                        <a:cs typeface="Times New Roman" panose="02020603050405020304" pitchFamily="18" charset="0"/>
                      </a:rPr>
                      <m:t>y</m:t>
                    </m:r>
                    <m:d>
                      <m:dPr>
                        <m:ctrlPr>
                          <a:rPr lang="en-US" sz="6200" b="0" i="1" smtClean="0">
                            <a:latin typeface="Cambria Math" panose="02040503050406030204" pitchFamily="18" charset="0"/>
                            <a:cs typeface="Times New Roman" panose="02020603050405020304" pitchFamily="18" charset="0"/>
                          </a:rPr>
                        </m:ctrlPr>
                      </m:dPr>
                      <m:e>
                        <m:r>
                          <m:rPr>
                            <m:sty m:val="p"/>
                          </m:rPr>
                          <a:rPr lang="en-US" sz="6200" b="0" i="0" smtClean="0">
                            <a:latin typeface="Cambria Math" panose="02040503050406030204" pitchFamily="18" charset="0"/>
                            <a:cs typeface="Times New Roman" panose="02020603050405020304" pitchFamily="18" charset="0"/>
                          </a:rPr>
                          <m:t>I</m:t>
                        </m:r>
                        <m:r>
                          <a:rPr lang="en-US" sz="6200" b="0" i="0" smtClean="0">
                            <a:latin typeface="Cambria Math" panose="02040503050406030204" pitchFamily="18" charset="0"/>
                            <a:cs typeface="Times New Roman" panose="02020603050405020304" pitchFamily="18" charset="0"/>
                          </a:rPr>
                          <m:t>.</m:t>
                        </m:r>
                        <m:r>
                          <m:rPr>
                            <m:sty m:val="p"/>
                          </m:rPr>
                          <a:rPr lang="en-US" sz="6200" b="0" i="0" smtClean="0">
                            <a:latin typeface="Cambria Math" panose="02040503050406030204" pitchFamily="18" charset="0"/>
                            <a:cs typeface="Times New Roman" panose="02020603050405020304" pitchFamily="18" charset="0"/>
                          </a:rPr>
                          <m:t>F</m:t>
                        </m:r>
                      </m:e>
                    </m:d>
                    <m:r>
                      <a:rPr lang="en-US" sz="6200" b="0" i="0" smtClean="0">
                        <a:latin typeface="Cambria Math" panose="02040503050406030204" pitchFamily="18" charset="0"/>
                        <a:cs typeface="Times New Roman" panose="02020603050405020304" pitchFamily="18" charset="0"/>
                      </a:rPr>
                      <m:t>= </m:t>
                    </m:r>
                    <m:nary>
                      <m:naryPr>
                        <m:limLoc m:val="undOvr"/>
                        <m:subHide m:val="on"/>
                        <m:supHide m:val="on"/>
                        <m:ctrlPr>
                          <a:rPr lang="en-US" sz="6200" b="0" i="1" smtClean="0">
                            <a:latin typeface="Cambria Math" panose="02040503050406030204" pitchFamily="18" charset="0"/>
                            <a:cs typeface="Times New Roman" panose="02020603050405020304" pitchFamily="18" charset="0"/>
                          </a:rPr>
                        </m:ctrlPr>
                      </m:naryPr>
                      <m:sub/>
                      <m:sup/>
                      <m:e>
                        <m:r>
                          <m:rPr>
                            <m:sty m:val="p"/>
                          </m:rPr>
                          <a:rPr lang="en-US" sz="6200" b="0" i="0" smtClean="0">
                            <a:latin typeface="Cambria Math" panose="02040503050406030204" pitchFamily="18" charset="0"/>
                            <a:cs typeface="Times New Roman" panose="02020603050405020304" pitchFamily="18" charset="0"/>
                          </a:rPr>
                          <m:t>Q</m:t>
                        </m:r>
                        <m:d>
                          <m:dPr>
                            <m:ctrlPr>
                              <a:rPr lang="en-US" sz="6200" b="0" i="1" smtClean="0">
                                <a:latin typeface="Cambria Math" panose="02040503050406030204" pitchFamily="18" charset="0"/>
                                <a:cs typeface="Times New Roman" panose="02020603050405020304" pitchFamily="18" charset="0"/>
                              </a:rPr>
                            </m:ctrlPr>
                          </m:dPr>
                          <m:e>
                            <m:r>
                              <m:rPr>
                                <m:sty m:val="p"/>
                              </m:rPr>
                              <a:rPr lang="en-US" sz="6200" b="0" i="0" smtClean="0">
                                <a:latin typeface="Cambria Math" panose="02040503050406030204" pitchFamily="18" charset="0"/>
                                <a:cs typeface="Times New Roman" panose="02020603050405020304" pitchFamily="18" charset="0"/>
                              </a:rPr>
                              <m:t>x</m:t>
                            </m:r>
                          </m:e>
                        </m:d>
                        <m:r>
                          <a:rPr lang="en-US" sz="6200" b="0" i="0" smtClean="0">
                            <a:latin typeface="Cambria Math" panose="02040503050406030204" pitchFamily="18" charset="0"/>
                            <a:cs typeface="Times New Roman" panose="02020603050405020304" pitchFamily="18" charset="0"/>
                          </a:rPr>
                          <m:t>∗(</m:t>
                        </m:r>
                        <m:r>
                          <m:rPr>
                            <m:sty m:val="p"/>
                          </m:rPr>
                          <a:rPr lang="en-US" sz="6200" b="0" i="0" smtClean="0">
                            <a:latin typeface="Cambria Math" panose="02040503050406030204" pitchFamily="18" charset="0"/>
                            <a:cs typeface="Times New Roman" panose="02020603050405020304" pitchFamily="18" charset="0"/>
                          </a:rPr>
                          <m:t>I</m:t>
                        </m:r>
                        <m:r>
                          <a:rPr lang="en-US" sz="6200" b="0" i="0" smtClean="0">
                            <a:latin typeface="Cambria Math" panose="02040503050406030204" pitchFamily="18" charset="0"/>
                            <a:cs typeface="Times New Roman" panose="02020603050405020304" pitchFamily="18" charset="0"/>
                          </a:rPr>
                          <m:t>.</m:t>
                        </m:r>
                        <m:r>
                          <m:rPr>
                            <m:sty m:val="p"/>
                          </m:rPr>
                          <a:rPr lang="en-US" sz="6200" b="0" i="0" smtClean="0">
                            <a:latin typeface="Cambria Math" panose="02040503050406030204" pitchFamily="18" charset="0"/>
                            <a:cs typeface="Times New Roman" panose="02020603050405020304" pitchFamily="18" charset="0"/>
                          </a:rPr>
                          <m:t>F</m:t>
                        </m:r>
                        <m:r>
                          <a:rPr lang="en-US" sz="6200" b="0" i="0" smtClean="0">
                            <a:latin typeface="Cambria Math" panose="02040503050406030204" pitchFamily="18" charset="0"/>
                            <a:cs typeface="Times New Roman" panose="02020603050405020304" pitchFamily="18" charset="0"/>
                          </a:rPr>
                          <m:t>) </m:t>
                        </m:r>
                        <m:r>
                          <m:rPr>
                            <m:sty m:val="p"/>
                          </m:rPr>
                          <a:rPr lang="en-US" sz="6200" b="0" i="0" smtClean="0">
                            <a:latin typeface="Cambria Math" panose="02040503050406030204" pitchFamily="18" charset="0"/>
                            <a:cs typeface="Times New Roman" panose="02020603050405020304" pitchFamily="18" charset="0"/>
                          </a:rPr>
                          <m:t>dx</m:t>
                        </m:r>
                        <m:r>
                          <a:rPr lang="en-US" sz="6200" b="0" i="0" smtClean="0">
                            <a:latin typeface="Cambria Math" panose="02040503050406030204" pitchFamily="18" charset="0"/>
                            <a:cs typeface="Times New Roman" panose="02020603050405020304" pitchFamily="18" charset="0"/>
                          </a:rPr>
                          <m:t>+</m:t>
                        </m:r>
                        <m:r>
                          <m:rPr>
                            <m:sty m:val="p"/>
                          </m:rPr>
                          <a:rPr lang="en-US" sz="6200" b="0" i="0" smtClean="0">
                            <a:latin typeface="Cambria Math" panose="02040503050406030204" pitchFamily="18" charset="0"/>
                            <a:cs typeface="Times New Roman" panose="02020603050405020304" pitchFamily="18" charset="0"/>
                          </a:rPr>
                          <m:t>c</m:t>
                        </m:r>
                      </m:e>
                    </m:nary>
                  </m:oMath>
                </a14:m>
                <a:endParaRPr lang="en-IN" sz="6200" dirty="0" smtClean="0">
                  <a:latin typeface="Times New Roman" panose="02020603050405020304" pitchFamily="18" charset="0"/>
                  <a:cs typeface="Times New Roman" panose="02020603050405020304" pitchFamily="18" charset="0"/>
                </a:endParaRPr>
              </a:p>
              <a:p>
                <a:pPr marL="0" indent="0">
                  <a:buNone/>
                </a:pPr>
                <a:r>
                  <a:rPr lang="en-US" sz="6200" dirty="0">
                    <a:latin typeface="Times New Roman" panose="02020603050405020304" pitchFamily="18" charset="0"/>
                    <a:cs typeface="Times New Roman" panose="02020603050405020304" pitchFamily="18" charset="0"/>
                  </a:rPr>
                  <a:t> </a:t>
                </a:r>
                <a:r>
                  <a:rPr lang="en-US" sz="62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6200" i="0">
                        <a:latin typeface="Cambria Math" panose="02040503050406030204" pitchFamily="18" charset="0"/>
                        <a:cs typeface="Times New Roman" panose="02020603050405020304" pitchFamily="18" charset="0"/>
                      </a:rPr>
                      <m:t>⇒</m:t>
                    </m:r>
                    <m:r>
                      <a:rPr lang="en-US" sz="6200" b="0" i="0" smtClean="0">
                        <a:latin typeface="Cambria Math" panose="02040503050406030204" pitchFamily="18" charset="0"/>
                        <a:cs typeface="Times New Roman" panose="02020603050405020304" pitchFamily="18" charset="0"/>
                      </a:rPr>
                      <m:t>     </m:t>
                    </m:r>
                    <m:r>
                      <m:rPr>
                        <m:sty m:val="p"/>
                      </m:rPr>
                      <a:rPr lang="en-US" sz="6200" b="0" i="0" smtClean="0">
                        <a:latin typeface="Cambria Math" panose="02040503050406030204" pitchFamily="18" charset="0"/>
                        <a:cs typeface="Times New Roman" panose="02020603050405020304" pitchFamily="18" charset="0"/>
                      </a:rPr>
                      <m:t>y</m:t>
                    </m:r>
                    <m:d>
                      <m:dPr>
                        <m:ctrlPr>
                          <a:rPr lang="en-US" sz="6200" b="0" i="1" smtClean="0">
                            <a:latin typeface="Cambria Math" panose="02040503050406030204" pitchFamily="18" charset="0"/>
                            <a:cs typeface="Times New Roman" panose="02020603050405020304" pitchFamily="18" charset="0"/>
                          </a:rPr>
                        </m:ctrlPr>
                      </m:dPr>
                      <m:e>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b="0" i="0" smtClean="0">
                            <a:latin typeface="Cambria Math" panose="02040503050406030204" pitchFamily="18" charset="0"/>
                            <a:cs typeface="Times New Roman" panose="02020603050405020304" pitchFamily="18" charset="0"/>
                          </a:rPr>
                          <m:t>−</m:t>
                        </m:r>
                        <m:r>
                          <a:rPr lang="en-US" sz="6200" b="0" i="0" smtClean="0">
                            <a:latin typeface="Cambria Math" panose="02040503050406030204" pitchFamily="18" charset="0"/>
                            <a:cs typeface="Times New Roman" panose="02020603050405020304" pitchFamily="18" charset="0"/>
                          </a:rPr>
                          <m:t>1</m:t>
                        </m:r>
                      </m:e>
                    </m:d>
                    <m:r>
                      <a:rPr lang="en-US" sz="6200" b="0" i="0" smtClean="0">
                        <a:latin typeface="Cambria Math" panose="02040503050406030204" pitchFamily="18" charset="0"/>
                        <a:cs typeface="Times New Roman" panose="02020603050405020304" pitchFamily="18" charset="0"/>
                      </a:rPr>
                      <m:t>=</m:t>
                    </m:r>
                    <m:nary>
                      <m:naryPr>
                        <m:limLoc m:val="undOvr"/>
                        <m:subHide m:val="on"/>
                        <m:supHide m:val="on"/>
                        <m:ctrlPr>
                          <a:rPr lang="en-US" sz="6200" i="1">
                            <a:latin typeface="Cambria Math" panose="02040503050406030204" pitchFamily="18" charset="0"/>
                            <a:cs typeface="Times New Roman" panose="02020603050405020304" pitchFamily="18" charset="0"/>
                          </a:rPr>
                        </m:ctrlPr>
                      </m:naryPr>
                      <m:sub/>
                      <m:sup/>
                      <m:e>
                        <m:f>
                          <m:fPr>
                            <m:ctrlPr>
                              <a:rPr lang="en-US" sz="6200" i="1" dirty="0">
                                <a:latin typeface="Cambria Math" panose="02040503050406030204" pitchFamily="18" charset="0"/>
                                <a:cs typeface="Times New Roman" panose="02020603050405020304" pitchFamily="18" charset="0"/>
                              </a:rPr>
                            </m:ctrlPr>
                          </m:fPr>
                          <m:num>
                            <m:r>
                              <a:rPr lang="en-US" sz="6200" i="0" dirty="0">
                                <a:latin typeface="Cambria Math" panose="02040503050406030204" pitchFamily="18" charset="0"/>
                                <a:cs typeface="Times New Roman" panose="02020603050405020304" pitchFamily="18" charset="0"/>
                              </a:rPr>
                              <m:t>1</m:t>
                            </m:r>
                          </m:num>
                          <m:den>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i="0">
                                <a:latin typeface="Cambria Math" panose="02040503050406030204" pitchFamily="18" charset="0"/>
                                <a:cs typeface="Times New Roman" panose="02020603050405020304" pitchFamily="18" charset="0"/>
                              </a:rPr>
                              <m:t>−</m:t>
                            </m:r>
                            <m:r>
                              <a:rPr lang="en-US" sz="6200" i="0">
                                <a:latin typeface="Cambria Math" panose="02040503050406030204" pitchFamily="18" charset="0"/>
                                <a:cs typeface="Times New Roman" panose="02020603050405020304" pitchFamily="18" charset="0"/>
                              </a:rPr>
                              <m:t>1</m:t>
                            </m:r>
                          </m:den>
                        </m:f>
                        <m:r>
                          <a:rPr lang="en-US" sz="6200" b="0" i="0" smtClean="0">
                            <a:latin typeface="Cambria Math" panose="02040503050406030204" pitchFamily="18" charset="0"/>
                            <a:cs typeface="Times New Roman" panose="02020603050405020304" pitchFamily="18" charset="0"/>
                          </a:rPr>
                          <m:t>(</m:t>
                        </m:r>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i="0">
                            <a:latin typeface="Cambria Math" panose="02040503050406030204" pitchFamily="18" charset="0"/>
                            <a:cs typeface="Times New Roman" panose="02020603050405020304" pitchFamily="18" charset="0"/>
                          </a:rPr>
                          <m:t>−</m:t>
                        </m:r>
                        <m:r>
                          <a:rPr lang="en-US" sz="6200" i="0">
                            <a:latin typeface="Cambria Math" panose="02040503050406030204" pitchFamily="18" charset="0"/>
                            <a:cs typeface="Times New Roman" panose="02020603050405020304" pitchFamily="18" charset="0"/>
                          </a:rPr>
                          <m:t>1</m:t>
                        </m:r>
                        <m:r>
                          <a:rPr lang="en-US" sz="6200" b="0" i="0" smtClean="0">
                            <a:latin typeface="Cambria Math" panose="02040503050406030204" pitchFamily="18" charset="0"/>
                            <a:cs typeface="Times New Roman" panose="02020603050405020304" pitchFamily="18" charset="0"/>
                          </a:rPr>
                          <m:t>)</m:t>
                        </m:r>
                        <m:r>
                          <m:rPr>
                            <m:sty m:val="p"/>
                          </m:rPr>
                          <a:rPr lang="en-US" sz="6200" i="0">
                            <a:latin typeface="Cambria Math" panose="02040503050406030204" pitchFamily="18" charset="0"/>
                            <a:cs typeface="Times New Roman" panose="02020603050405020304" pitchFamily="18" charset="0"/>
                          </a:rPr>
                          <m:t>dx</m:t>
                        </m:r>
                        <m:r>
                          <a:rPr lang="en-US" sz="6200" i="0">
                            <a:latin typeface="Cambria Math" panose="02040503050406030204" pitchFamily="18" charset="0"/>
                            <a:cs typeface="Times New Roman" panose="02020603050405020304" pitchFamily="18" charset="0"/>
                          </a:rPr>
                          <m:t>+</m:t>
                        </m:r>
                        <m:r>
                          <m:rPr>
                            <m:sty m:val="p"/>
                          </m:rPr>
                          <a:rPr lang="en-US" sz="6200" i="0">
                            <a:latin typeface="Cambria Math" panose="02040503050406030204" pitchFamily="18" charset="0"/>
                            <a:cs typeface="Times New Roman" panose="02020603050405020304" pitchFamily="18" charset="0"/>
                          </a:rPr>
                          <m:t>c</m:t>
                        </m:r>
                      </m:e>
                    </m:nary>
                  </m:oMath>
                </a14:m>
                <a:endParaRPr lang="en-US" sz="6200" dirty="0" smtClean="0">
                  <a:latin typeface="Times New Roman" panose="02020603050405020304" pitchFamily="18" charset="0"/>
                  <a:cs typeface="Times New Roman" panose="02020603050405020304" pitchFamily="18" charset="0"/>
                </a:endParaRPr>
              </a:p>
              <a:p>
                <a:pPr marL="0" indent="0">
                  <a:buNone/>
                </a:pPr>
                <a:r>
                  <a:rPr lang="en-US" sz="6200" dirty="0" smtClean="0">
                    <a:cs typeface="Times New Roman" panose="02020603050405020304" pitchFamily="18" charset="0"/>
                  </a:rPr>
                  <a:t>                                                                            </a:t>
                </a:r>
                <a14:m>
                  <m:oMath xmlns:m="http://schemas.openxmlformats.org/officeDocument/2006/math">
                    <m:r>
                      <a:rPr lang="en-US" sz="6200" i="0">
                        <a:latin typeface="Cambria Math" panose="02040503050406030204" pitchFamily="18" charset="0"/>
                        <a:cs typeface="Times New Roman" panose="02020603050405020304" pitchFamily="18" charset="0"/>
                      </a:rPr>
                      <m:t>⇒     </m:t>
                    </m:r>
                    <m:r>
                      <m:rPr>
                        <m:sty m:val="p"/>
                      </m:rPr>
                      <a:rPr lang="en-US" sz="6200" i="0">
                        <a:latin typeface="Cambria Math" panose="02040503050406030204" pitchFamily="18" charset="0"/>
                        <a:cs typeface="Times New Roman" panose="02020603050405020304" pitchFamily="18" charset="0"/>
                      </a:rPr>
                      <m:t>y</m:t>
                    </m:r>
                    <m:d>
                      <m:dPr>
                        <m:ctrlPr>
                          <a:rPr lang="en-US" sz="6200" i="1">
                            <a:latin typeface="Cambria Math" panose="02040503050406030204" pitchFamily="18" charset="0"/>
                            <a:cs typeface="Times New Roman" panose="02020603050405020304" pitchFamily="18" charset="0"/>
                          </a:rPr>
                        </m:ctrlPr>
                      </m:dPr>
                      <m:e>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b="0" i="0" smtClean="0">
                            <a:latin typeface="Cambria Math" panose="02040503050406030204" pitchFamily="18" charset="0"/>
                            <a:cs typeface="Times New Roman" panose="02020603050405020304" pitchFamily="18" charset="0"/>
                          </a:rPr>
                          <m:t>−</m:t>
                        </m:r>
                        <m:r>
                          <a:rPr lang="en-US" sz="6200" b="0" i="0" smtClean="0">
                            <a:latin typeface="Cambria Math" panose="02040503050406030204" pitchFamily="18" charset="0"/>
                            <a:cs typeface="Times New Roman" panose="02020603050405020304" pitchFamily="18" charset="0"/>
                          </a:rPr>
                          <m:t>1</m:t>
                        </m:r>
                      </m:e>
                    </m:d>
                    <m:r>
                      <a:rPr lang="en-US" sz="6200" b="0" i="0" smtClean="0">
                        <a:latin typeface="Cambria Math" panose="02040503050406030204" pitchFamily="18" charset="0"/>
                        <a:cs typeface="Times New Roman" panose="02020603050405020304" pitchFamily="18" charset="0"/>
                      </a:rPr>
                      <m:t>=</m:t>
                    </m:r>
                    <m:nary>
                      <m:naryPr>
                        <m:limLoc m:val="undOvr"/>
                        <m:subHide m:val="on"/>
                        <m:supHide m:val="on"/>
                        <m:ctrlPr>
                          <a:rPr lang="en-US" sz="6200" i="1">
                            <a:latin typeface="Cambria Math" panose="02040503050406030204" pitchFamily="18" charset="0"/>
                            <a:cs typeface="Times New Roman" panose="02020603050405020304" pitchFamily="18" charset="0"/>
                          </a:rPr>
                        </m:ctrlPr>
                      </m:naryPr>
                      <m:sub/>
                      <m:sup/>
                      <m:e>
                        <m:r>
                          <a:rPr lang="en-US" sz="6200" b="0" i="0" smtClean="0">
                            <a:latin typeface="Cambria Math" panose="02040503050406030204" pitchFamily="18" charset="0"/>
                            <a:cs typeface="Times New Roman" panose="02020603050405020304" pitchFamily="18" charset="0"/>
                          </a:rPr>
                          <m:t>1</m:t>
                        </m:r>
                        <m:r>
                          <a:rPr lang="en-US" sz="6200" b="0" i="0" smtClean="0">
                            <a:latin typeface="Cambria Math" panose="02040503050406030204" pitchFamily="18" charset="0"/>
                            <a:cs typeface="Times New Roman" panose="02020603050405020304" pitchFamily="18" charset="0"/>
                          </a:rPr>
                          <m:t> </m:t>
                        </m:r>
                        <m:r>
                          <m:rPr>
                            <m:sty m:val="p"/>
                          </m:rPr>
                          <a:rPr lang="en-US" sz="6200" i="0">
                            <a:latin typeface="Cambria Math" panose="02040503050406030204" pitchFamily="18" charset="0"/>
                            <a:cs typeface="Times New Roman" panose="02020603050405020304" pitchFamily="18" charset="0"/>
                          </a:rPr>
                          <m:t>dx</m:t>
                        </m:r>
                        <m:r>
                          <a:rPr lang="en-US" sz="6200" i="0">
                            <a:latin typeface="Cambria Math" panose="02040503050406030204" pitchFamily="18" charset="0"/>
                            <a:cs typeface="Times New Roman" panose="02020603050405020304" pitchFamily="18" charset="0"/>
                          </a:rPr>
                          <m:t>+</m:t>
                        </m:r>
                        <m:r>
                          <m:rPr>
                            <m:sty m:val="p"/>
                          </m:rPr>
                          <a:rPr lang="en-US" sz="6200" i="0">
                            <a:latin typeface="Cambria Math" panose="02040503050406030204" pitchFamily="18" charset="0"/>
                            <a:cs typeface="Times New Roman" panose="02020603050405020304" pitchFamily="18" charset="0"/>
                          </a:rPr>
                          <m:t>c</m:t>
                        </m:r>
                      </m:e>
                    </m:nary>
                  </m:oMath>
                </a14:m>
                <a:endParaRPr lang="en-IN" sz="620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sz="6200" b="0" i="0" smtClean="0">
                        <a:latin typeface="Cambria Math" panose="02040503050406030204" pitchFamily="18" charset="0"/>
                        <a:cs typeface="Times New Roman" panose="02020603050405020304" pitchFamily="18" charset="0"/>
                      </a:rPr>
                      <m:t>                                                                              </m:t>
                    </m:r>
                    <m:r>
                      <a:rPr lang="en-US" sz="6200" i="0">
                        <a:latin typeface="Cambria Math" panose="02040503050406030204" pitchFamily="18" charset="0"/>
                        <a:cs typeface="Times New Roman" panose="02020603050405020304" pitchFamily="18" charset="0"/>
                      </a:rPr>
                      <m:t>⇒     </m:t>
                    </m:r>
                    <m:r>
                      <m:rPr>
                        <m:sty m:val="p"/>
                      </m:rPr>
                      <a:rPr lang="en-US" sz="6200" i="0">
                        <a:latin typeface="Cambria Math" panose="02040503050406030204" pitchFamily="18" charset="0"/>
                        <a:cs typeface="Times New Roman" panose="02020603050405020304" pitchFamily="18" charset="0"/>
                      </a:rPr>
                      <m:t>y</m:t>
                    </m:r>
                    <m:d>
                      <m:dPr>
                        <m:ctrlPr>
                          <a:rPr lang="en-US" sz="6200" i="1">
                            <a:latin typeface="Cambria Math" panose="02040503050406030204" pitchFamily="18" charset="0"/>
                            <a:cs typeface="Times New Roman" panose="02020603050405020304" pitchFamily="18" charset="0"/>
                          </a:rPr>
                        </m:ctrlPr>
                      </m:dPr>
                      <m:e>
                        <m:sSup>
                          <m:sSupPr>
                            <m:ctrlPr>
                              <a:rPr lang="en-US" sz="6200" i="1">
                                <a:latin typeface="Cambria Math" panose="02040503050406030204" pitchFamily="18" charset="0"/>
                                <a:cs typeface="Times New Roman" panose="02020603050405020304" pitchFamily="18" charset="0"/>
                              </a:rPr>
                            </m:ctrlPr>
                          </m:sSupPr>
                          <m:e>
                            <m:r>
                              <m:rPr>
                                <m:sty m:val="p"/>
                              </m:rPr>
                              <a:rPr lang="en-US" sz="6200" i="0">
                                <a:latin typeface="Cambria Math" panose="02040503050406030204" pitchFamily="18" charset="0"/>
                                <a:cs typeface="Times New Roman" panose="02020603050405020304" pitchFamily="18" charset="0"/>
                              </a:rPr>
                              <m:t>x</m:t>
                            </m:r>
                          </m:e>
                          <m:sup>
                            <m:r>
                              <a:rPr lang="en-US" sz="6200" i="0">
                                <a:latin typeface="Cambria Math" panose="02040503050406030204" pitchFamily="18" charset="0"/>
                                <a:cs typeface="Times New Roman" panose="02020603050405020304" pitchFamily="18" charset="0"/>
                              </a:rPr>
                              <m:t>2</m:t>
                            </m:r>
                            <m:r>
                              <a:rPr lang="en-US" sz="6200" i="0">
                                <a:latin typeface="Cambria Math" panose="02040503050406030204" pitchFamily="18" charset="0"/>
                                <a:cs typeface="Times New Roman" panose="02020603050405020304" pitchFamily="18" charset="0"/>
                              </a:rPr>
                              <m:t> </m:t>
                            </m:r>
                          </m:sup>
                        </m:sSup>
                        <m:r>
                          <a:rPr lang="en-US" sz="6200" b="0" i="0" smtClean="0">
                            <a:latin typeface="Cambria Math" panose="02040503050406030204" pitchFamily="18" charset="0"/>
                            <a:cs typeface="Times New Roman" panose="02020603050405020304" pitchFamily="18" charset="0"/>
                          </a:rPr>
                          <m:t>−</m:t>
                        </m:r>
                        <m:r>
                          <a:rPr lang="en-US" sz="6200" b="0" i="0" smtClean="0">
                            <a:latin typeface="Cambria Math" panose="02040503050406030204" pitchFamily="18" charset="0"/>
                            <a:cs typeface="Times New Roman" panose="02020603050405020304" pitchFamily="18" charset="0"/>
                          </a:rPr>
                          <m:t>1</m:t>
                        </m:r>
                      </m:e>
                    </m:d>
                    <m:r>
                      <a:rPr lang="en-US" sz="6200" i="0">
                        <a:latin typeface="Cambria Math" panose="02040503050406030204" pitchFamily="18" charset="0"/>
                        <a:cs typeface="Times New Roman" panose="02020603050405020304" pitchFamily="18" charset="0"/>
                      </a:rPr>
                      <m:t>=</m:t>
                    </m:r>
                    <m:r>
                      <m:rPr>
                        <m:sty m:val="p"/>
                      </m:rPr>
                      <a:rPr lang="en-US" sz="6200" b="0" i="0" smtClean="0">
                        <a:latin typeface="Cambria Math" panose="02040503050406030204" pitchFamily="18" charset="0"/>
                        <a:cs typeface="Times New Roman" panose="02020603050405020304" pitchFamily="18" charset="0"/>
                      </a:rPr>
                      <m:t>x</m:t>
                    </m:r>
                  </m:oMath>
                </a14:m>
                <a:r>
                  <a:rPr lang="en-IN" sz="6200" dirty="0" smtClean="0">
                    <a:latin typeface="Times New Roman" panose="02020603050405020304" pitchFamily="18" charset="0"/>
                    <a:cs typeface="Times New Roman" panose="02020603050405020304" pitchFamily="18" charset="0"/>
                  </a:rPr>
                  <a:t> + c</a:t>
                </a:r>
              </a:p>
              <a:p>
                <a:pPr marL="0" indent="0">
                  <a:buNone/>
                </a:pPr>
                <a:r>
                  <a:rPr lang="en-IN" sz="6200" dirty="0">
                    <a:latin typeface="Times New Roman" panose="02020603050405020304" pitchFamily="18" charset="0"/>
                    <a:cs typeface="Times New Roman" panose="02020603050405020304" pitchFamily="18" charset="0"/>
                  </a:rPr>
                  <a:t> </a:t>
                </a:r>
                <a:r>
                  <a:rPr lang="en-IN" sz="6200" dirty="0" smtClean="0">
                    <a:latin typeface="Times New Roman" panose="02020603050405020304" pitchFamily="18" charset="0"/>
                    <a:cs typeface="Times New Roman" panose="02020603050405020304" pitchFamily="18" charset="0"/>
                  </a:rPr>
                  <a:t>       This is our required general solution. </a:t>
                </a:r>
                <a:endParaRPr lang="en-IN" sz="62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43345"/>
                <a:ext cx="10515600" cy="6082146"/>
              </a:xfrm>
              <a:blipFill>
                <a:blip r:embed="rId2"/>
                <a:stretch>
                  <a:fillRect l="-638" t="-1103"/>
                </a:stretch>
              </a:blipFill>
            </p:spPr>
            <p:txBody>
              <a:bodyPr/>
              <a:lstStyle/>
              <a:p>
                <a:r>
                  <a:rPr lang="en-IN">
                    <a:noFill/>
                  </a:rPr>
                  <a:t> </a:t>
                </a:r>
              </a:p>
            </p:txBody>
          </p:sp>
        </mc:Fallback>
      </mc:AlternateContent>
    </p:spTree>
    <p:extLst>
      <p:ext uri="{BB962C8B-B14F-4D97-AF65-F5344CB8AC3E}">
        <p14:creationId xmlns:p14="http://schemas.microsoft.com/office/powerpoint/2010/main" val="36407908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18654"/>
                <a:ext cx="10515600" cy="6386945"/>
              </a:xfrm>
            </p:spPr>
            <p:txBody>
              <a:bodyPr>
                <a:noAutofit/>
              </a:bodyPr>
              <a:lstStyle/>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30. </a:t>
                </a:r>
                <a:r>
                  <a:rPr lang="en-US" sz="18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sSup>
                      <m:sSupPr>
                        <m:ctrlPr>
                          <a:rPr lang="en-US" sz="1800" b="1" i="1" smtClean="0">
                            <a:solidFill>
                              <a:srgbClr val="FF0000"/>
                            </a:solidFill>
                            <a:latin typeface="Cambria Math" panose="02040503050406030204" pitchFamily="18" charset="0"/>
                            <a:cs typeface="Times New Roman" panose="02020603050405020304" pitchFamily="18" charset="0"/>
                          </a:rPr>
                        </m:ctrlPr>
                      </m:sSupPr>
                      <m:e>
                        <m:r>
                          <a:rPr lang="en-US" sz="1800" b="1" i="0" smtClean="0">
                            <a:solidFill>
                              <a:srgbClr val="FF0000"/>
                            </a:solidFill>
                            <a:latin typeface="Cambria Math" panose="02040503050406030204" pitchFamily="18" charset="0"/>
                            <a:cs typeface="Times New Roman" panose="02020603050405020304" pitchFamily="18" charset="0"/>
                          </a:rPr>
                          <m:t>𝐲</m:t>
                        </m:r>
                      </m:e>
                      <m:sup>
                        <m:r>
                          <a:rPr lang="en-US" sz="1800" b="1" i="0" smtClean="0">
                            <a:solidFill>
                              <a:srgbClr val="FF0000"/>
                            </a:solidFill>
                            <a:latin typeface="Cambria Math" panose="02040503050406030204" pitchFamily="18" charset="0"/>
                            <a:cs typeface="Times New Roman" panose="02020603050405020304" pitchFamily="18" charset="0"/>
                          </a:rPr>
                          <m:t>′</m:t>
                        </m:r>
                      </m:sup>
                    </m:sSup>
                    <m:r>
                      <a:rPr lang="en-US" sz="1800" b="1" i="0">
                        <a:solidFill>
                          <a:srgbClr val="FF0000"/>
                        </a:solidFill>
                        <a:latin typeface="Cambria Math" panose="02040503050406030204" pitchFamily="18" charset="0"/>
                        <a:cs typeface="Times New Roman" panose="02020603050405020304" pitchFamily="18" charset="0"/>
                      </a:rPr>
                      <m:t>+</m:t>
                    </m:r>
                    <m:r>
                      <a:rPr lang="en-US" sz="1800" b="1" i="0">
                        <a:solidFill>
                          <a:srgbClr val="FF0000"/>
                        </a:solidFill>
                        <a:latin typeface="Cambria Math" panose="02040503050406030204" pitchFamily="18" charset="0"/>
                        <a:cs typeface="Times New Roman" panose="02020603050405020304" pitchFamily="18" charset="0"/>
                      </a:rPr>
                      <m:t>𝐲</m:t>
                    </m:r>
                    <m:r>
                      <a:rPr lang="en-US" sz="1800" b="1" i="0">
                        <a:solidFill>
                          <a:srgbClr val="FF0000"/>
                        </a:solidFill>
                        <a:latin typeface="Cambria Math" panose="02040503050406030204" pitchFamily="18" charset="0"/>
                        <a:cs typeface="Times New Roman" panose="02020603050405020304" pitchFamily="18" charset="0"/>
                      </a:rPr>
                      <m:t> </m:t>
                    </m:r>
                    <m:r>
                      <a:rPr lang="en-US" sz="1800" b="1" i="0" smtClean="0">
                        <a:solidFill>
                          <a:srgbClr val="FF0000"/>
                        </a:solidFill>
                        <a:latin typeface="Cambria Math" panose="02040503050406030204" pitchFamily="18" charset="0"/>
                        <a:cs typeface="Times New Roman" panose="02020603050405020304" pitchFamily="18" charset="0"/>
                      </a:rPr>
                      <m:t>𝐜𝐨𝐭</m:t>
                    </m:r>
                    <m:r>
                      <a:rPr lang="en-US" sz="1800" b="1" i="0" smtClean="0">
                        <a:solidFill>
                          <a:srgbClr val="FF0000"/>
                        </a:solidFill>
                        <a:latin typeface="Cambria Math" panose="02040503050406030204" pitchFamily="18" charset="0"/>
                        <a:cs typeface="Times New Roman" panose="02020603050405020304" pitchFamily="18" charset="0"/>
                      </a:rPr>
                      <m:t> </m:t>
                    </m:r>
                    <m:r>
                      <a:rPr lang="en-US" sz="1800" b="1" i="0" smtClean="0">
                        <a:solidFill>
                          <a:srgbClr val="FF0000"/>
                        </a:solidFill>
                        <a:latin typeface="Cambria Math" panose="02040503050406030204" pitchFamily="18" charset="0"/>
                        <a:cs typeface="Times New Roman" panose="02020603050405020304" pitchFamily="18" charset="0"/>
                      </a:rPr>
                      <m:t>𝐱</m:t>
                    </m:r>
                    <m:r>
                      <a:rPr lang="en-US" sz="1800" b="1" i="0">
                        <a:solidFill>
                          <a:srgbClr val="FF0000"/>
                        </a:solidFill>
                        <a:latin typeface="Cambria Math" panose="02040503050406030204" pitchFamily="18" charset="0"/>
                        <a:cs typeface="Times New Roman" panose="02020603050405020304" pitchFamily="18" charset="0"/>
                      </a:rPr>
                      <m:t>=</m:t>
                    </m:r>
                    <m:r>
                      <a:rPr lang="en-US" sz="1800" b="1" i="0" smtClean="0">
                        <a:solidFill>
                          <a:srgbClr val="FF0000"/>
                        </a:solidFill>
                        <a:latin typeface="Cambria Math" panose="02040503050406030204" pitchFamily="18" charset="0"/>
                        <a:cs typeface="Times New Roman" panose="02020603050405020304" pitchFamily="18" charset="0"/>
                      </a:rPr>
                      <m:t>𝟐𝐱</m:t>
                    </m:r>
                    <m:r>
                      <a:rPr lang="en-US" sz="1800" b="1" i="0" smtClean="0">
                        <a:solidFill>
                          <a:srgbClr val="FF0000"/>
                        </a:solidFill>
                        <a:latin typeface="Cambria Math" panose="02040503050406030204" pitchFamily="18" charset="0"/>
                        <a:cs typeface="Times New Roman" panose="02020603050405020304" pitchFamily="18" charset="0"/>
                      </a:rPr>
                      <m:t> </m:t>
                    </m:r>
                    <m:r>
                      <a:rPr lang="en-US" sz="1800" b="1" i="0" smtClean="0">
                        <a:solidFill>
                          <a:srgbClr val="FF0000"/>
                        </a:solidFill>
                        <a:latin typeface="Cambria Math" panose="02040503050406030204" pitchFamily="18" charset="0"/>
                        <a:cs typeface="Times New Roman" panose="02020603050405020304" pitchFamily="18" charset="0"/>
                      </a:rPr>
                      <m:t>𝐜𝐨𝐬𝐞𝐜</m:t>
                    </m:r>
                    <m:r>
                      <a:rPr lang="en-US" sz="1800" b="1" i="0" smtClean="0">
                        <a:solidFill>
                          <a:srgbClr val="FF0000"/>
                        </a:solidFill>
                        <a:latin typeface="Cambria Math" panose="02040503050406030204" pitchFamily="18" charset="0"/>
                        <a:cs typeface="Times New Roman" panose="02020603050405020304" pitchFamily="18" charset="0"/>
                      </a:rPr>
                      <m:t> </m:t>
                    </m:r>
                    <m:r>
                      <a:rPr lang="en-US" sz="1800" b="1" i="0" smtClean="0">
                        <a:solidFill>
                          <a:srgbClr val="FF0000"/>
                        </a:solidFill>
                        <a:latin typeface="Cambria Math" panose="02040503050406030204" pitchFamily="18" charset="0"/>
                        <a:cs typeface="Times New Roman" panose="02020603050405020304" pitchFamily="18" charset="0"/>
                      </a:rPr>
                      <m:t>𝐱</m:t>
                    </m:r>
                  </m:oMath>
                </a14:m>
                <a:endParaRPr lang="en-US" sz="18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Sol. </a:t>
                </a:r>
                <a:r>
                  <a:rPr lang="en-US" sz="1800" dirty="0">
                    <a:latin typeface="Times New Roman" panose="02020603050405020304" pitchFamily="18" charset="0"/>
                    <a:cs typeface="Times New Roman" panose="02020603050405020304" pitchFamily="18" charset="0"/>
                  </a:rPr>
                  <a:t>Given the differential </a:t>
                </a:r>
                <a:r>
                  <a:rPr lang="en-US" sz="1800" dirty="0" smtClean="0">
                    <a:latin typeface="Times New Roman" panose="02020603050405020304" pitchFamily="18" charset="0"/>
                    <a:cs typeface="Times New Roman" panose="02020603050405020304" pitchFamily="18" charset="0"/>
                  </a:rPr>
                  <a:t>equation </a:t>
                </a:r>
                <a14:m>
                  <m:oMath xmlns:m="http://schemas.openxmlformats.org/officeDocument/2006/math">
                    <m:sSup>
                      <m:sSupPr>
                        <m:ctrlPr>
                          <a:rPr lang="en-US" sz="1800" i="1" smtClean="0">
                            <a:solidFill>
                              <a:schemeClr val="tx1"/>
                            </a:solidFill>
                            <a:latin typeface="Cambria Math" panose="02040503050406030204" pitchFamily="18" charset="0"/>
                            <a:cs typeface="Times New Roman" panose="02020603050405020304" pitchFamily="18" charset="0"/>
                          </a:rPr>
                        </m:ctrlPr>
                      </m:sSupPr>
                      <m:e>
                        <m:r>
                          <m:rPr>
                            <m:sty m:val="p"/>
                          </m:rPr>
                          <a:rPr lang="en-US" sz="1800" b="0" i="0">
                            <a:solidFill>
                              <a:schemeClr val="tx1"/>
                            </a:solidFill>
                            <a:latin typeface="Cambria Math" panose="02040503050406030204" pitchFamily="18" charset="0"/>
                            <a:cs typeface="Times New Roman" panose="02020603050405020304" pitchFamily="18" charset="0"/>
                          </a:rPr>
                          <m:t>y</m:t>
                        </m:r>
                      </m:e>
                      <m:sup>
                        <m:r>
                          <a:rPr lang="en-US" sz="1800" b="0" i="0">
                            <a:solidFill>
                              <a:schemeClr val="tx1"/>
                            </a:solidFill>
                            <a:latin typeface="Cambria Math" panose="02040503050406030204" pitchFamily="18" charset="0"/>
                            <a:cs typeface="Times New Roman" panose="02020603050405020304" pitchFamily="18" charset="0"/>
                          </a:rPr>
                          <m:t>′</m:t>
                        </m:r>
                      </m:sup>
                    </m:sSup>
                    <m:r>
                      <a:rPr lang="en-US" sz="1800" b="0" i="0">
                        <a:solidFill>
                          <a:schemeClr val="tx1"/>
                        </a:solidFill>
                        <a:latin typeface="Cambria Math" panose="02040503050406030204" pitchFamily="18" charset="0"/>
                        <a:cs typeface="Times New Roman" panose="02020603050405020304" pitchFamily="18" charset="0"/>
                      </a:rPr>
                      <m:t>+</m:t>
                    </m:r>
                    <m:r>
                      <m:rPr>
                        <m:sty m:val="p"/>
                      </m:rPr>
                      <a:rPr lang="en-US" sz="1800" b="0" i="0">
                        <a:solidFill>
                          <a:schemeClr val="tx1"/>
                        </a:solidFill>
                        <a:latin typeface="Cambria Math" panose="02040503050406030204" pitchFamily="18" charset="0"/>
                        <a:cs typeface="Times New Roman" panose="02020603050405020304" pitchFamily="18" charset="0"/>
                      </a:rPr>
                      <m:t>y</m:t>
                    </m:r>
                    <m:r>
                      <a:rPr lang="en-US" sz="1800" b="0" i="0">
                        <a:solidFill>
                          <a:schemeClr val="tx1"/>
                        </a:solidFill>
                        <a:latin typeface="Cambria Math" panose="02040503050406030204" pitchFamily="18" charset="0"/>
                        <a:cs typeface="Times New Roman" panose="02020603050405020304" pitchFamily="18" charset="0"/>
                      </a:rPr>
                      <m:t> </m:t>
                    </m:r>
                    <m:r>
                      <m:rPr>
                        <m:sty m:val="p"/>
                      </m:rPr>
                      <a:rPr lang="en-US" sz="1800" b="0" i="0">
                        <a:solidFill>
                          <a:schemeClr val="tx1"/>
                        </a:solidFill>
                        <a:latin typeface="Cambria Math" panose="02040503050406030204" pitchFamily="18" charset="0"/>
                        <a:cs typeface="Times New Roman" panose="02020603050405020304" pitchFamily="18" charset="0"/>
                      </a:rPr>
                      <m:t>cot</m:t>
                    </m:r>
                    <m:r>
                      <a:rPr lang="en-US" sz="1800" b="0" i="0">
                        <a:solidFill>
                          <a:schemeClr val="tx1"/>
                        </a:solidFill>
                        <a:latin typeface="Cambria Math" panose="02040503050406030204" pitchFamily="18" charset="0"/>
                        <a:cs typeface="Times New Roman" panose="02020603050405020304" pitchFamily="18" charset="0"/>
                      </a:rPr>
                      <m:t> </m:t>
                    </m:r>
                    <m:r>
                      <m:rPr>
                        <m:sty m:val="p"/>
                      </m:rPr>
                      <a:rPr lang="en-US" sz="1800" b="0" i="0">
                        <a:solidFill>
                          <a:schemeClr val="tx1"/>
                        </a:solidFill>
                        <a:latin typeface="Cambria Math" panose="02040503050406030204" pitchFamily="18" charset="0"/>
                        <a:cs typeface="Times New Roman" panose="02020603050405020304" pitchFamily="18" charset="0"/>
                      </a:rPr>
                      <m:t>x</m:t>
                    </m:r>
                    <m:r>
                      <a:rPr lang="en-US" sz="1800" b="0" i="0">
                        <a:solidFill>
                          <a:schemeClr val="tx1"/>
                        </a:solidFill>
                        <a:latin typeface="Cambria Math" panose="02040503050406030204" pitchFamily="18" charset="0"/>
                        <a:cs typeface="Times New Roman" panose="02020603050405020304" pitchFamily="18" charset="0"/>
                      </a:rPr>
                      <m:t>=</m:t>
                    </m:r>
                    <m:r>
                      <a:rPr lang="en-US" sz="1800" b="0" i="0">
                        <a:solidFill>
                          <a:schemeClr val="tx1"/>
                        </a:solidFill>
                        <a:latin typeface="Cambria Math" panose="02040503050406030204" pitchFamily="18" charset="0"/>
                        <a:cs typeface="Times New Roman" panose="02020603050405020304" pitchFamily="18" charset="0"/>
                      </a:rPr>
                      <m:t>2</m:t>
                    </m:r>
                    <m:r>
                      <m:rPr>
                        <m:sty m:val="p"/>
                      </m:rPr>
                      <a:rPr lang="en-US" sz="1800" b="0" i="0">
                        <a:solidFill>
                          <a:schemeClr val="tx1"/>
                        </a:solidFill>
                        <a:latin typeface="Cambria Math" panose="02040503050406030204" pitchFamily="18" charset="0"/>
                        <a:cs typeface="Times New Roman" panose="02020603050405020304" pitchFamily="18" charset="0"/>
                      </a:rPr>
                      <m:t>x</m:t>
                    </m:r>
                    <m:r>
                      <a:rPr lang="en-US" sz="1800" b="0" i="0">
                        <a:solidFill>
                          <a:schemeClr val="tx1"/>
                        </a:solidFill>
                        <a:latin typeface="Cambria Math" panose="02040503050406030204" pitchFamily="18" charset="0"/>
                        <a:cs typeface="Times New Roman" panose="02020603050405020304" pitchFamily="18" charset="0"/>
                      </a:rPr>
                      <m:t> </m:t>
                    </m:r>
                    <m:r>
                      <m:rPr>
                        <m:sty m:val="p"/>
                      </m:rPr>
                      <a:rPr lang="en-US" sz="1800" b="0" i="0">
                        <a:solidFill>
                          <a:schemeClr val="tx1"/>
                        </a:solidFill>
                        <a:latin typeface="Cambria Math" panose="02040503050406030204" pitchFamily="18" charset="0"/>
                        <a:cs typeface="Times New Roman" panose="02020603050405020304" pitchFamily="18" charset="0"/>
                      </a:rPr>
                      <m:t>cosec</m:t>
                    </m:r>
                    <m:r>
                      <a:rPr lang="en-US" sz="1800" b="0" i="0">
                        <a:solidFill>
                          <a:schemeClr val="tx1"/>
                        </a:solidFill>
                        <a:latin typeface="Cambria Math" panose="02040503050406030204" pitchFamily="18" charset="0"/>
                        <a:cs typeface="Times New Roman" panose="02020603050405020304" pitchFamily="18" charset="0"/>
                      </a:rPr>
                      <m:t> </m:t>
                    </m:r>
                    <m:r>
                      <m:rPr>
                        <m:sty m:val="p"/>
                      </m:rPr>
                      <a:rPr lang="en-US" sz="1800" b="0" i="0">
                        <a:solidFill>
                          <a:schemeClr val="tx1"/>
                        </a:solidFill>
                        <a:latin typeface="Cambria Math" panose="02040503050406030204" pitchFamily="18" charset="0"/>
                        <a:cs typeface="Times New Roman" panose="02020603050405020304" pitchFamily="18" charset="0"/>
                      </a:rPr>
                      <m:t>x</m:t>
                    </m:r>
                  </m:oMath>
                </a14:m>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The above differential equation can be represented in the form of </a:t>
                </a:r>
              </a:p>
              <a:p>
                <a:pPr marL="0" indent="0">
                  <a:buNone/>
                </a:pPr>
                <a:r>
                  <a:rPr lang="en-US" sz="1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800" i="1">
                            <a:latin typeface="Cambria Math" panose="02040503050406030204" pitchFamily="18" charset="0"/>
                            <a:cs typeface="Times New Roman" panose="02020603050405020304" pitchFamily="18" charset="0"/>
                          </a:rPr>
                        </m:ctrlPr>
                      </m:fPr>
                      <m:num>
                        <m:r>
                          <m:rPr>
                            <m:sty m:val="p"/>
                          </m:rPr>
                          <a:rPr lang="en-US" sz="1800" i="0">
                            <a:latin typeface="Cambria Math" panose="02040503050406030204" pitchFamily="18" charset="0"/>
                            <a:cs typeface="Times New Roman" panose="02020603050405020304" pitchFamily="18" charset="0"/>
                          </a:rPr>
                          <m:t>dy</m:t>
                        </m:r>
                      </m:num>
                      <m:den>
                        <m:r>
                          <m:rPr>
                            <m:sty m:val="p"/>
                          </m:rPr>
                          <a:rPr lang="en-US" sz="1800" i="0">
                            <a:latin typeface="Cambria Math" panose="02040503050406030204" pitchFamily="18" charset="0"/>
                            <a:cs typeface="Times New Roman" panose="02020603050405020304" pitchFamily="18" charset="0"/>
                          </a:rPr>
                          <m:t>dx</m:t>
                        </m:r>
                      </m:den>
                    </m:f>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cot</m:t>
                    </m:r>
                    <m:r>
                      <a:rPr lang="en-US" sz="1800" i="0">
                        <a:latin typeface="Cambria Math" panose="02040503050406030204" pitchFamily="18" charset="0"/>
                        <a:cs typeface="Times New Roman" panose="02020603050405020304" pitchFamily="18" charset="0"/>
                      </a:rPr>
                      <m:t> </m:t>
                    </m:r>
                    <m:r>
                      <m:rPr>
                        <m:sty m:val="p"/>
                      </m:rPr>
                      <a:rPr lang="en-US" sz="1800" i="0">
                        <a:latin typeface="Cambria Math" panose="02040503050406030204" pitchFamily="18" charset="0"/>
                        <a:cs typeface="Times New Roman" panose="02020603050405020304" pitchFamily="18" charset="0"/>
                      </a:rPr>
                      <m:t>x</m:t>
                    </m:r>
                    <m:r>
                      <a:rPr lang="en-US" sz="1800" b="0" i="0" smtClean="0">
                        <a:latin typeface="Cambria Math" panose="02040503050406030204" pitchFamily="18" charset="0"/>
                        <a:cs typeface="Times New Roman" panose="02020603050405020304" pitchFamily="18" charset="0"/>
                      </a:rPr>
                      <m:t> </m:t>
                    </m:r>
                    <m:r>
                      <m:rPr>
                        <m:sty m:val="p"/>
                      </m:rPr>
                      <a:rPr lang="en-US" sz="1800" i="0">
                        <a:latin typeface="Cambria Math" panose="02040503050406030204" pitchFamily="18" charset="0"/>
                        <a:cs typeface="Times New Roman" panose="02020603050405020304" pitchFamily="18" charset="0"/>
                      </a:rPr>
                      <m:t>y</m:t>
                    </m:r>
                    <m:r>
                      <a:rPr lang="en-US" sz="1800" i="0">
                        <a:latin typeface="Cambria Math" panose="02040503050406030204" pitchFamily="18" charset="0"/>
                        <a:cs typeface="Times New Roman" panose="02020603050405020304" pitchFamily="18" charset="0"/>
                      </a:rPr>
                      <m:t>=</m:t>
                    </m:r>
                    <m:r>
                      <a:rPr lang="en-US" sz="1800" b="0" i="0" smtClean="0">
                        <a:solidFill>
                          <a:schemeClr val="tx1"/>
                        </a:solidFill>
                        <a:latin typeface="Cambria Math" panose="02040503050406030204" pitchFamily="18" charset="0"/>
                        <a:cs typeface="Times New Roman" panose="02020603050405020304" pitchFamily="18" charset="0"/>
                      </a:rPr>
                      <m:t>2</m:t>
                    </m:r>
                    <m:r>
                      <m:rPr>
                        <m:sty m:val="p"/>
                      </m:rPr>
                      <a:rPr lang="en-US" sz="1800" b="0" i="0" smtClean="0">
                        <a:solidFill>
                          <a:schemeClr val="tx1"/>
                        </a:solidFill>
                        <a:latin typeface="Cambria Math" panose="02040503050406030204" pitchFamily="18" charset="0"/>
                        <a:cs typeface="Times New Roman" panose="02020603050405020304" pitchFamily="18" charset="0"/>
                      </a:rPr>
                      <m:t>x</m:t>
                    </m:r>
                    <m:r>
                      <a:rPr lang="en-US" sz="1800" b="0" i="0" smtClean="0">
                        <a:solidFill>
                          <a:schemeClr val="tx1"/>
                        </a:solidFill>
                        <a:latin typeface="Cambria Math" panose="02040503050406030204" pitchFamily="18" charset="0"/>
                        <a:cs typeface="Times New Roman" panose="02020603050405020304" pitchFamily="18" charset="0"/>
                      </a:rPr>
                      <m:t> </m:t>
                    </m:r>
                    <m:r>
                      <m:rPr>
                        <m:sty m:val="p"/>
                      </m:rPr>
                      <a:rPr lang="en-US" sz="1800" b="0" i="0" smtClean="0">
                        <a:solidFill>
                          <a:schemeClr val="tx1"/>
                        </a:solidFill>
                        <a:latin typeface="Cambria Math" panose="02040503050406030204" pitchFamily="18" charset="0"/>
                        <a:cs typeface="Times New Roman" panose="02020603050405020304" pitchFamily="18" charset="0"/>
                      </a:rPr>
                      <m:t>cosec</m:t>
                    </m:r>
                    <m:r>
                      <a:rPr lang="en-US" sz="1800" b="0" i="0" smtClean="0">
                        <a:solidFill>
                          <a:schemeClr val="tx1"/>
                        </a:solidFill>
                        <a:latin typeface="Cambria Math" panose="02040503050406030204" pitchFamily="18" charset="0"/>
                        <a:cs typeface="Times New Roman" panose="02020603050405020304" pitchFamily="18" charset="0"/>
                      </a:rPr>
                      <m:t> </m:t>
                    </m:r>
                    <m:r>
                      <m:rPr>
                        <m:sty m:val="p"/>
                      </m:rPr>
                      <a:rPr lang="en-US" sz="1800" b="0" i="0" smtClean="0">
                        <a:solidFill>
                          <a:schemeClr val="tx1"/>
                        </a:solidFill>
                        <a:latin typeface="Cambria Math" panose="02040503050406030204" pitchFamily="18" charset="0"/>
                        <a:cs typeface="Times New Roman" panose="02020603050405020304" pitchFamily="18" charset="0"/>
                      </a:rPr>
                      <m:t>x</m:t>
                    </m:r>
                  </m:oMath>
                </a14:m>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It is in the form of    </a:t>
                </a:r>
                <a14:m>
                  <m:oMath xmlns:m="http://schemas.openxmlformats.org/officeDocument/2006/math">
                    <m:f>
                      <m:fPr>
                        <m:ctrlPr>
                          <a:rPr lang="en-US" sz="1800" i="1">
                            <a:latin typeface="Cambria Math" panose="02040503050406030204" pitchFamily="18" charset="0"/>
                            <a:cs typeface="Times New Roman" panose="02020603050405020304" pitchFamily="18" charset="0"/>
                          </a:rPr>
                        </m:ctrlPr>
                      </m:fPr>
                      <m:num>
                        <m:r>
                          <m:rPr>
                            <m:sty m:val="p"/>
                          </m:rPr>
                          <a:rPr lang="en-US" sz="1800" i="0">
                            <a:latin typeface="Cambria Math" panose="02040503050406030204" pitchFamily="18" charset="0"/>
                            <a:cs typeface="Times New Roman" panose="02020603050405020304" pitchFamily="18" charset="0"/>
                          </a:rPr>
                          <m:t>dy</m:t>
                        </m:r>
                      </m:num>
                      <m:den>
                        <m:r>
                          <m:rPr>
                            <m:sty m:val="p"/>
                          </m:rPr>
                          <a:rPr lang="en-US" sz="1800" i="0">
                            <a:latin typeface="Cambria Math" panose="02040503050406030204" pitchFamily="18" charset="0"/>
                            <a:cs typeface="Times New Roman" panose="02020603050405020304" pitchFamily="18" charset="0"/>
                          </a:rPr>
                          <m:t>dx</m:t>
                        </m:r>
                      </m:den>
                    </m:f>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P</m:t>
                    </m:r>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x</m:t>
                    </m:r>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y</m:t>
                    </m:r>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Q</m:t>
                    </m:r>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x</m:t>
                    </m:r>
                    <m:r>
                      <a:rPr lang="en-US" sz="1800" i="0">
                        <a:latin typeface="Cambria Math" panose="02040503050406030204" pitchFamily="18" charset="0"/>
                        <a:cs typeface="Times New Roman" panose="02020603050405020304" pitchFamily="18" charset="0"/>
                      </a:rPr>
                      <m:t>)</m:t>
                    </m:r>
                  </m:oMath>
                </a14:m>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So it is Linear Differential equation in y.</a:t>
                </a:r>
              </a:p>
              <a:p>
                <a:pPr marL="0" indent="0">
                  <a:buNone/>
                </a:pPr>
                <a:r>
                  <a:rPr lang="en-US" sz="18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1800">
                        <a:latin typeface="Cambria Math" panose="02040503050406030204" pitchFamily="18" charset="0"/>
                        <a:cs typeface="Times New Roman" panose="02020603050405020304" pitchFamily="18" charset="0"/>
                      </a:rPr>
                      <m:t>P</m:t>
                    </m:r>
                    <m:d>
                      <m:dPr>
                        <m:ctrlPr>
                          <a:rPr lang="en-US" sz="1800" i="1">
                            <a:latin typeface="Cambria Math" panose="02040503050406030204" pitchFamily="18" charset="0"/>
                            <a:cs typeface="Times New Roman" panose="02020603050405020304" pitchFamily="18" charset="0"/>
                          </a:rPr>
                        </m:ctrlPr>
                      </m:dPr>
                      <m:e>
                        <m:r>
                          <m:rPr>
                            <m:sty m:val="p"/>
                          </m:rPr>
                          <a:rPr lang="en-US" sz="1800">
                            <a:latin typeface="Cambria Math" panose="02040503050406030204" pitchFamily="18" charset="0"/>
                            <a:cs typeface="Times New Roman" panose="02020603050405020304" pitchFamily="18" charset="0"/>
                          </a:rPr>
                          <m:t>x</m:t>
                        </m:r>
                      </m:e>
                    </m:d>
                    <m:r>
                      <a:rPr lang="en-US" sz="1800" i="1">
                        <a:latin typeface="Cambria Math" panose="02040503050406030204" pitchFamily="18" charset="0"/>
                        <a:cs typeface="Times New Roman" panose="02020603050405020304" pitchFamily="18" charset="0"/>
                      </a:rPr>
                      <m:t>=</m:t>
                    </m:r>
                    <m:func>
                      <m:funcPr>
                        <m:ctrlPr>
                          <a:rPr lang="en-US" sz="1800" b="0" i="1" smtClean="0">
                            <a:latin typeface="Cambria Math" panose="02040503050406030204" pitchFamily="18" charset="0"/>
                            <a:cs typeface="Times New Roman" panose="02020603050405020304" pitchFamily="18" charset="0"/>
                          </a:rPr>
                        </m:ctrlPr>
                      </m:funcPr>
                      <m:fName>
                        <m:r>
                          <m:rPr>
                            <m:sty m:val="p"/>
                          </m:rPr>
                          <a:rPr lang="en-US" sz="1800" b="0" i="0" smtClean="0">
                            <a:latin typeface="Cambria Math" panose="02040503050406030204" pitchFamily="18" charset="0"/>
                            <a:cs typeface="Times New Roman" panose="02020603050405020304" pitchFamily="18" charset="0"/>
                          </a:rPr>
                          <m:t>cot</m:t>
                        </m:r>
                      </m:fName>
                      <m:e>
                        <m:r>
                          <a:rPr lang="en-US" sz="1800" b="0" i="1" smtClean="0">
                            <a:latin typeface="Cambria Math" panose="02040503050406030204" pitchFamily="18" charset="0"/>
                            <a:cs typeface="Times New Roman" panose="02020603050405020304" pitchFamily="18" charset="0"/>
                          </a:rPr>
                          <m:t>𝑥</m:t>
                        </m:r>
                      </m:e>
                    </m:func>
                  </m:oMath>
                </a14:m>
                <a:r>
                  <a:rPr lang="en-IN" sz="1800" dirty="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sz="1800">
                        <a:latin typeface="Cambria Math" panose="02040503050406030204" pitchFamily="18" charset="0"/>
                        <a:cs typeface="Times New Roman" panose="02020603050405020304" pitchFamily="18" charset="0"/>
                      </a:rPr>
                      <m:t>Q</m:t>
                    </m:r>
                    <m:d>
                      <m:dPr>
                        <m:ctrlPr>
                          <a:rPr lang="en-US" sz="1800" i="1">
                            <a:latin typeface="Cambria Math" panose="02040503050406030204" pitchFamily="18" charset="0"/>
                            <a:cs typeface="Times New Roman" panose="02020603050405020304" pitchFamily="18" charset="0"/>
                          </a:rPr>
                        </m:ctrlPr>
                      </m:dPr>
                      <m:e>
                        <m:r>
                          <m:rPr>
                            <m:sty m:val="p"/>
                          </m:rPr>
                          <a:rPr lang="en-US" sz="1800">
                            <a:latin typeface="Cambria Math" panose="02040503050406030204" pitchFamily="18" charset="0"/>
                            <a:cs typeface="Times New Roman" panose="02020603050405020304" pitchFamily="18" charset="0"/>
                          </a:rPr>
                          <m:t>x</m:t>
                        </m:r>
                      </m:e>
                    </m:d>
                    <m:r>
                      <a:rPr lang="en-US" sz="1800" i="1">
                        <a:latin typeface="Cambria Math" panose="02040503050406030204" pitchFamily="18" charset="0"/>
                        <a:cs typeface="Times New Roman" panose="02020603050405020304" pitchFamily="18" charset="0"/>
                      </a:rPr>
                      <m:t>=</m:t>
                    </m:r>
                    <m:r>
                      <a:rPr lang="en-US" sz="1800">
                        <a:latin typeface="Cambria Math" panose="02040503050406030204" pitchFamily="18" charset="0"/>
                        <a:cs typeface="Times New Roman" panose="02020603050405020304" pitchFamily="18" charset="0"/>
                      </a:rPr>
                      <m:t>2</m:t>
                    </m:r>
                    <m:r>
                      <m:rPr>
                        <m:sty m:val="p"/>
                      </m:rPr>
                      <a:rPr lang="en-US" sz="1800">
                        <a:latin typeface="Cambria Math" panose="02040503050406030204" pitchFamily="18" charset="0"/>
                        <a:cs typeface="Times New Roman" panose="02020603050405020304" pitchFamily="18" charset="0"/>
                      </a:rPr>
                      <m:t>x</m:t>
                    </m:r>
                    <m:r>
                      <a:rPr lang="en-US" sz="1800">
                        <a:latin typeface="Cambria Math" panose="02040503050406030204" pitchFamily="18" charset="0"/>
                        <a:cs typeface="Times New Roman" panose="02020603050405020304" pitchFamily="18" charset="0"/>
                      </a:rPr>
                      <m:t> </m:t>
                    </m:r>
                    <m:r>
                      <m:rPr>
                        <m:sty m:val="p"/>
                      </m:rPr>
                      <a:rPr lang="en-US" sz="1800">
                        <a:latin typeface="Cambria Math" panose="02040503050406030204" pitchFamily="18" charset="0"/>
                        <a:cs typeface="Times New Roman" panose="02020603050405020304" pitchFamily="18" charset="0"/>
                      </a:rPr>
                      <m:t>cosec</m:t>
                    </m:r>
                    <m:r>
                      <a:rPr lang="en-US" sz="1800">
                        <a:latin typeface="Cambria Math" panose="02040503050406030204" pitchFamily="18" charset="0"/>
                        <a:cs typeface="Times New Roman" panose="02020603050405020304" pitchFamily="18" charset="0"/>
                      </a:rPr>
                      <m:t> </m:t>
                    </m:r>
                    <m:r>
                      <m:rPr>
                        <m:sty m:val="p"/>
                      </m:rPr>
                      <a:rPr lang="en-US" sz="1800">
                        <a:latin typeface="Cambria Math" panose="02040503050406030204" pitchFamily="18" charset="0"/>
                        <a:cs typeface="Times New Roman" panose="02020603050405020304" pitchFamily="18" charset="0"/>
                      </a:rPr>
                      <m:t>x</m:t>
                    </m:r>
                  </m:oMath>
                </a14:m>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Integrating </a:t>
                </a:r>
                <a:r>
                  <a:rPr lang="en-US" sz="1800" dirty="0">
                    <a:latin typeface="Times New Roman" panose="02020603050405020304" pitchFamily="18" charset="0"/>
                    <a:cs typeface="Times New Roman" panose="02020603050405020304" pitchFamily="18" charset="0"/>
                  </a:rPr>
                  <a:t>Factor =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m:rPr>
                            <m:sty m:val="p"/>
                          </m:rPr>
                          <a:rPr lang="en-US" sz="1800" i="0">
                            <a:latin typeface="Cambria Math" panose="02040503050406030204" pitchFamily="18" charset="0"/>
                            <a:cs typeface="Times New Roman" panose="02020603050405020304" pitchFamily="18" charset="0"/>
                          </a:rPr>
                          <m:t>e</m:t>
                        </m:r>
                      </m:e>
                      <m:sup>
                        <m:nary>
                          <m:naryPr>
                            <m:limLoc m:val="undOvr"/>
                            <m:subHide m:val="on"/>
                            <m:supHide m:val="on"/>
                            <m:ctrlPr>
                              <a:rPr lang="en-US" sz="1800" i="1">
                                <a:latin typeface="Cambria Math" panose="02040503050406030204" pitchFamily="18" charset="0"/>
                                <a:cs typeface="Times New Roman" panose="02020603050405020304" pitchFamily="18" charset="0"/>
                              </a:rPr>
                            </m:ctrlPr>
                          </m:naryPr>
                          <m:sub/>
                          <m:sup/>
                          <m:e>
                            <m:r>
                              <m:rPr>
                                <m:sty m:val="p"/>
                              </m:rPr>
                              <a:rPr lang="en-US" sz="1800" i="0">
                                <a:latin typeface="Cambria Math" panose="02040503050406030204" pitchFamily="18" charset="0"/>
                                <a:cs typeface="Times New Roman" panose="02020603050405020304" pitchFamily="18" charset="0"/>
                              </a:rPr>
                              <m:t>P</m:t>
                            </m:r>
                            <m:d>
                              <m:dPr>
                                <m:ctrlPr>
                                  <a:rPr lang="en-US" sz="1800" i="1">
                                    <a:latin typeface="Cambria Math" panose="02040503050406030204" pitchFamily="18" charset="0"/>
                                    <a:cs typeface="Times New Roman" panose="02020603050405020304" pitchFamily="18" charset="0"/>
                                  </a:rPr>
                                </m:ctrlPr>
                              </m:dPr>
                              <m:e>
                                <m:r>
                                  <m:rPr>
                                    <m:sty m:val="p"/>
                                  </m:rPr>
                                  <a:rPr lang="en-US" sz="1800" i="0">
                                    <a:latin typeface="Cambria Math" panose="02040503050406030204" pitchFamily="18" charset="0"/>
                                    <a:cs typeface="Times New Roman" panose="02020603050405020304" pitchFamily="18" charset="0"/>
                                  </a:rPr>
                                  <m:t>x</m:t>
                                </m:r>
                              </m:e>
                            </m:d>
                            <m:r>
                              <m:rPr>
                                <m:sty m:val="p"/>
                              </m:rPr>
                              <a:rPr lang="en-US" sz="1800" i="0">
                                <a:latin typeface="Cambria Math" panose="02040503050406030204" pitchFamily="18" charset="0"/>
                                <a:cs typeface="Times New Roman" panose="02020603050405020304" pitchFamily="18" charset="0"/>
                              </a:rPr>
                              <m:t>dx</m:t>
                            </m:r>
                          </m:e>
                        </m:nary>
                      </m:sup>
                    </m:sSup>
                    <m:r>
                      <a:rPr lang="en-US" sz="1800" i="0">
                        <a:latin typeface="Cambria Math" panose="02040503050406030204" pitchFamily="18" charset="0"/>
                        <a:cs typeface="Times New Roman" panose="02020603050405020304" pitchFamily="18" charset="0"/>
                      </a:rPr>
                      <m:t>=</m:t>
                    </m:r>
                    <m:sSup>
                      <m:sSupPr>
                        <m:ctrlPr>
                          <a:rPr lang="en-US" sz="1800" i="1">
                            <a:latin typeface="Cambria Math" panose="02040503050406030204" pitchFamily="18" charset="0"/>
                            <a:cs typeface="Times New Roman" panose="02020603050405020304" pitchFamily="18" charset="0"/>
                          </a:rPr>
                        </m:ctrlPr>
                      </m:sSupPr>
                      <m:e>
                        <m:r>
                          <m:rPr>
                            <m:sty m:val="p"/>
                          </m:rPr>
                          <a:rPr lang="en-US" sz="1800" i="0">
                            <a:latin typeface="Cambria Math" panose="02040503050406030204" pitchFamily="18" charset="0"/>
                            <a:cs typeface="Times New Roman" panose="02020603050405020304" pitchFamily="18" charset="0"/>
                          </a:rPr>
                          <m:t>e</m:t>
                        </m:r>
                      </m:e>
                      <m:sup>
                        <m:nary>
                          <m:naryPr>
                            <m:limLoc m:val="undOvr"/>
                            <m:subHide m:val="on"/>
                            <m:supHide m:val="on"/>
                            <m:ctrlPr>
                              <a:rPr lang="en-US" sz="1800" i="1">
                                <a:latin typeface="Cambria Math" panose="02040503050406030204" pitchFamily="18" charset="0"/>
                                <a:cs typeface="Times New Roman" panose="02020603050405020304" pitchFamily="18" charset="0"/>
                              </a:rPr>
                            </m:ctrlPr>
                          </m:naryPr>
                          <m:sub/>
                          <m:sup/>
                          <m:e>
                            <m:func>
                              <m:funcPr>
                                <m:ctrlPr>
                                  <a:rPr lang="en-US" sz="1800" i="1">
                                    <a:latin typeface="Cambria Math" panose="02040503050406030204" pitchFamily="18" charset="0"/>
                                    <a:cs typeface="Times New Roman" panose="02020603050405020304" pitchFamily="18" charset="0"/>
                                  </a:rPr>
                                </m:ctrlPr>
                              </m:funcPr>
                              <m:fName>
                                <m:r>
                                  <m:rPr>
                                    <m:sty m:val="p"/>
                                  </m:rPr>
                                  <a:rPr lang="en-US" sz="1800" i="0">
                                    <a:latin typeface="Cambria Math" panose="02040503050406030204" pitchFamily="18" charset="0"/>
                                    <a:cs typeface="Times New Roman" panose="02020603050405020304" pitchFamily="18" charset="0"/>
                                  </a:rPr>
                                  <m:t>cot</m:t>
                                </m:r>
                              </m:fName>
                              <m:e>
                                <m:r>
                                  <m:rPr>
                                    <m:sty m:val="p"/>
                                  </m:rPr>
                                  <a:rPr lang="en-US" sz="1800" i="0">
                                    <a:latin typeface="Cambria Math" panose="02040503050406030204" pitchFamily="18" charset="0"/>
                                    <a:cs typeface="Times New Roman" panose="02020603050405020304" pitchFamily="18" charset="0"/>
                                  </a:rPr>
                                  <m:t>x</m:t>
                                </m:r>
                              </m:e>
                            </m:func>
                            <m:r>
                              <a:rPr lang="en-US" sz="1800" b="0" i="0" smtClean="0">
                                <a:latin typeface="Cambria Math" panose="02040503050406030204" pitchFamily="18" charset="0"/>
                                <a:cs typeface="Times New Roman" panose="02020603050405020304" pitchFamily="18" charset="0"/>
                              </a:rPr>
                              <m:t> </m:t>
                            </m:r>
                            <m:r>
                              <m:rPr>
                                <m:sty m:val="p"/>
                              </m:rPr>
                              <a:rPr lang="en-US" sz="1800" i="0">
                                <a:latin typeface="Cambria Math" panose="02040503050406030204" pitchFamily="18" charset="0"/>
                                <a:cs typeface="Times New Roman" panose="02020603050405020304" pitchFamily="18" charset="0"/>
                              </a:rPr>
                              <m:t>dx</m:t>
                            </m:r>
                          </m:e>
                        </m:nary>
                      </m:sup>
                    </m:sSup>
                    <m:r>
                      <a:rPr lang="en-US" sz="1800" i="0">
                        <a:latin typeface="Cambria Math" panose="02040503050406030204" pitchFamily="18" charset="0"/>
                        <a:cs typeface="Times New Roman" panose="02020603050405020304" pitchFamily="18" charset="0"/>
                      </a:rPr>
                      <m:t>=</m:t>
                    </m:r>
                    <m:sSup>
                      <m:sSupPr>
                        <m:ctrlPr>
                          <a:rPr lang="en-US" sz="1800" i="1">
                            <a:latin typeface="Cambria Math" panose="02040503050406030204" pitchFamily="18" charset="0"/>
                            <a:cs typeface="Times New Roman" panose="02020603050405020304" pitchFamily="18" charset="0"/>
                          </a:rPr>
                        </m:ctrlPr>
                      </m:sSupPr>
                      <m:e>
                        <m:r>
                          <m:rPr>
                            <m:sty m:val="p"/>
                          </m:rPr>
                          <a:rPr lang="en-US" sz="1800" i="0">
                            <a:latin typeface="Cambria Math" panose="02040503050406030204" pitchFamily="18" charset="0"/>
                            <a:cs typeface="Times New Roman" panose="02020603050405020304" pitchFamily="18" charset="0"/>
                          </a:rPr>
                          <m:t>e</m:t>
                        </m:r>
                      </m:e>
                      <m:sup>
                        <m:func>
                          <m:funcPr>
                            <m:ctrlPr>
                              <a:rPr lang="en-US" sz="1800" i="1">
                                <a:latin typeface="Cambria Math" panose="02040503050406030204" pitchFamily="18" charset="0"/>
                                <a:cs typeface="Times New Roman" panose="02020603050405020304" pitchFamily="18" charset="0"/>
                              </a:rPr>
                            </m:ctrlPr>
                          </m:funcPr>
                          <m:fName>
                            <m:r>
                              <m:rPr>
                                <m:sty m:val="p"/>
                              </m:rPr>
                              <a:rPr lang="en-US" sz="1800" i="0">
                                <a:latin typeface="Cambria Math" panose="02040503050406030204" pitchFamily="18" charset="0"/>
                                <a:cs typeface="Times New Roman" panose="02020603050405020304" pitchFamily="18" charset="0"/>
                              </a:rPr>
                              <m:t>log</m:t>
                            </m:r>
                          </m:fName>
                          <m:e>
                            <m:r>
                              <a:rPr lang="en-US" sz="1800" b="0" i="0" smtClean="0">
                                <a:latin typeface="Cambria Math" panose="02040503050406030204" pitchFamily="18" charset="0"/>
                                <a:cs typeface="Times New Roman" panose="02020603050405020304" pitchFamily="18" charset="0"/>
                              </a:rPr>
                              <m:t> </m:t>
                            </m:r>
                            <m:r>
                              <m:rPr>
                                <m:sty m:val="p"/>
                              </m:rPr>
                              <a:rPr lang="en-US" sz="1800" b="0" i="0" smtClean="0">
                                <a:latin typeface="Cambria Math" panose="02040503050406030204" pitchFamily="18" charset="0"/>
                                <a:cs typeface="Times New Roman" panose="02020603050405020304" pitchFamily="18" charset="0"/>
                              </a:rPr>
                              <m:t>sinx</m:t>
                            </m:r>
                          </m:e>
                        </m:func>
                      </m:sup>
                    </m:sSup>
                    <m:r>
                      <a:rPr lang="en-US" sz="1800" i="0">
                        <a:latin typeface="Cambria Math" panose="02040503050406030204" pitchFamily="18" charset="0"/>
                        <a:cs typeface="Times New Roman" panose="02020603050405020304" pitchFamily="18" charset="0"/>
                      </a:rPr>
                      <m:t>=</m:t>
                    </m:r>
                    <m:func>
                      <m:funcPr>
                        <m:ctrlPr>
                          <a:rPr lang="en-US" sz="1800" b="0" i="1" smtClean="0">
                            <a:latin typeface="Cambria Math" panose="02040503050406030204" pitchFamily="18" charset="0"/>
                            <a:cs typeface="Times New Roman" panose="02020603050405020304" pitchFamily="18" charset="0"/>
                          </a:rPr>
                        </m:ctrlPr>
                      </m:funcPr>
                      <m:fName>
                        <m:r>
                          <m:rPr>
                            <m:sty m:val="p"/>
                          </m:rPr>
                          <a:rPr lang="en-US" sz="1800" b="0" i="0" smtClean="0">
                            <a:latin typeface="Cambria Math" panose="02040503050406030204" pitchFamily="18" charset="0"/>
                            <a:cs typeface="Times New Roman" panose="02020603050405020304" pitchFamily="18" charset="0"/>
                          </a:rPr>
                          <m:t>sin</m:t>
                        </m:r>
                      </m:fName>
                      <m:e>
                        <m:r>
                          <m:rPr>
                            <m:sty m:val="p"/>
                          </m:rPr>
                          <a:rPr lang="en-US" sz="1800" b="0" i="0" smtClean="0">
                            <a:latin typeface="Cambria Math" panose="02040503050406030204" pitchFamily="18" charset="0"/>
                            <a:cs typeface="Times New Roman" panose="02020603050405020304" pitchFamily="18" charset="0"/>
                          </a:rPr>
                          <m:t>x</m:t>
                        </m:r>
                      </m:e>
                    </m:func>
                  </m:oMath>
                </a14:m>
                <a:endParaRPr lang="en-IN"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1800" i="0">
                        <a:latin typeface="Cambria Math" panose="02040503050406030204" pitchFamily="18" charset="0"/>
                        <a:cs typeface="Times New Roman" panose="02020603050405020304" pitchFamily="18" charset="0"/>
                      </a:rPr>
                      <m:t>y</m:t>
                    </m:r>
                    <m:d>
                      <m:dPr>
                        <m:ctrlPr>
                          <a:rPr lang="en-US" sz="1800" i="1">
                            <a:latin typeface="Cambria Math" panose="02040503050406030204" pitchFamily="18" charset="0"/>
                            <a:cs typeface="Times New Roman" panose="02020603050405020304" pitchFamily="18" charset="0"/>
                          </a:rPr>
                        </m:ctrlPr>
                      </m:dPr>
                      <m:e>
                        <m:r>
                          <m:rPr>
                            <m:sty m:val="p"/>
                          </m:rPr>
                          <a:rPr lang="en-US" sz="1800" i="0">
                            <a:latin typeface="Cambria Math" panose="02040503050406030204" pitchFamily="18" charset="0"/>
                            <a:cs typeface="Times New Roman" panose="02020603050405020304" pitchFamily="18" charset="0"/>
                          </a:rPr>
                          <m:t>I</m:t>
                        </m:r>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F</m:t>
                        </m:r>
                      </m:e>
                    </m:d>
                    <m:r>
                      <a:rPr lang="en-US" sz="1800" i="0">
                        <a:latin typeface="Cambria Math" panose="02040503050406030204" pitchFamily="18" charset="0"/>
                        <a:cs typeface="Times New Roman" panose="02020603050405020304" pitchFamily="18" charset="0"/>
                      </a:rPr>
                      <m:t>= </m:t>
                    </m:r>
                    <m:nary>
                      <m:naryPr>
                        <m:limLoc m:val="undOvr"/>
                        <m:subHide m:val="on"/>
                        <m:supHide m:val="on"/>
                        <m:ctrlPr>
                          <a:rPr lang="en-US" sz="1800" i="1">
                            <a:latin typeface="Cambria Math" panose="02040503050406030204" pitchFamily="18" charset="0"/>
                            <a:cs typeface="Times New Roman" panose="02020603050405020304" pitchFamily="18" charset="0"/>
                          </a:rPr>
                        </m:ctrlPr>
                      </m:naryPr>
                      <m:sub/>
                      <m:sup/>
                      <m:e>
                        <m:r>
                          <m:rPr>
                            <m:sty m:val="p"/>
                          </m:rPr>
                          <a:rPr lang="en-US" sz="1800" i="0">
                            <a:latin typeface="Cambria Math" panose="02040503050406030204" pitchFamily="18" charset="0"/>
                            <a:cs typeface="Times New Roman" panose="02020603050405020304" pitchFamily="18" charset="0"/>
                          </a:rPr>
                          <m:t>Q</m:t>
                        </m:r>
                        <m:d>
                          <m:dPr>
                            <m:ctrlPr>
                              <a:rPr lang="en-US" sz="1800" i="1">
                                <a:latin typeface="Cambria Math" panose="02040503050406030204" pitchFamily="18" charset="0"/>
                                <a:cs typeface="Times New Roman" panose="02020603050405020304" pitchFamily="18" charset="0"/>
                              </a:rPr>
                            </m:ctrlPr>
                          </m:dPr>
                          <m:e>
                            <m:r>
                              <m:rPr>
                                <m:sty m:val="p"/>
                              </m:rPr>
                              <a:rPr lang="en-US" sz="1800" i="0">
                                <a:latin typeface="Cambria Math" panose="02040503050406030204" pitchFamily="18" charset="0"/>
                                <a:cs typeface="Times New Roman" panose="02020603050405020304" pitchFamily="18" charset="0"/>
                              </a:rPr>
                              <m:t>x</m:t>
                            </m:r>
                          </m:e>
                        </m:d>
                        <m:r>
                          <a:rPr lang="en-US" sz="1800" i="0">
                            <a:latin typeface="Cambria Math" panose="02040503050406030204" pitchFamily="18" charset="0"/>
                            <a:cs typeface="Times New Roman" panose="02020603050405020304" pitchFamily="18" charset="0"/>
                          </a:rPr>
                          <m:t>∗</m:t>
                        </m:r>
                        <m:r>
                          <a:rPr lang="en-US" sz="1800" b="0" i="0" smtClean="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I</m:t>
                        </m:r>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F</m:t>
                        </m:r>
                        <m:r>
                          <a:rPr lang="en-US" sz="1800" b="0" i="0" smtClean="0">
                            <a:latin typeface="Cambria Math" panose="02040503050406030204" pitchFamily="18" charset="0"/>
                            <a:cs typeface="Times New Roman" panose="02020603050405020304" pitchFamily="18" charset="0"/>
                          </a:rPr>
                          <m:t>)</m:t>
                        </m:r>
                        <m:r>
                          <a:rPr lang="en-US" sz="1800" i="0">
                            <a:latin typeface="Cambria Math" panose="02040503050406030204" pitchFamily="18" charset="0"/>
                            <a:cs typeface="Times New Roman" panose="02020603050405020304" pitchFamily="18" charset="0"/>
                          </a:rPr>
                          <m:t> </m:t>
                        </m:r>
                        <m:r>
                          <m:rPr>
                            <m:sty m:val="p"/>
                          </m:rPr>
                          <a:rPr lang="en-US" sz="1800" i="0">
                            <a:latin typeface="Cambria Math" panose="02040503050406030204" pitchFamily="18" charset="0"/>
                            <a:cs typeface="Times New Roman" panose="02020603050405020304" pitchFamily="18" charset="0"/>
                          </a:rPr>
                          <m:t>dx</m:t>
                        </m:r>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c</m:t>
                        </m:r>
                      </m:e>
                    </m:nary>
                  </m:oMath>
                </a14:m>
                <a:endParaRPr lang="en-IN"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1800" i="0">
                        <a:latin typeface="Cambria Math" panose="02040503050406030204" pitchFamily="18" charset="0"/>
                        <a:cs typeface="Times New Roman" panose="02020603050405020304" pitchFamily="18" charset="0"/>
                      </a:rPr>
                      <m:t>⇒     </m:t>
                    </m:r>
                    <m:r>
                      <m:rPr>
                        <m:sty m:val="p"/>
                      </m:rPr>
                      <a:rPr lang="en-US" sz="1800" i="0">
                        <a:latin typeface="Cambria Math" panose="02040503050406030204" pitchFamily="18" charset="0"/>
                        <a:cs typeface="Times New Roman" panose="02020603050405020304" pitchFamily="18" charset="0"/>
                      </a:rPr>
                      <m:t>y</m:t>
                    </m:r>
                    <m:d>
                      <m:dPr>
                        <m:ctrlPr>
                          <a:rPr lang="en-US" sz="1800" i="1">
                            <a:latin typeface="Cambria Math" panose="02040503050406030204" pitchFamily="18" charset="0"/>
                            <a:cs typeface="Times New Roman" panose="02020603050405020304" pitchFamily="18" charset="0"/>
                          </a:rPr>
                        </m:ctrlPr>
                      </m:dPr>
                      <m:e>
                        <m:r>
                          <m:rPr>
                            <m:sty m:val="p"/>
                          </m:rPr>
                          <a:rPr lang="en-US" sz="1800" b="0" i="0" smtClean="0">
                            <a:latin typeface="Cambria Math" panose="02040503050406030204" pitchFamily="18" charset="0"/>
                            <a:cs typeface="Times New Roman" panose="02020603050405020304" pitchFamily="18" charset="0"/>
                          </a:rPr>
                          <m:t>sinx</m:t>
                        </m:r>
                      </m:e>
                    </m:d>
                    <m:r>
                      <a:rPr lang="en-US" sz="1800" i="0">
                        <a:latin typeface="Cambria Math" panose="02040503050406030204" pitchFamily="18" charset="0"/>
                        <a:cs typeface="Times New Roman" panose="02020603050405020304" pitchFamily="18" charset="0"/>
                      </a:rPr>
                      <m:t>=</m:t>
                    </m:r>
                    <m:nary>
                      <m:naryPr>
                        <m:limLoc m:val="undOvr"/>
                        <m:subHide m:val="on"/>
                        <m:supHide m:val="on"/>
                        <m:ctrlPr>
                          <a:rPr lang="en-US" sz="1800" i="1">
                            <a:latin typeface="Cambria Math" panose="02040503050406030204" pitchFamily="18" charset="0"/>
                            <a:cs typeface="Times New Roman" panose="02020603050405020304" pitchFamily="18" charset="0"/>
                          </a:rPr>
                        </m:ctrlPr>
                      </m:naryPr>
                      <m:sub/>
                      <m:sup/>
                      <m:e>
                        <m:r>
                          <a:rPr lang="en-US" sz="1800" b="0" i="0" smtClean="0">
                            <a:latin typeface="Cambria Math" panose="02040503050406030204" pitchFamily="18" charset="0"/>
                            <a:cs typeface="Times New Roman" panose="02020603050405020304" pitchFamily="18" charset="0"/>
                          </a:rPr>
                          <m:t>2</m:t>
                        </m:r>
                        <m:r>
                          <m:rPr>
                            <m:sty m:val="p"/>
                          </m:rPr>
                          <a:rPr lang="en-US" sz="1800" b="0" i="0" smtClean="0">
                            <a:latin typeface="Cambria Math" panose="02040503050406030204" pitchFamily="18" charset="0"/>
                            <a:cs typeface="Times New Roman" panose="02020603050405020304" pitchFamily="18" charset="0"/>
                          </a:rPr>
                          <m:t>x</m:t>
                        </m:r>
                        <m:r>
                          <a:rPr lang="en-US" sz="1800" b="0" i="0" smtClean="0">
                            <a:latin typeface="Cambria Math" panose="02040503050406030204" pitchFamily="18" charset="0"/>
                            <a:cs typeface="Times New Roman" panose="02020603050405020304" pitchFamily="18" charset="0"/>
                          </a:rPr>
                          <m:t> </m:t>
                        </m:r>
                        <m:r>
                          <m:rPr>
                            <m:sty m:val="p"/>
                          </m:rPr>
                          <a:rPr lang="en-US" sz="1800" b="0" i="0" smtClean="0">
                            <a:latin typeface="Cambria Math" panose="02040503050406030204" pitchFamily="18" charset="0"/>
                            <a:cs typeface="Times New Roman" panose="02020603050405020304" pitchFamily="18" charset="0"/>
                          </a:rPr>
                          <m:t>cosec</m:t>
                        </m:r>
                        <m:r>
                          <a:rPr lang="en-US" sz="1800" b="0" i="0" smtClean="0">
                            <a:latin typeface="Cambria Math" panose="02040503050406030204" pitchFamily="18" charset="0"/>
                            <a:cs typeface="Times New Roman" panose="02020603050405020304" pitchFamily="18" charset="0"/>
                          </a:rPr>
                          <m:t> </m:t>
                        </m:r>
                        <m:r>
                          <m:rPr>
                            <m:sty m:val="p"/>
                          </m:rPr>
                          <a:rPr lang="en-US" sz="1800" b="0" i="0" smtClean="0">
                            <a:latin typeface="Cambria Math" panose="02040503050406030204" pitchFamily="18" charset="0"/>
                            <a:cs typeface="Times New Roman" panose="02020603050405020304" pitchFamily="18" charset="0"/>
                          </a:rPr>
                          <m:t>x</m:t>
                        </m:r>
                        <m:r>
                          <a:rPr lang="en-US" sz="1800" b="0" i="0" smtClean="0">
                            <a:latin typeface="Cambria Math" panose="02040503050406030204" pitchFamily="18" charset="0"/>
                            <a:cs typeface="Times New Roman" panose="02020603050405020304" pitchFamily="18" charset="0"/>
                          </a:rPr>
                          <m:t> ∗</m:t>
                        </m:r>
                        <m:func>
                          <m:funcPr>
                            <m:ctrlPr>
                              <a:rPr lang="en-US" sz="1800" b="0" i="1" smtClean="0">
                                <a:latin typeface="Cambria Math" panose="02040503050406030204" pitchFamily="18" charset="0"/>
                                <a:cs typeface="Times New Roman" panose="02020603050405020304" pitchFamily="18" charset="0"/>
                              </a:rPr>
                            </m:ctrlPr>
                          </m:funcPr>
                          <m:fName>
                            <m:r>
                              <m:rPr>
                                <m:sty m:val="p"/>
                              </m:rPr>
                              <a:rPr lang="en-US" sz="1800" b="0" i="0" smtClean="0">
                                <a:latin typeface="Cambria Math" panose="02040503050406030204" pitchFamily="18" charset="0"/>
                                <a:cs typeface="Times New Roman" panose="02020603050405020304" pitchFamily="18" charset="0"/>
                              </a:rPr>
                              <m:t>sin</m:t>
                            </m:r>
                          </m:fName>
                          <m:e>
                            <m:r>
                              <m:rPr>
                                <m:sty m:val="p"/>
                              </m:rPr>
                              <a:rPr lang="en-US" sz="1800" b="0" i="0" smtClean="0">
                                <a:latin typeface="Cambria Math" panose="02040503050406030204" pitchFamily="18" charset="0"/>
                                <a:cs typeface="Times New Roman" panose="02020603050405020304" pitchFamily="18" charset="0"/>
                              </a:rPr>
                              <m:t>x</m:t>
                            </m:r>
                          </m:e>
                        </m:func>
                        <m:r>
                          <m:rPr>
                            <m:sty m:val="p"/>
                          </m:rPr>
                          <a:rPr lang="en-US" sz="1800" i="0">
                            <a:latin typeface="Cambria Math" panose="02040503050406030204" pitchFamily="18" charset="0"/>
                            <a:cs typeface="Times New Roman" panose="02020603050405020304" pitchFamily="18" charset="0"/>
                          </a:rPr>
                          <m:t>dx</m:t>
                        </m:r>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c</m:t>
                        </m:r>
                      </m:e>
                    </m:nary>
                  </m:oMath>
                </a14:m>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1800" i="0">
                        <a:latin typeface="Cambria Math" panose="02040503050406030204" pitchFamily="18" charset="0"/>
                        <a:cs typeface="Times New Roman" panose="02020603050405020304" pitchFamily="18" charset="0"/>
                      </a:rPr>
                      <m:t>⇒     </m:t>
                    </m:r>
                    <m:r>
                      <m:rPr>
                        <m:sty m:val="p"/>
                      </m:rPr>
                      <a:rPr lang="en-US" sz="1800" i="0">
                        <a:latin typeface="Cambria Math" panose="02040503050406030204" pitchFamily="18" charset="0"/>
                        <a:cs typeface="Times New Roman" panose="02020603050405020304" pitchFamily="18" charset="0"/>
                      </a:rPr>
                      <m:t>y</m:t>
                    </m:r>
                    <m:d>
                      <m:dPr>
                        <m:ctrlPr>
                          <a:rPr lang="en-US" sz="1800" i="1">
                            <a:latin typeface="Cambria Math" panose="02040503050406030204" pitchFamily="18" charset="0"/>
                            <a:cs typeface="Times New Roman" panose="02020603050405020304" pitchFamily="18" charset="0"/>
                          </a:rPr>
                        </m:ctrlPr>
                      </m:dPr>
                      <m:e>
                        <m:r>
                          <m:rPr>
                            <m:sty m:val="p"/>
                          </m:rPr>
                          <a:rPr lang="en-US" sz="1800" b="0" i="0" smtClean="0">
                            <a:latin typeface="Cambria Math" panose="02040503050406030204" pitchFamily="18" charset="0"/>
                            <a:cs typeface="Times New Roman" panose="02020603050405020304" pitchFamily="18" charset="0"/>
                          </a:rPr>
                          <m:t>sinx</m:t>
                        </m:r>
                      </m:e>
                    </m:d>
                    <m:r>
                      <a:rPr lang="en-US" sz="1800" i="0">
                        <a:latin typeface="Cambria Math" panose="02040503050406030204" pitchFamily="18" charset="0"/>
                        <a:cs typeface="Times New Roman" panose="02020603050405020304" pitchFamily="18" charset="0"/>
                      </a:rPr>
                      <m:t>=</m:t>
                    </m:r>
                    <m:nary>
                      <m:naryPr>
                        <m:limLoc m:val="undOvr"/>
                        <m:subHide m:val="on"/>
                        <m:supHide m:val="on"/>
                        <m:ctrlPr>
                          <a:rPr lang="en-US" sz="1800" i="1" smtClean="0">
                            <a:latin typeface="Cambria Math" panose="02040503050406030204" pitchFamily="18" charset="0"/>
                            <a:cs typeface="Times New Roman" panose="02020603050405020304" pitchFamily="18" charset="0"/>
                          </a:rPr>
                        </m:ctrlPr>
                      </m:naryPr>
                      <m:sub/>
                      <m:sup/>
                      <m:e>
                        <m:r>
                          <a:rPr lang="en-US" sz="1800" b="0" i="0" smtClean="0">
                            <a:latin typeface="Cambria Math" panose="02040503050406030204" pitchFamily="18" charset="0"/>
                            <a:cs typeface="Times New Roman" panose="02020603050405020304" pitchFamily="18" charset="0"/>
                          </a:rPr>
                          <m:t>2</m:t>
                        </m:r>
                        <m:r>
                          <m:rPr>
                            <m:sty m:val="p"/>
                          </m:rPr>
                          <a:rPr lang="en-US" sz="1800" b="0" i="0" smtClean="0">
                            <a:latin typeface="Cambria Math" panose="02040503050406030204" pitchFamily="18" charset="0"/>
                            <a:cs typeface="Times New Roman" panose="02020603050405020304" pitchFamily="18" charset="0"/>
                          </a:rPr>
                          <m:t>x</m:t>
                        </m:r>
                        <m:f>
                          <m:fPr>
                            <m:ctrlPr>
                              <a:rPr lang="en-US" sz="1800" b="0" i="1" smtClean="0">
                                <a:latin typeface="Cambria Math" panose="02040503050406030204" pitchFamily="18" charset="0"/>
                                <a:cs typeface="Times New Roman" panose="02020603050405020304" pitchFamily="18" charset="0"/>
                              </a:rPr>
                            </m:ctrlPr>
                          </m:fPr>
                          <m:num>
                            <m:r>
                              <a:rPr lang="en-US" sz="1800" b="0" i="0" smtClean="0">
                                <a:latin typeface="Cambria Math" panose="02040503050406030204" pitchFamily="18" charset="0"/>
                                <a:cs typeface="Times New Roman" panose="02020603050405020304" pitchFamily="18" charset="0"/>
                              </a:rPr>
                              <m:t>1</m:t>
                            </m:r>
                          </m:num>
                          <m:den>
                            <m:func>
                              <m:funcPr>
                                <m:ctrlPr>
                                  <a:rPr lang="en-US" sz="1800" b="0" i="1" smtClean="0">
                                    <a:latin typeface="Cambria Math" panose="02040503050406030204" pitchFamily="18" charset="0"/>
                                    <a:cs typeface="Times New Roman" panose="02020603050405020304" pitchFamily="18" charset="0"/>
                                  </a:rPr>
                                </m:ctrlPr>
                              </m:funcPr>
                              <m:fName>
                                <m:r>
                                  <m:rPr>
                                    <m:sty m:val="p"/>
                                  </m:rPr>
                                  <a:rPr lang="en-US" sz="1800" b="0" i="0" smtClean="0">
                                    <a:latin typeface="Cambria Math" panose="02040503050406030204" pitchFamily="18" charset="0"/>
                                    <a:cs typeface="Times New Roman" panose="02020603050405020304" pitchFamily="18" charset="0"/>
                                  </a:rPr>
                                  <m:t>sin</m:t>
                                </m:r>
                              </m:fName>
                              <m:e>
                                <m:r>
                                  <m:rPr>
                                    <m:sty m:val="p"/>
                                  </m:rPr>
                                  <a:rPr lang="en-US" sz="1800" b="0" i="0" smtClean="0">
                                    <a:latin typeface="Cambria Math" panose="02040503050406030204" pitchFamily="18" charset="0"/>
                                    <a:cs typeface="Times New Roman" panose="02020603050405020304" pitchFamily="18" charset="0"/>
                                  </a:rPr>
                                  <m:t>x</m:t>
                                </m:r>
                              </m:e>
                            </m:func>
                          </m:den>
                        </m:f>
                        <m:r>
                          <a:rPr lang="en-US" sz="1800" b="0" i="0" smtClean="0">
                            <a:latin typeface="Cambria Math" panose="02040503050406030204" pitchFamily="18" charset="0"/>
                            <a:cs typeface="Times New Roman" panose="02020603050405020304" pitchFamily="18" charset="0"/>
                          </a:rPr>
                          <m:t> (</m:t>
                        </m:r>
                        <m:func>
                          <m:funcPr>
                            <m:ctrlPr>
                              <a:rPr lang="en-US" sz="1800" b="0" i="1" smtClean="0">
                                <a:latin typeface="Cambria Math" panose="02040503050406030204" pitchFamily="18" charset="0"/>
                                <a:cs typeface="Times New Roman" panose="02020603050405020304" pitchFamily="18" charset="0"/>
                              </a:rPr>
                            </m:ctrlPr>
                          </m:funcPr>
                          <m:fName>
                            <m:r>
                              <m:rPr>
                                <m:sty m:val="p"/>
                              </m:rPr>
                              <a:rPr lang="en-US" sz="1800" b="0" i="0" smtClean="0">
                                <a:latin typeface="Cambria Math" panose="02040503050406030204" pitchFamily="18" charset="0"/>
                                <a:cs typeface="Times New Roman" panose="02020603050405020304" pitchFamily="18" charset="0"/>
                              </a:rPr>
                              <m:t>sin</m:t>
                            </m:r>
                          </m:fName>
                          <m:e>
                            <m:r>
                              <m:rPr>
                                <m:sty m:val="p"/>
                              </m:rPr>
                              <a:rPr lang="en-US" sz="1800" b="0" i="0" smtClean="0">
                                <a:latin typeface="Cambria Math" panose="02040503050406030204" pitchFamily="18" charset="0"/>
                                <a:cs typeface="Times New Roman" panose="02020603050405020304" pitchFamily="18" charset="0"/>
                              </a:rPr>
                              <m:t>x</m:t>
                            </m:r>
                            <m:r>
                              <a:rPr lang="en-US" sz="1800" b="0" i="0" smtClean="0">
                                <a:latin typeface="Cambria Math" panose="02040503050406030204" pitchFamily="18" charset="0"/>
                                <a:cs typeface="Times New Roman" panose="02020603050405020304" pitchFamily="18" charset="0"/>
                              </a:rPr>
                              <m:t>)</m:t>
                            </m:r>
                          </m:e>
                        </m:func>
                        <m:r>
                          <a:rPr lang="en-US" sz="1800" b="0" i="0" smtClean="0">
                            <a:latin typeface="Cambria Math" panose="02040503050406030204" pitchFamily="18" charset="0"/>
                            <a:cs typeface="Times New Roman" panose="02020603050405020304" pitchFamily="18" charset="0"/>
                          </a:rPr>
                          <m:t> </m:t>
                        </m:r>
                        <m:r>
                          <m:rPr>
                            <m:sty m:val="p"/>
                          </m:rPr>
                          <a:rPr lang="en-US" sz="1800" i="0">
                            <a:latin typeface="Cambria Math" panose="02040503050406030204" pitchFamily="18" charset="0"/>
                            <a:cs typeface="Times New Roman" panose="02020603050405020304" pitchFamily="18" charset="0"/>
                          </a:rPr>
                          <m:t>dx</m:t>
                        </m:r>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c</m:t>
                        </m:r>
                      </m:e>
                    </m:nary>
                  </m:oMath>
                </a14:m>
                <a:endParaRPr lang="en-IN" sz="18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sz="1800" i="0">
                        <a:latin typeface="Cambria Math" panose="02040503050406030204" pitchFamily="18" charset="0"/>
                        <a:cs typeface="Times New Roman" panose="02020603050405020304" pitchFamily="18" charset="0"/>
                      </a:rPr>
                      <m:t>                                                                           ⇒     </m:t>
                    </m:r>
                    <m:r>
                      <m:rPr>
                        <m:sty m:val="p"/>
                      </m:rPr>
                      <a:rPr lang="en-US" sz="1800" i="0">
                        <a:latin typeface="Cambria Math" panose="02040503050406030204" pitchFamily="18" charset="0"/>
                        <a:cs typeface="Times New Roman" panose="02020603050405020304" pitchFamily="18" charset="0"/>
                      </a:rPr>
                      <m:t>y</m:t>
                    </m:r>
                    <m:d>
                      <m:dPr>
                        <m:ctrlPr>
                          <a:rPr lang="en-US" sz="1800" i="1">
                            <a:latin typeface="Cambria Math" panose="02040503050406030204" pitchFamily="18" charset="0"/>
                            <a:cs typeface="Times New Roman" panose="02020603050405020304" pitchFamily="18" charset="0"/>
                          </a:rPr>
                        </m:ctrlPr>
                      </m:dPr>
                      <m:e>
                        <m:r>
                          <m:rPr>
                            <m:sty m:val="p"/>
                          </m:rPr>
                          <a:rPr lang="en-US" sz="1800" b="0" i="0" smtClean="0">
                            <a:latin typeface="Cambria Math" panose="02040503050406030204" pitchFamily="18" charset="0"/>
                            <a:cs typeface="Times New Roman" panose="02020603050405020304" pitchFamily="18" charset="0"/>
                          </a:rPr>
                          <m:t>sinx</m:t>
                        </m:r>
                      </m:e>
                    </m:d>
                    <m:r>
                      <a:rPr lang="en-US" sz="1800" i="0">
                        <a:latin typeface="Cambria Math" panose="02040503050406030204" pitchFamily="18" charset="0"/>
                        <a:cs typeface="Times New Roman" panose="02020603050405020304" pitchFamily="18" charset="0"/>
                      </a:rPr>
                      <m:t>=</m:t>
                    </m:r>
                    <m:nary>
                      <m:naryPr>
                        <m:limLoc m:val="undOvr"/>
                        <m:subHide m:val="on"/>
                        <m:supHide m:val="on"/>
                        <m:ctrlPr>
                          <a:rPr lang="en-US" sz="1800" i="1" smtClean="0">
                            <a:latin typeface="Cambria Math" panose="02040503050406030204" pitchFamily="18" charset="0"/>
                            <a:cs typeface="Times New Roman" panose="02020603050405020304" pitchFamily="18" charset="0"/>
                          </a:rPr>
                        </m:ctrlPr>
                      </m:naryPr>
                      <m:sub/>
                      <m:sup/>
                      <m:e>
                        <m:r>
                          <a:rPr lang="en-US" sz="1800" b="0" i="0" smtClean="0">
                            <a:latin typeface="Cambria Math" panose="02040503050406030204" pitchFamily="18" charset="0"/>
                            <a:cs typeface="Times New Roman" panose="02020603050405020304" pitchFamily="18" charset="0"/>
                          </a:rPr>
                          <m:t>2</m:t>
                        </m:r>
                        <m:r>
                          <m:rPr>
                            <m:sty m:val="p"/>
                          </m:rPr>
                          <a:rPr lang="en-US" sz="1800" b="0" i="0" smtClean="0">
                            <a:latin typeface="Cambria Math" panose="02040503050406030204" pitchFamily="18" charset="0"/>
                            <a:cs typeface="Times New Roman" panose="02020603050405020304" pitchFamily="18" charset="0"/>
                          </a:rPr>
                          <m:t>x</m:t>
                        </m:r>
                      </m:e>
                    </m:nary>
                  </m:oMath>
                </a14:m>
                <a:r>
                  <a:rPr lang="en-IN" sz="1800" dirty="0" smtClean="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a:t>
                </a:r>
                <a:endParaRPr lang="en-IN" sz="1800"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b="0" i="0" smtClean="0">
                          <a:latin typeface="Cambria Math" panose="02040503050406030204" pitchFamily="18" charset="0"/>
                          <a:cs typeface="Times New Roman" panose="02020603050405020304" pitchFamily="18" charset="0"/>
                        </a:rPr>
                        <m:t>  </m:t>
                      </m:r>
                      <m:r>
                        <a:rPr lang="en-US" sz="1800" i="0">
                          <a:latin typeface="Cambria Math" panose="02040503050406030204" pitchFamily="18" charset="0"/>
                          <a:cs typeface="Times New Roman" panose="02020603050405020304" pitchFamily="18" charset="0"/>
                        </a:rPr>
                        <m:t>⇒     </m:t>
                      </m:r>
                      <m:r>
                        <m:rPr>
                          <m:sty m:val="p"/>
                        </m:rPr>
                        <a:rPr lang="en-US" sz="1800" i="0">
                          <a:latin typeface="Cambria Math" panose="02040503050406030204" pitchFamily="18" charset="0"/>
                          <a:cs typeface="Times New Roman" panose="02020603050405020304" pitchFamily="18" charset="0"/>
                        </a:rPr>
                        <m:t>y</m:t>
                      </m:r>
                      <m:d>
                        <m:dPr>
                          <m:ctrlPr>
                            <a:rPr lang="en-US" sz="1800" i="1">
                              <a:latin typeface="Cambria Math" panose="02040503050406030204" pitchFamily="18" charset="0"/>
                              <a:cs typeface="Times New Roman" panose="02020603050405020304" pitchFamily="18" charset="0"/>
                            </a:rPr>
                          </m:ctrlPr>
                        </m:dPr>
                        <m:e>
                          <m:r>
                            <m:rPr>
                              <m:sty m:val="p"/>
                            </m:rPr>
                            <a:rPr lang="en-US" sz="1800" i="0">
                              <a:latin typeface="Cambria Math" panose="02040503050406030204" pitchFamily="18" charset="0"/>
                              <a:cs typeface="Times New Roman" panose="02020603050405020304" pitchFamily="18" charset="0"/>
                            </a:rPr>
                            <m:t>sinx</m:t>
                          </m:r>
                        </m:e>
                      </m:d>
                      <m:r>
                        <a:rPr lang="en-US" sz="1800" i="0">
                          <a:latin typeface="Cambria Math" panose="02040503050406030204" pitchFamily="18" charset="0"/>
                          <a:cs typeface="Times New Roman" panose="02020603050405020304" pitchFamily="18" charset="0"/>
                        </a:rPr>
                        <m:t>=</m:t>
                      </m:r>
                      <m:r>
                        <a:rPr lang="en-US" sz="1800" b="0" i="0" smtClean="0">
                          <a:latin typeface="Cambria Math" panose="02040503050406030204" pitchFamily="18" charset="0"/>
                          <a:cs typeface="Times New Roman" panose="02020603050405020304" pitchFamily="18" charset="0"/>
                        </a:rPr>
                        <m:t>2</m:t>
                      </m:r>
                      <m:r>
                        <a:rPr lang="en-US" sz="1800" b="0" i="0" smtClean="0">
                          <a:latin typeface="Cambria Math" panose="02040503050406030204" pitchFamily="18" charset="0"/>
                          <a:cs typeface="Times New Roman" panose="02020603050405020304" pitchFamily="18" charset="0"/>
                        </a:rPr>
                        <m:t> </m:t>
                      </m:r>
                      <m:f>
                        <m:fPr>
                          <m:ctrlPr>
                            <a:rPr lang="en-US" sz="1800" b="0" i="1" smtClean="0">
                              <a:latin typeface="Cambria Math" panose="02040503050406030204" pitchFamily="18" charset="0"/>
                              <a:cs typeface="Times New Roman" panose="02020603050405020304" pitchFamily="18" charset="0"/>
                            </a:rPr>
                          </m:ctrlPr>
                        </m:fPr>
                        <m:num>
                          <m:sSup>
                            <m:sSupPr>
                              <m:ctrlPr>
                                <a:rPr lang="en-US" sz="1800" b="0" i="1" smtClean="0">
                                  <a:latin typeface="Cambria Math" panose="02040503050406030204" pitchFamily="18" charset="0"/>
                                  <a:cs typeface="Times New Roman" panose="02020603050405020304" pitchFamily="18" charset="0"/>
                                </a:rPr>
                              </m:ctrlPr>
                            </m:sSupPr>
                            <m:e>
                              <m:r>
                                <m:rPr>
                                  <m:sty m:val="p"/>
                                </m:rPr>
                                <a:rPr lang="en-US" sz="1800" b="0" i="0" smtClean="0">
                                  <a:latin typeface="Cambria Math" panose="02040503050406030204" pitchFamily="18" charset="0"/>
                                  <a:cs typeface="Times New Roman" panose="02020603050405020304" pitchFamily="18" charset="0"/>
                                </a:rPr>
                                <m:t>x</m:t>
                              </m:r>
                            </m:e>
                            <m:sup>
                              <m:r>
                                <a:rPr lang="en-US" sz="1800" b="0" i="0" smtClean="0">
                                  <a:latin typeface="Cambria Math" panose="02040503050406030204" pitchFamily="18" charset="0"/>
                                  <a:cs typeface="Times New Roman" panose="02020603050405020304" pitchFamily="18" charset="0"/>
                                </a:rPr>
                                <m:t>2</m:t>
                              </m:r>
                            </m:sup>
                          </m:sSup>
                        </m:num>
                        <m:den>
                          <m:r>
                            <a:rPr lang="en-US" sz="1800" b="0" i="0" smtClean="0">
                              <a:latin typeface="Cambria Math" panose="02040503050406030204" pitchFamily="18" charset="0"/>
                              <a:cs typeface="Times New Roman" panose="02020603050405020304" pitchFamily="18" charset="0"/>
                            </a:rPr>
                            <m:t>2</m:t>
                          </m:r>
                        </m:den>
                      </m:f>
                      <m:r>
                        <a:rPr lang="en-US" sz="1800" b="0" i="0" smtClean="0">
                          <a:latin typeface="Cambria Math" panose="02040503050406030204" pitchFamily="18" charset="0"/>
                          <a:cs typeface="Times New Roman" panose="02020603050405020304" pitchFamily="18" charset="0"/>
                        </a:rPr>
                        <m:t>+</m:t>
                      </m:r>
                      <m:r>
                        <m:rPr>
                          <m:sty m:val="p"/>
                        </m:rPr>
                        <a:rPr lang="en-US" sz="1800" b="0" i="0" smtClean="0">
                          <a:latin typeface="Cambria Math" panose="02040503050406030204" pitchFamily="18" charset="0"/>
                          <a:cs typeface="Times New Roman" panose="02020603050405020304" pitchFamily="18" charset="0"/>
                        </a:rPr>
                        <m:t>c</m:t>
                      </m:r>
                    </m:oMath>
                  </m:oMathPara>
                </a14:m>
                <a:endParaRPr lang="en-US" sz="1800" b="0" dirty="0" smtClean="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b="0" i="0" smtClean="0">
                          <a:latin typeface="Cambria Math" panose="02040503050406030204" pitchFamily="18" charset="0"/>
                          <a:cs typeface="Times New Roman" panose="02020603050405020304" pitchFamily="18" charset="0"/>
                        </a:rPr>
                        <m:t> </m:t>
                      </m:r>
                      <m:r>
                        <a:rPr lang="en-US" sz="1800" i="0">
                          <a:latin typeface="Cambria Math" panose="02040503050406030204" pitchFamily="18" charset="0"/>
                          <a:cs typeface="Times New Roman" panose="02020603050405020304" pitchFamily="18" charset="0"/>
                        </a:rPr>
                        <m:t>⇒     </m:t>
                      </m:r>
                      <m:r>
                        <m:rPr>
                          <m:sty m:val="p"/>
                        </m:rPr>
                        <a:rPr lang="en-US" sz="1800" i="0">
                          <a:latin typeface="Cambria Math" panose="02040503050406030204" pitchFamily="18" charset="0"/>
                          <a:cs typeface="Times New Roman" panose="02020603050405020304" pitchFamily="18" charset="0"/>
                        </a:rPr>
                        <m:t>y</m:t>
                      </m:r>
                      <m:d>
                        <m:dPr>
                          <m:ctrlPr>
                            <a:rPr lang="en-US" sz="1800" i="1">
                              <a:latin typeface="Cambria Math" panose="02040503050406030204" pitchFamily="18" charset="0"/>
                              <a:cs typeface="Times New Roman" panose="02020603050405020304" pitchFamily="18" charset="0"/>
                            </a:rPr>
                          </m:ctrlPr>
                        </m:dPr>
                        <m:e>
                          <m:r>
                            <m:rPr>
                              <m:sty m:val="p"/>
                            </m:rPr>
                            <a:rPr lang="en-US" sz="1800" i="0">
                              <a:latin typeface="Cambria Math" panose="02040503050406030204" pitchFamily="18" charset="0"/>
                              <a:cs typeface="Times New Roman" panose="02020603050405020304" pitchFamily="18" charset="0"/>
                            </a:rPr>
                            <m:t>sinx</m:t>
                          </m:r>
                        </m:e>
                      </m:d>
                      <m:r>
                        <a:rPr lang="en-US" sz="1800" i="0">
                          <a:latin typeface="Cambria Math" panose="02040503050406030204" pitchFamily="18" charset="0"/>
                          <a:cs typeface="Times New Roman" panose="02020603050405020304" pitchFamily="18" charset="0"/>
                        </a:rPr>
                        <m:t>=</m:t>
                      </m:r>
                      <m:sSup>
                        <m:sSupPr>
                          <m:ctrlPr>
                            <a:rPr lang="en-US" sz="1800" i="1">
                              <a:latin typeface="Cambria Math" panose="02040503050406030204" pitchFamily="18" charset="0"/>
                              <a:cs typeface="Times New Roman" panose="02020603050405020304" pitchFamily="18" charset="0"/>
                            </a:rPr>
                          </m:ctrlPr>
                        </m:sSupPr>
                        <m:e>
                          <m:r>
                            <m:rPr>
                              <m:sty m:val="p"/>
                            </m:rPr>
                            <a:rPr lang="en-US" sz="1800" i="0">
                              <a:latin typeface="Cambria Math" panose="02040503050406030204" pitchFamily="18" charset="0"/>
                              <a:cs typeface="Times New Roman" panose="02020603050405020304" pitchFamily="18" charset="0"/>
                            </a:rPr>
                            <m:t>x</m:t>
                          </m:r>
                        </m:e>
                        <m:sup>
                          <m:r>
                            <a:rPr lang="en-US" sz="1800" i="0">
                              <a:latin typeface="Cambria Math" panose="02040503050406030204" pitchFamily="18" charset="0"/>
                              <a:cs typeface="Times New Roman" panose="02020603050405020304" pitchFamily="18" charset="0"/>
                            </a:rPr>
                            <m:t>2</m:t>
                          </m:r>
                        </m:sup>
                      </m:sSup>
                      <m:r>
                        <a:rPr lang="en-US" sz="1800" i="0">
                          <a:latin typeface="Cambria Math" panose="02040503050406030204" pitchFamily="18" charset="0"/>
                          <a:cs typeface="Times New Roman" panose="02020603050405020304" pitchFamily="18" charset="0"/>
                        </a:rPr>
                        <m:t>+</m:t>
                      </m:r>
                      <m:r>
                        <m:rPr>
                          <m:sty m:val="p"/>
                        </m:rPr>
                        <a:rPr lang="en-US" sz="1800" i="0">
                          <a:latin typeface="Cambria Math" panose="02040503050406030204" pitchFamily="18" charset="0"/>
                          <a:cs typeface="Times New Roman" panose="02020603050405020304" pitchFamily="18" charset="0"/>
                        </a:rPr>
                        <m:t>c</m:t>
                      </m:r>
                    </m:oMath>
                  </m:oMathPara>
                </a14:m>
                <a:endParaRPr lang="en-IN" sz="1800" dirty="0">
                  <a:latin typeface="Times New Roman" panose="02020603050405020304" pitchFamily="18" charset="0"/>
                  <a:cs typeface="Times New Roman" panose="02020603050405020304" pitchFamily="18" charset="0"/>
                </a:endParaRPr>
              </a:p>
              <a:p>
                <a:pPr marL="0" indent="0">
                  <a:buNone/>
                </a:pPr>
                <a:r>
                  <a:rPr lang="en-IN" sz="1800" dirty="0">
                    <a:latin typeface="Times New Roman" panose="02020603050405020304" pitchFamily="18" charset="0"/>
                    <a:cs typeface="Times New Roman" panose="02020603050405020304" pitchFamily="18" charset="0"/>
                  </a:rPr>
                  <a:t>       </a:t>
                </a:r>
                <a:r>
                  <a:rPr lang="en-IN" sz="1800" dirty="0" smtClean="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This is our required general solution. </a:t>
                </a:r>
                <a:endParaRPr lang="en-IN" sz="1800" dirty="0" smtClean="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endParaRPr lang="en-IN" sz="1800" dirty="0">
                  <a:latin typeface="Times New Roman" panose="02020603050405020304" pitchFamily="18" charset="0"/>
                  <a:cs typeface="Times New Roman" panose="02020603050405020304" pitchFamily="18" charset="0"/>
                </a:endParaRPr>
              </a:p>
              <a:p>
                <a:pPr marL="0" indent="0">
                  <a:buNone/>
                </a:pPr>
                <a:endParaRPr lang="en-IN"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18654"/>
                <a:ext cx="10515600" cy="6386945"/>
              </a:xfrm>
              <a:blipFill>
                <a:blip r:embed="rId2"/>
                <a:stretch>
                  <a:fillRect l="-522" t="-859" b="-2099"/>
                </a:stretch>
              </a:blipFill>
            </p:spPr>
            <p:txBody>
              <a:bodyPr/>
              <a:lstStyle/>
              <a:p>
                <a:r>
                  <a:rPr lang="en-IN">
                    <a:noFill/>
                  </a:rPr>
                  <a:t> </a:t>
                </a:r>
              </a:p>
            </p:txBody>
          </p:sp>
        </mc:Fallback>
      </mc:AlternateContent>
    </p:spTree>
    <p:extLst>
      <p:ext uri="{BB962C8B-B14F-4D97-AF65-F5344CB8AC3E}">
        <p14:creationId xmlns:p14="http://schemas.microsoft.com/office/powerpoint/2010/main" val="2979811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84909" y="318655"/>
                <a:ext cx="10868891" cy="5858308"/>
              </a:xfrm>
            </p:spPr>
            <p:txBody>
              <a:bodyPr>
                <a:normAutofit lnSpcReduction="10000"/>
              </a:bodyPr>
              <a:lstStyle/>
              <a:p>
                <a:pPr marL="0" indent="0">
                  <a:buNone/>
                </a:pPr>
                <a:r>
                  <a:rPr lang="en-US" sz="2400" dirty="0" smtClean="0">
                    <a:solidFill>
                      <a:srgbClr val="FF0000"/>
                    </a:solidFill>
                    <a:latin typeface="Times New Roman" panose="02020603050405020304" pitchFamily="18" charset="0"/>
                    <a:cs typeface="Times New Roman" panose="02020603050405020304" pitchFamily="18" charset="0"/>
                  </a:rPr>
                  <a:t>Procedure to find ordinary differential equations by the method of elimination of arbitrary </a:t>
                </a:r>
                <a:r>
                  <a:rPr lang="en-US" sz="2400" dirty="0">
                    <a:solidFill>
                      <a:srgbClr val="FF0000"/>
                    </a:solidFill>
                    <a:latin typeface="Times New Roman" panose="02020603050405020304" pitchFamily="18" charset="0"/>
                    <a:cs typeface="Times New Roman" panose="02020603050405020304" pitchFamily="18" charset="0"/>
                  </a:rPr>
                  <a:t>constants</a:t>
                </a:r>
                <a:r>
                  <a:rPr lang="en-US" sz="2400" dirty="0" smtClean="0">
                    <a:solidFill>
                      <a:srgbClr val="FF0000"/>
                    </a:solidFill>
                    <a:latin typeface="Times New Roman" panose="02020603050405020304" pitchFamily="18" charset="0"/>
                    <a:cs typeface="Times New Roman" panose="02020603050405020304" pitchFamily="18" charset="0"/>
                  </a:rPr>
                  <a:t>:</a:t>
                </a:r>
              </a:p>
              <a:p>
                <a:pPr marL="514350" indent="-514350">
                  <a:buAutoNum type="romanUcPeriod"/>
                </a:pPr>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Consider the general representation of one dimensional family of curves </a:t>
                </a:r>
                <a14:m>
                  <m:oMath xmlns:m="http://schemas.openxmlformats.org/officeDocument/2006/math">
                    <m:r>
                      <m:rPr>
                        <m:sty m:val="p"/>
                      </m:rPr>
                      <a:rPr lang="en-US" sz="2000" b="0" i="0" smtClean="0">
                        <a:latin typeface="Cambria Math" panose="02040503050406030204" pitchFamily="18" charset="0"/>
                        <a:cs typeface="Times New Roman" panose="02020603050405020304" pitchFamily="18" charset="0"/>
                      </a:rPr>
                      <m:t>F</m:t>
                    </m:r>
                    <m:d>
                      <m:dPr>
                        <m:ctrlPr>
                          <a:rPr lang="en-US" sz="2000" b="0" i="1" smtClean="0">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a</m:t>
                        </m:r>
                      </m:e>
                    </m:d>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0</m:t>
                    </m:r>
                    <m:r>
                      <a:rPr lang="en-US" sz="2000" b="0" i="1" smtClean="0">
                        <a:latin typeface="Cambria Math" panose="02040503050406030204" pitchFamily="18" charset="0"/>
                        <a:cs typeface="Times New Roman" panose="02020603050405020304" pitchFamily="18" charset="0"/>
                      </a:rPr>
                      <m:t> −</m:t>
                    </m:r>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1</m:t>
                        </m:r>
                      </m:e>
                    </m:d>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b="0" dirty="0" smtClean="0">
                    <a:latin typeface="Times New Roman" panose="02020603050405020304" pitchFamily="18" charset="0"/>
                    <a:cs typeface="Times New Roman" panose="02020603050405020304" pitchFamily="18" charset="0"/>
                  </a:rPr>
                  <a:t>            where a is an arbitrary constant.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ii)  Differentiate equation (1) with respect to x, we get </a:t>
                </a:r>
                <a14:m>
                  <m:oMath xmlns:m="http://schemas.openxmlformats.org/officeDocument/2006/math">
                    <m:r>
                      <m:rPr>
                        <m:sty m:val="p"/>
                      </m:rPr>
                      <a:rPr lang="el-GR" sz="2000" i="0" dirty="0" smtClean="0">
                        <a:latin typeface="Cambria Math" panose="02040503050406030204" pitchFamily="18" charset="0"/>
                        <a:cs typeface="Times New Roman" panose="02020603050405020304" pitchFamily="18" charset="0"/>
                      </a:rPr>
                      <m:t>ϕ</m:t>
                    </m:r>
                    <m:r>
                      <a:rPr lang="en-US" sz="2000" i="0" dirty="0" smtClean="0">
                        <a:latin typeface="Cambria Math" panose="02040503050406030204" pitchFamily="18" charset="0"/>
                        <a:cs typeface="Times New Roman" panose="02020603050405020304" pitchFamily="18" charset="0"/>
                      </a:rPr>
                      <m:t> </m:t>
                    </m:r>
                    <m:d>
                      <m:dPr>
                        <m:ctrlPr>
                          <a:rPr lang="en-US" sz="2000" i="1" dirty="0" smtClean="0">
                            <a:latin typeface="Cambria Math" panose="02040503050406030204" pitchFamily="18" charset="0"/>
                            <a:cs typeface="Times New Roman" panose="02020603050405020304" pitchFamily="18" charset="0"/>
                          </a:rPr>
                        </m:ctrlPr>
                      </m:dPr>
                      <m:e>
                        <m:r>
                          <m:rPr>
                            <m:sty m:val="p"/>
                          </m:rPr>
                          <a:rPr lang="en-US" sz="2000" i="0" dirty="0" smtClean="0">
                            <a:latin typeface="Cambria Math" panose="02040503050406030204" pitchFamily="18" charset="0"/>
                            <a:cs typeface="Times New Roman" panose="02020603050405020304" pitchFamily="18" charset="0"/>
                          </a:rPr>
                          <m:t>x</m:t>
                        </m:r>
                        <m:r>
                          <a:rPr lang="en-US" sz="2000" i="0" dirty="0" smtClean="0">
                            <a:latin typeface="Cambria Math" panose="02040503050406030204" pitchFamily="18" charset="0"/>
                            <a:cs typeface="Times New Roman" panose="02020603050405020304" pitchFamily="18" charset="0"/>
                          </a:rPr>
                          <m:t>, </m:t>
                        </m:r>
                        <m:f>
                          <m:fPr>
                            <m:ctrlPr>
                              <a:rPr lang="en-US" sz="2000" i="1" smtClean="0">
                                <a:latin typeface="Cambria Math" panose="02040503050406030204" pitchFamily="18" charset="0"/>
                                <a:cs typeface="Times New Roman" panose="02020603050405020304" pitchFamily="18" charset="0"/>
                              </a:rPr>
                            </m:ctrlPr>
                          </m:fPr>
                          <m:num>
                            <m:r>
                              <m:rPr>
                                <m:sty m:val="p"/>
                              </m:rPr>
                              <a:rPr lang="en-US" sz="2000" i="0" smtClean="0">
                                <a:latin typeface="Cambria Math" panose="02040503050406030204" pitchFamily="18" charset="0"/>
                                <a:cs typeface="Times New Roman" panose="02020603050405020304" pitchFamily="18" charset="0"/>
                              </a:rPr>
                              <m:t>dy</m:t>
                            </m:r>
                          </m:num>
                          <m:den>
                            <m:r>
                              <m:rPr>
                                <m:sty m:val="p"/>
                              </m:rPr>
                              <a:rPr lang="en-US" sz="2000" i="0" smtClean="0">
                                <a:latin typeface="Cambria Math" panose="02040503050406030204" pitchFamily="18" charset="0"/>
                                <a:cs typeface="Times New Roman" panose="02020603050405020304" pitchFamily="18" charset="0"/>
                              </a:rPr>
                              <m:t>dx</m:t>
                            </m:r>
                          </m:den>
                        </m:f>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a</m:t>
                        </m:r>
                      </m:e>
                    </m:d>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b="0" i="0" smtClean="0">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m:t>
                    </m:r>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2</m:t>
                        </m:r>
                      </m:e>
                    </m:d>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iii) Solving the equations (1) &amp; (2) and eliminate the arbitrary constant a.</a:t>
                </a:r>
              </a:p>
              <a:p>
                <a:pPr marL="0" indent="0">
                  <a:buNone/>
                </a:pPr>
                <a:r>
                  <a:rPr lang="en-US" sz="2000" b="0" dirty="0">
                    <a:latin typeface="Times New Roman" panose="02020603050405020304" pitchFamily="18" charset="0"/>
                    <a:cs typeface="Times New Roman" panose="02020603050405020304" pitchFamily="18" charset="0"/>
                  </a:rPr>
                  <a:t> </a:t>
                </a:r>
                <a:r>
                  <a:rPr lang="en-US" sz="2000" b="0" dirty="0" smtClean="0">
                    <a:latin typeface="Times New Roman" panose="02020603050405020304" pitchFamily="18" charset="0"/>
                    <a:cs typeface="Times New Roman" panose="02020603050405020304" pitchFamily="18" charset="0"/>
                  </a:rPr>
                  <a:t>     iv) Finally we get an equation and is our desired ordinary differential equations.</a:t>
                </a:r>
              </a:p>
              <a:p>
                <a:pPr marL="0" indent="0">
                  <a:buNone/>
                </a:pPr>
                <a:r>
                  <a:rPr lang="en-US" sz="2000" dirty="0" smtClean="0">
                    <a:latin typeface="Times New Roman" panose="02020603050405020304" pitchFamily="18" charset="0"/>
                    <a:cs typeface="Times New Roman" panose="02020603050405020304" pitchFamily="18" charset="0"/>
                  </a:rPr>
                  <a:t>      This is the way to generate an ordinary differential equation from an equation involving only one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arbitrary constants.</a:t>
                </a:r>
              </a:p>
              <a:p>
                <a:pPr marL="514350" indent="-514350">
                  <a:buAutoNum type="romanUcPeriod" startAt="2"/>
                </a:pPr>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Suppose we have a two dimensional family of the curve of the form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F</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a</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b</m:t>
                        </m:r>
                      </m:e>
                    </m:d>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0</m:t>
                    </m:r>
                    <m:r>
                      <a:rPr lang="en-US" sz="2000" i="1">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e>
                    </m:d>
                    <m:r>
                      <a:rPr lang="en-US" sz="2000" b="0" i="1" smtClean="0">
                        <a:latin typeface="Cambria Math" panose="02040503050406030204" pitchFamily="18" charset="0"/>
                        <a:cs typeface="Times New Roman" panose="02020603050405020304" pitchFamily="18" charset="0"/>
                      </a:rPr>
                      <m:t> </m:t>
                    </m:r>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where a and b are  arbitrary constants.</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ii) To find its corresponding ordinary differential equation we have to differentiate equation (1) with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respect to x, two times,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iii) Differentiate equation (1) with respect to x, we get </a:t>
                </a:r>
                <a14:m>
                  <m:oMath xmlns:m="http://schemas.openxmlformats.org/officeDocument/2006/math">
                    <m:r>
                      <m:rPr>
                        <m:sty m:val="p"/>
                      </m:rPr>
                      <a:rPr lang="el-GR" sz="2000" dirty="0">
                        <a:latin typeface="Cambria Math" panose="02040503050406030204" pitchFamily="18" charset="0"/>
                        <a:cs typeface="Times New Roman" panose="02020603050405020304" pitchFamily="18" charset="0"/>
                      </a:rPr>
                      <m:t>ϕ</m:t>
                    </m:r>
                    <m:r>
                      <a:rPr lang="en-US" sz="2000" dirty="0">
                        <a:latin typeface="Cambria Math" panose="02040503050406030204" pitchFamily="18" charset="0"/>
                        <a:cs typeface="Times New Roman" panose="02020603050405020304" pitchFamily="18" charset="0"/>
                      </a:rPr>
                      <m:t> </m:t>
                    </m:r>
                    <m:d>
                      <m:dPr>
                        <m:ctrlPr>
                          <a:rPr lang="en-US" sz="2000" i="1" dirty="0">
                            <a:latin typeface="Cambria Math" panose="02040503050406030204" pitchFamily="18" charset="0"/>
                            <a:cs typeface="Times New Roman" panose="02020603050405020304" pitchFamily="18" charset="0"/>
                          </a:rPr>
                        </m:ctrlPr>
                      </m:dPr>
                      <m:e>
                        <m:r>
                          <m:rPr>
                            <m:sty m:val="p"/>
                          </m:rPr>
                          <a:rPr lang="en-US" sz="2000" dirty="0">
                            <a:latin typeface="Cambria Math" panose="02040503050406030204" pitchFamily="18" charset="0"/>
                            <a:cs typeface="Times New Roman" panose="02020603050405020304" pitchFamily="18" charset="0"/>
                          </a:rPr>
                          <m:t>x</m:t>
                        </m:r>
                        <m:r>
                          <a:rPr lang="en-US" sz="2000" dirty="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dy</m:t>
                            </m:r>
                          </m:num>
                          <m:den>
                            <m:r>
                              <m:rPr>
                                <m:sty m:val="p"/>
                              </m:rPr>
                              <a:rPr lang="en-US" sz="2000">
                                <a:latin typeface="Cambria Math" panose="02040503050406030204" pitchFamily="18" charset="0"/>
                                <a:cs typeface="Times New Roman" panose="02020603050405020304" pitchFamily="18" charset="0"/>
                              </a:rPr>
                              <m:t>dx</m:t>
                            </m:r>
                          </m:den>
                        </m:f>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a</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𝑏</m:t>
                        </m:r>
                      </m:e>
                    </m:d>
                    <m:r>
                      <a:rPr lang="en-US" sz="2000">
                        <a:latin typeface="Cambria Math" panose="02040503050406030204" pitchFamily="18" charset="0"/>
                        <a:cs typeface="Times New Roman" panose="02020603050405020304" pitchFamily="18" charset="0"/>
                      </a:rPr>
                      <m:t>=</m:t>
                    </m:r>
                    <m:r>
                      <a:rPr lang="en-US" sz="2000">
                        <a:latin typeface="Cambria Math" panose="02040503050406030204" pitchFamily="18" charset="0"/>
                        <a:cs typeface="Times New Roman" panose="02020603050405020304" pitchFamily="18" charset="0"/>
                      </a:rPr>
                      <m:t>0</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2</m:t>
                        </m:r>
                      </m:e>
                    </m:d>
                  </m:oMath>
                </a14:m>
                <a:endParaRPr lang="en-US" sz="2000" dirty="0">
                  <a:latin typeface="Times New Roman" panose="02020603050405020304" pitchFamily="18" charset="0"/>
                  <a:cs typeface="Times New Roman" panose="02020603050405020304" pitchFamily="18" charset="0"/>
                </a:endParaRPr>
              </a:p>
              <a:p>
                <a:pPr marL="0" indent="0">
                  <a:buNone/>
                </a:pPr>
                <a:endParaRPr lang="en-US" sz="2000" b="0" dirty="0" smtClean="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84909" y="318655"/>
                <a:ext cx="10868891" cy="5858308"/>
              </a:xfrm>
              <a:blipFill>
                <a:blip r:embed="rId2"/>
                <a:stretch>
                  <a:fillRect l="-897" t="-1457" r="-1010" b="-416"/>
                </a:stretch>
              </a:blipFill>
            </p:spPr>
            <p:txBody>
              <a:bodyPr/>
              <a:lstStyle/>
              <a:p>
                <a:r>
                  <a:rPr lang="en-US">
                    <a:noFill/>
                  </a:rPr>
                  <a:t> </a:t>
                </a:r>
              </a:p>
            </p:txBody>
          </p:sp>
        </mc:Fallback>
      </mc:AlternateContent>
    </p:spTree>
    <p:extLst>
      <p:ext uri="{BB962C8B-B14F-4D97-AF65-F5344CB8AC3E}">
        <p14:creationId xmlns:p14="http://schemas.microsoft.com/office/powerpoint/2010/main" val="27800253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277091"/>
                <a:ext cx="11208327" cy="5899872"/>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31.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d>
                      <m:dPr>
                        <m:ctrlPr>
                          <a:rPr lang="en-US" sz="2000" b="1" i="1">
                            <a:solidFill>
                              <a:srgbClr val="FF0000"/>
                            </a:solidFill>
                            <a:latin typeface="Cambria Math" panose="02040503050406030204" pitchFamily="18" charset="0"/>
                            <a:cs typeface="Times New Roman" panose="02020603050405020304" pitchFamily="18" charset="0"/>
                          </a:rPr>
                        </m:ctrlPr>
                      </m:dPr>
                      <m:e>
                        <m:r>
                          <a:rPr lang="en-US" sz="2000" b="1" i="0">
                            <a:solidFill>
                              <a:srgbClr val="FF0000"/>
                            </a:solidFill>
                            <a:latin typeface="Cambria Math" panose="02040503050406030204" pitchFamily="18" charset="0"/>
                            <a:cs typeface="Times New Roman" panose="02020603050405020304" pitchFamily="18" charset="0"/>
                          </a:rPr>
                          <m:t>𝟏</m:t>
                        </m:r>
                        <m:r>
                          <a:rPr lang="en-US" sz="2000" b="1" i="0">
                            <a:solidFill>
                              <a:srgbClr val="FF0000"/>
                            </a:solidFill>
                            <a:latin typeface="Cambria Math" panose="02040503050406030204" pitchFamily="18" charset="0"/>
                            <a:cs typeface="Times New Roman" panose="02020603050405020304" pitchFamily="18" charset="0"/>
                          </a:rPr>
                          <m:t>+</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0">
                                <a:solidFill>
                                  <a:srgbClr val="FF0000"/>
                                </a:solidFill>
                                <a:latin typeface="Cambria Math" panose="02040503050406030204" pitchFamily="18" charset="0"/>
                                <a:cs typeface="Times New Roman" panose="02020603050405020304" pitchFamily="18" charset="0"/>
                              </a:rPr>
                              <m:t>𝐱</m:t>
                            </m:r>
                          </m:e>
                          <m:sup>
                            <m:r>
                              <a:rPr lang="en-US" sz="2000" b="1" i="0">
                                <a:solidFill>
                                  <a:srgbClr val="FF0000"/>
                                </a:solidFill>
                                <a:latin typeface="Cambria Math" panose="02040503050406030204" pitchFamily="18" charset="0"/>
                                <a:cs typeface="Times New Roman" panose="02020603050405020304" pitchFamily="18" charset="0"/>
                              </a:rPr>
                              <m:t>𝟐</m:t>
                            </m:r>
                            <m:r>
                              <a:rPr lang="en-US" sz="2000" b="1" i="0">
                                <a:solidFill>
                                  <a:srgbClr val="FF0000"/>
                                </a:solidFill>
                                <a:latin typeface="Cambria Math" panose="02040503050406030204" pitchFamily="18" charset="0"/>
                                <a:cs typeface="Times New Roman" panose="02020603050405020304" pitchFamily="18" charset="0"/>
                              </a:rPr>
                              <m:t> </m:t>
                            </m:r>
                          </m:sup>
                        </m:sSup>
                      </m:e>
                    </m:d>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𝟐𝐱𝐲</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𝐝𝐱</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𝐜𝐨𝐭</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𝐱</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𝐝𝐱</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equation </a:t>
                </a:r>
                <a14:m>
                  <m:oMath xmlns:m="http://schemas.openxmlformats.org/officeDocument/2006/math">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e>
                    </m:d>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cot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oMath>
                </a14:m>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The above differential equation can be represented in the form of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num>
                      <m:den>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den>
                    </m:f>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func>
                          <m:funcPr>
                            <m:ctrlPr>
                              <a:rPr lang="en-US" sz="2000" i="1" dirty="0">
                                <a:latin typeface="Cambria Math" panose="02040503050406030204" pitchFamily="18" charset="0"/>
                                <a:cs typeface="Times New Roman" panose="02020603050405020304" pitchFamily="18" charset="0"/>
                              </a:rPr>
                            </m:ctrlPr>
                          </m:funcPr>
                          <m:fName>
                            <m:r>
                              <m:rPr>
                                <m:sty m:val="p"/>
                              </m:rPr>
                              <a:rPr lang="en-US" sz="2000" i="0" dirty="0">
                                <a:latin typeface="Cambria Math" panose="02040503050406030204" pitchFamily="18" charset="0"/>
                                <a:cs typeface="Times New Roman" panose="02020603050405020304" pitchFamily="18" charset="0"/>
                              </a:rPr>
                              <m:t>cot</m:t>
                            </m:r>
                          </m:fName>
                          <m:e>
                            <m:r>
                              <m:rPr>
                                <m:sty m:val="p"/>
                              </m:rPr>
                              <a:rPr lang="en-US" sz="2000" i="0" dirty="0">
                                <a:latin typeface="Cambria Math" panose="02040503050406030204" pitchFamily="18" charset="0"/>
                                <a:cs typeface="Times New Roman" panose="02020603050405020304" pitchFamily="18" charset="0"/>
                              </a:rPr>
                              <m:t>x</m:t>
                            </m:r>
                          </m:e>
                        </m:func>
                      </m:num>
                      <m:den>
                        <m:r>
                          <a:rPr lang="en-US" sz="2000" i="0" dirty="0">
                            <a:latin typeface="Cambria Math" panose="02040503050406030204" pitchFamily="18" charset="0"/>
                            <a:cs typeface="Times New Roman" panose="02020603050405020304" pitchFamily="18" charset="0"/>
                          </a:rPr>
                          <m:t>1</m:t>
                        </m:r>
                        <m:r>
                          <a:rPr lang="en-US" sz="2000" i="0" dirty="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den>
                    </m:f>
                    <m:r>
                      <a:rPr lang="en-US" sz="2000" i="0">
                        <a:latin typeface="Cambria Math" panose="02040503050406030204" pitchFamily="18"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P</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Q</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So it is Linear Differential equation in y.</a:t>
                </a: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num>
                      <m:den>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den>
                    </m:f>
                  </m:oMath>
                </a14:m>
                <a:r>
                  <a:rPr lang="en-IN" sz="2000" dirty="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func>
                          <m:funcPr>
                            <m:ctrlPr>
                              <a:rPr lang="en-US" sz="2000" i="1" dirty="0">
                                <a:latin typeface="Cambria Math" panose="02040503050406030204" pitchFamily="18" charset="0"/>
                                <a:cs typeface="Times New Roman" panose="02020603050405020304" pitchFamily="18" charset="0"/>
                              </a:rPr>
                            </m:ctrlPr>
                          </m:funcPr>
                          <m:fName>
                            <m:r>
                              <m:rPr>
                                <m:sty m:val="p"/>
                              </m:rPr>
                              <a:rPr lang="en-US" sz="2000" i="0" dirty="0">
                                <a:latin typeface="Cambria Math" panose="02040503050406030204" pitchFamily="18" charset="0"/>
                                <a:cs typeface="Times New Roman" panose="02020603050405020304" pitchFamily="18" charset="0"/>
                              </a:rPr>
                              <m:t>cot</m:t>
                            </m:r>
                          </m:fName>
                          <m:e>
                            <m:r>
                              <m:rPr>
                                <m:sty m:val="p"/>
                              </m:rPr>
                              <a:rPr lang="en-US" sz="2000" i="0" dirty="0">
                                <a:latin typeface="Cambria Math" panose="02040503050406030204" pitchFamily="18" charset="0"/>
                                <a:cs typeface="Times New Roman" panose="02020603050405020304" pitchFamily="18" charset="0"/>
                              </a:rPr>
                              <m:t>x</m:t>
                            </m:r>
                          </m:e>
                        </m:func>
                      </m:num>
                      <m:den>
                        <m:r>
                          <a:rPr lang="en-US" sz="2000" i="0" dirty="0">
                            <a:latin typeface="Cambria Math" panose="02040503050406030204" pitchFamily="18" charset="0"/>
                            <a:cs typeface="Times New Roman" panose="02020603050405020304" pitchFamily="18" charset="0"/>
                          </a:rPr>
                          <m:t>1</m:t>
                        </m:r>
                        <m:r>
                          <a:rPr lang="en-US" sz="2000" i="0" dirty="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m:rPr>
                                <m:sty m:val="p"/>
                              </m:rPr>
                              <a:rPr lang="en-US" sz="2000" i="0">
                                <a:latin typeface="Cambria Math" panose="02040503050406030204" pitchFamily="18" charset="0"/>
                                <a:cs typeface="Times New Roman" panose="02020603050405020304" pitchFamily="18" charset="0"/>
                              </a:rPr>
                              <m:t>dx</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num>
                              <m:den>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log</m:t>
                            </m:r>
                          </m:fName>
                          <m:e>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e>
                        </m:func>
                      </m:sup>
                    </m:s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i="1" dirty="0">
                                <a:latin typeface="Cambria Math" panose="02040503050406030204" pitchFamily="18" charset="0"/>
                                <a:cs typeface="Times New Roman" panose="02020603050405020304" pitchFamily="18" charset="0"/>
                              </a:rPr>
                            </m:ctrlPr>
                          </m:fPr>
                          <m:num>
                            <m:func>
                              <m:funcPr>
                                <m:ctrlPr>
                                  <a:rPr lang="en-US" sz="2000" i="1" dirty="0">
                                    <a:latin typeface="Cambria Math" panose="02040503050406030204" pitchFamily="18" charset="0"/>
                                    <a:cs typeface="Times New Roman" panose="02020603050405020304" pitchFamily="18" charset="0"/>
                                  </a:rPr>
                                </m:ctrlPr>
                              </m:funcPr>
                              <m:fName>
                                <m:r>
                                  <m:rPr>
                                    <m:sty m:val="p"/>
                                  </m:rPr>
                                  <a:rPr lang="en-US" sz="2000" i="0" dirty="0">
                                    <a:latin typeface="Cambria Math" panose="02040503050406030204" pitchFamily="18" charset="0"/>
                                    <a:cs typeface="Times New Roman" panose="02020603050405020304" pitchFamily="18" charset="0"/>
                                  </a:rPr>
                                  <m:t>cot</m:t>
                                </m:r>
                              </m:fName>
                              <m:e>
                                <m:r>
                                  <m:rPr>
                                    <m:sty m:val="p"/>
                                  </m:rPr>
                                  <a:rPr lang="en-US" sz="2000" i="0" dirty="0">
                                    <a:latin typeface="Cambria Math" panose="02040503050406030204" pitchFamily="18" charset="0"/>
                                    <a:cs typeface="Times New Roman" panose="02020603050405020304" pitchFamily="18" charset="0"/>
                                  </a:rPr>
                                  <m:t>x</m:t>
                                </m:r>
                              </m:e>
                            </m:func>
                          </m:num>
                          <m:den>
                            <m:r>
                              <a:rPr lang="en-US" sz="2000" i="0" dirty="0">
                                <a:latin typeface="Cambria Math" panose="02040503050406030204" pitchFamily="18" charset="0"/>
                                <a:cs typeface="Times New Roman" panose="02020603050405020304" pitchFamily="18" charset="0"/>
                              </a:rPr>
                              <m:t>1</m:t>
                            </m:r>
                            <m:r>
                              <a:rPr lang="en-US" sz="2000" i="0" dirty="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den>
                        </m:f>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cot</m:t>
                            </m:r>
                          </m:fName>
                          <m:e>
                            <m:r>
                              <m:rPr>
                                <m:sty m:val="p"/>
                              </m:rPr>
                              <a:rPr lang="en-US" sz="2000" i="0">
                                <a:latin typeface="Cambria Math" panose="02040503050406030204" pitchFamily="18" charset="0"/>
                                <a:cs typeface="Times New Roman" panose="02020603050405020304" pitchFamily="18" charset="0"/>
                              </a:rPr>
                              <m:t>x</m:t>
                            </m:r>
                          </m:e>
                        </m:func>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sz="2000" i="0">
                        <a:latin typeface="Cambria Math" panose="02040503050406030204" pitchFamily="18" charset="0"/>
                        <a:cs typeface="Times New Roman" panose="02020603050405020304" pitchFamily="18" charset="0"/>
                      </a:rPr>
                      <m:t>                                                                              ⇒     </m:t>
                    </m:r>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e>
                    </m:d>
                    <m:r>
                      <a:rPr lang="en-US" sz="2000" i="0">
                        <a:latin typeface="Cambria Math" panose="02040503050406030204" pitchFamily="18" charset="0"/>
                        <a:cs typeface="Times New Roman" panose="02020603050405020304" pitchFamily="18" charset="0"/>
                      </a:rPr>
                      <m:t>=</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log</m:t>
                        </m:r>
                      </m:fName>
                      <m:e>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sinx</m:t>
                            </m:r>
                          </m:e>
                        </m:d>
                      </m:e>
                    </m:func>
                  </m:oMath>
                </a14:m>
                <a:r>
                  <a:rPr lang="en-IN" sz="2000" dirty="0">
                    <a:latin typeface="Times New Roman" panose="02020603050405020304" pitchFamily="18" charset="0"/>
                    <a:cs typeface="Times New Roman" panose="02020603050405020304" pitchFamily="18" charset="0"/>
                  </a:rPr>
                  <a:t> + c</a:t>
                </a:r>
              </a:p>
              <a:p>
                <a:pPr marL="0" indent="0">
                  <a:buNone/>
                </a:pPr>
                <a:r>
                  <a:rPr lang="en-IN" sz="2000" dirty="0">
                    <a:latin typeface="Times New Roman" panose="02020603050405020304" pitchFamily="18" charset="0"/>
                    <a:cs typeface="Times New Roman" panose="02020603050405020304" pitchFamily="18" charset="0"/>
                  </a:rPr>
                  <a:t>        This is our required general solution. </a:t>
                </a:r>
              </a:p>
              <a:p>
                <a:pPr marL="0" indent="0">
                  <a:buNone/>
                </a:pP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277091"/>
                <a:ext cx="11208327" cy="5899872"/>
              </a:xfrm>
              <a:blipFill>
                <a:blip r:embed="rId2"/>
                <a:stretch>
                  <a:fillRect l="-544" t="-723" b="-1860"/>
                </a:stretch>
              </a:blipFill>
            </p:spPr>
            <p:txBody>
              <a:bodyPr/>
              <a:lstStyle/>
              <a:p>
                <a:r>
                  <a:rPr lang="en-IN">
                    <a:noFill/>
                  </a:rPr>
                  <a:t> </a:t>
                </a:r>
              </a:p>
            </p:txBody>
          </p:sp>
        </mc:Fallback>
      </mc:AlternateContent>
    </p:spTree>
    <p:extLst>
      <p:ext uri="{BB962C8B-B14F-4D97-AF65-F5344CB8AC3E}">
        <p14:creationId xmlns:p14="http://schemas.microsoft.com/office/powerpoint/2010/main" val="592569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415636"/>
                <a:ext cx="10744200" cy="5761327"/>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32.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f>
                      <m:fPr>
                        <m:ctrlPr>
                          <a:rPr lang="en-US" sz="2000" b="1" i="1" dirty="0" smtClean="0">
                            <a:solidFill>
                              <a:srgbClr val="FF0000"/>
                            </a:solidFill>
                            <a:latin typeface="Cambria Math" panose="02040503050406030204" pitchFamily="18" charset="0"/>
                            <a:cs typeface="Times New Roman" panose="02020603050405020304" pitchFamily="18" charset="0"/>
                          </a:rPr>
                        </m:ctrlPr>
                      </m:fPr>
                      <m:num>
                        <m:r>
                          <a:rPr lang="en-US" sz="2000" b="1" i="0" dirty="0" smtClean="0">
                            <a:solidFill>
                              <a:srgbClr val="FF0000"/>
                            </a:solidFill>
                            <a:latin typeface="Cambria Math" panose="02040503050406030204" pitchFamily="18" charset="0"/>
                            <a:cs typeface="Times New Roman" panose="02020603050405020304" pitchFamily="18" charset="0"/>
                          </a:rPr>
                          <m:t>𝐝𝐲</m:t>
                        </m:r>
                      </m:num>
                      <m:den>
                        <m:r>
                          <a:rPr lang="en-US" sz="2000" b="1" i="0" dirty="0" smtClean="0">
                            <a:solidFill>
                              <a:srgbClr val="FF0000"/>
                            </a:solidFill>
                            <a:latin typeface="Cambria Math" panose="02040503050406030204" pitchFamily="18" charset="0"/>
                            <a:cs typeface="Times New Roman" panose="02020603050405020304" pitchFamily="18" charset="0"/>
                          </a:rPr>
                          <m:t>𝐝𝐱</m:t>
                        </m:r>
                      </m:den>
                    </m:f>
                    <m:r>
                      <a:rPr lang="en-US" sz="2000" b="1" i="0" dirty="0" smtClean="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 </m:t>
                    </m:r>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𝐞</m:t>
                        </m:r>
                      </m:e>
                      <m:sup>
                        <m:r>
                          <a:rPr lang="en-US" sz="2000" b="1" i="0" smtClean="0">
                            <a:solidFill>
                              <a:srgbClr val="FF0000"/>
                            </a:solidFill>
                            <a:latin typeface="Cambria Math" panose="02040503050406030204" pitchFamily="18" charset="0"/>
                            <a:cs typeface="Times New Roman" panose="02020603050405020304" pitchFamily="18" charset="0"/>
                          </a:rPr>
                          <m:t>𝐱</m:t>
                        </m:r>
                      </m:sup>
                    </m:sSup>
                    <m:r>
                      <a:rPr lang="en-US" sz="2000" b="1" i="0" smtClean="0">
                        <a:solidFill>
                          <a:srgbClr val="FF0000"/>
                        </a:solidFill>
                        <a:latin typeface="Cambria Math" panose="02040503050406030204" pitchFamily="18" charset="0"/>
                        <a:cs typeface="Times New Roman" panose="02020603050405020304" pitchFamily="18" charset="0"/>
                      </a:rPr>
                      <m:t>.</m:t>
                    </m:r>
                  </m:oMath>
                </a14:m>
                <a:endParaRPr lang="en-US" sz="20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equation</a:t>
                </a:r>
                <a14:m>
                  <m:oMath xmlns:m="http://schemas.openxmlformats.org/officeDocument/2006/math">
                    <m:r>
                      <a:rPr lang="en-US" sz="2000" b="0" i="0" dirty="0" smtClean="0">
                        <a:solidFill>
                          <a:srgbClr val="FF0000"/>
                        </a:solidFill>
                        <a:latin typeface="Cambria Math" panose="02040503050406030204" pitchFamily="18" charset="0"/>
                        <a:cs typeface="Times New Roman" panose="02020603050405020304" pitchFamily="18" charset="0"/>
                      </a:rPr>
                      <m:t>  </m:t>
                    </m:r>
                    <m:f>
                      <m:fPr>
                        <m:ctrlPr>
                          <a:rPr lang="en-US" sz="2000" i="1" dirty="0" smtClean="0">
                            <a:solidFill>
                              <a:schemeClr val="tx1"/>
                            </a:solidFill>
                            <a:latin typeface="Cambria Math" panose="02040503050406030204" pitchFamily="18" charset="0"/>
                            <a:cs typeface="Times New Roman" panose="02020603050405020304" pitchFamily="18" charset="0"/>
                          </a:rPr>
                        </m:ctrlPr>
                      </m:fPr>
                      <m:num>
                        <m:r>
                          <m:rPr>
                            <m:sty m:val="p"/>
                          </m:rPr>
                          <a:rPr lang="en-US" sz="2000" b="0" i="0" dirty="0">
                            <a:solidFill>
                              <a:schemeClr val="tx1"/>
                            </a:solidFill>
                            <a:latin typeface="Cambria Math" panose="02040503050406030204" pitchFamily="18" charset="0"/>
                            <a:cs typeface="Times New Roman" panose="02020603050405020304" pitchFamily="18" charset="0"/>
                          </a:rPr>
                          <m:t>dy</m:t>
                        </m:r>
                      </m:num>
                      <m:den>
                        <m:r>
                          <m:rPr>
                            <m:sty m:val="p"/>
                          </m:rPr>
                          <a:rPr lang="en-US" sz="2000" b="0" i="0" dirty="0">
                            <a:solidFill>
                              <a:schemeClr val="tx1"/>
                            </a:solidFill>
                            <a:latin typeface="Cambria Math" panose="02040503050406030204" pitchFamily="18" charset="0"/>
                            <a:cs typeface="Times New Roman" panose="02020603050405020304" pitchFamily="18" charset="0"/>
                          </a:rPr>
                          <m:t>dx</m:t>
                        </m:r>
                      </m:den>
                    </m:f>
                    <m:r>
                      <a:rPr lang="en-US" sz="2000" b="0" i="0" dirty="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y</m:t>
                    </m:r>
                    <m:r>
                      <a:rPr lang="en-US" sz="2000" b="0" i="0">
                        <a:solidFill>
                          <a:schemeClr val="tx1"/>
                        </a:solidFill>
                        <a:latin typeface="Cambria Math" panose="02040503050406030204" pitchFamily="18" charset="0"/>
                        <a:cs typeface="Times New Roman" panose="02020603050405020304" pitchFamily="18" charset="0"/>
                      </a:rPr>
                      <m:t>= </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e</m:t>
                        </m:r>
                      </m:e>
                      <m:sup>
                        <m:r>
                          <m:rPr>
                            <m:sty m:val="p"/>
                          </m:rPr>
                          <a:rPr lang="en-US" sz="2000" b="0" i="0">
                            <a:solidFill>
                              <a:schemeClr val="tx1"/>
                            </a:solidFill>
                            <a:latin typeface="Cambria Math" panose="02040503050406030204" pitchFamily="18" charset="0"/>
                            <a:cs typeface="Times New Roman" panose="02020603050405020304" pitchFamily="18" charset="0"/>
                          </a:rPr>
                          <m:t>x</m:t>
                        </m:r>
                      </m:sup>
                    </m:sSup>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It </a:t>
                </a:r>
                <a:r>
                  <a:rPr lang="en-US" sz="2000" dirty="0">
                    <a:latin typeface="Times New Roman" panose="02020603050405020304" pitchFamily="18" charset="0"/>
                    <a:cs typeface="Times New Roman" panose="02020603050405020304" pitchFamily="18" charset="0"/>
                  </a:rPr>
                  <a:t>is in the form of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P</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Q</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So it is Linear Differential equation in y.</a:t>
                </a: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cs typeface="Times New Roman" panose="02020603050405020304" pitchFamily="18" charset="0"/>
                      </a:rPr>
                      <m:t> </m:t>
                    </m:r>
                  </m:oMath>
                </a14:m>
                <a:r>
                  <a:rPr lang="en-IN" sz="2000" dirty="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m:rPr>
                                <m:sty m:val="p"/>
                              </m:rPr>
                              <a:rPr lang="en-US" sz="2000" i="0">
                                <a:latin typeface="Cambria Math" panose="02040503050406030204" pitchFamily="18" charset="0"/>
                                <a:cs typeface="Times New Roman" panose="02020603050405020304" pitchFamily="18" charset="0"/>
                              </a:rPr>
                              <m:t>dx</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b="0" i="0" smtClean="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b="0" i="0" smtClean="0">
                            <a:latin typeface="Cambria Math" panose="02040503050406030204" pitchFamily="18" charset="0"/>
                            <a:cs typeface="Times New Roman" panose="02020603050405020304" pitchFamily="18" charset="0"/>
                          </a:rPr>
                          <m:t>x</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r>
                          <a:rPr lang="en-US" sz="2000" b="0" i="0" smtClean="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a:rPr lang="en-US" sz="2000" b="0" i="0" smtClean="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sup>
                        </m:sSup>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e>
                    </m:d>
                    <m:r>
                      <a:rPr lang="en-US" sz="2000" i="0">
                        <a:latin typeface="Cambria Math" panose="02040503050406030204" pitchFamily="18" charset="0"/>
                        <a:cs typeface="Times New Roman" panose="02020603050405020304" pitchFamily="18" charset="0"/>
                      </a:rPr>
                      <m:t>=</m:t>
                    </m:r>
                    <m:f>
                      <m:fPr>
                        <m:ctrlPr>
                          <a:rPr lang="en-US" sz="2000" i="1" smtClean="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sup>
                        </m:sSup>
                      </m:num>
                      <m:den>
                        <m:r>
                          <a:rPr lang="en-US" sz="2000" b="0" i="0" smtClean="0">
                            <a:latin typeface="Cambria Math" panose="02040503050406030204" pitchFamily="18" charset="0"/>
                            <a:cs typeface="Times New Roman" panose="02020603050405020304" pitchFamily="18" charset="0"/>
                          </a:rPr>
                          <m:t>2</m:t>
                        </m:r>
                      </m:den>
                    </m:f>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c</m:t>
                    </m:r>
                  </m:oMath>
                </a14:m>
                <a:r>
                  <a:rPr lang="en-US" sz="2000" b="1" dirty="0" smtClean="0">
                    <a:solidFill>
                      <a:srgbClr val="FF0000"/>
                    </a:solidFill>
                    <a:latin typeface="Times New Roman" panose="02020603050405020304" pitchFamily="18" charset="0"/>
                    <a:cs typeface="Times New Roman" panose="02020603050405020304" pitchFamily="18" charset="0"/>
                  </a:rPr>
                  <a:t>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This is our required general solution. </a:t>
                </a:r>
                <a:endParaRPr lang="en-IN" sz="2000" dirty="0" smtClean="0">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                                                                             ---</a:t>
                </a:r>
              </a:p>
              <a:p>
                <a:pPr marL="0" indent="0">
                  <a:buNone/>
                </a:pPr>
                <a:endParaRPr lang="en-US" sz="2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415636"/>
                <a:ext cx="10744200" cy="5761327"/>
              </a:xfrm>
              <a:blipFill>
                <a:blip r:embed="rId2"/>
                <a:stretch>
                  <a:fillRect l="-567"/>
                </a:stretch>
              </a:blipFill>
            </p:spPr>
            <p:txBody>
              <a:bodyPr/>
              <a:lstStyle/>
              <a:p>
                <a:r>
                  <a:rPr lang="en-IN">
                    <a:noFill/>
                  </a:rPr>
                  <a:t> </a:t>
                </a:r>
              </a:p>
            </p:txBody>
          </p:sp>
        </mc:Fallback>
      </mc:AlternateContent>
    </p:spTree>
    <p:extLst>
      <p:ext uri="{BB962C8B-B14F-4D97-AF65-F5344CB8AC3E}">
        <p14:creationId xmlns:p14="http://schemas.microsoft.com/office/powerpoint/2010/main" val="452815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3455" y="277091"/>
                <a:ext cx="10730345" cy="5899872"/>
              </a:xfrm>
            </p:spPr>
            <p:txBody>
              <a:bodyPr>
                <a:normAutofit/>
              </a:bodyPr>
              <a:lstStyle/>
              <a:p>
                <a:pPr marL="0" indent="0">
                  <a:buNone/>
                </a:pPr>
                <a:r>
                  <a:rPr lang="en-US" sz="2200" b="1" dirty="0" smtClean="0">
                    <a:solidFill>
                      <a:srgbClr val="FF0000"/>
                    </a:solidFill>
                    <a:latin typeface="Times New Roman" panose="02020603050405020304" pitchFamily="18" charset="0"/>
                    <a:cs typeface="Times New Roman" panose="02020603050405020304" pitchFamily="18" charset="0"/>
                  </a:rPr>
                  <a:t>33. </a:t>
                </a:r>
                <a:r>
                  <a:rPr lang="en-US" sz="22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f>
                      <m:fPr>
                        <m:ctrlPr>
                          <a:rPr lang="en-US" sz="2200" b="1" i="1" dirty="0">
                            <a:solidFill>
                              <a:srgbClr val="FF0000"/>
                            </a:solidFill>
                            <a:latin typeface="Cambria Math" panose="02040503050406030204" pitchFamily="18" charset="0"/>
                            <a:cs typeface="Times New Roman" panose="02020603050405020304" pitchFamily="18" charset="0"/>
                          </a:rPr>
                        </m:ctrlPr>
                      </m:fPr>
                      <m:num>
                        <m:r>
                          <a:rPr lang="en-US" sz="2200" b="1" i="0" dirty="0">
                            <a:solidFill>
                              <a:srgbClr val="FF0000"/>
                            </a:solidFill>
                            <a:latin typeface="Cambria Math" panose="02040503050406030204" pitchFamily="18" charset="0"/>
                            <a:cs typeface="Times New Roman" panose="02020603050405020304" pitchFamily="18" charset="0"/>
                          </a:rPr>
                          <m:t>𝐝𝐲</m:t>
                        </m:r>
                      </m:num>
                      <m:den>
                        <m:r>
                          <a:rPr lang="en-US" sz="2200" b="1" i="0" dirty="0">
                            <a:solidFill>
                              <a:srgbClr val="FF0000"/>
                            </a:solidFill>
                            <a:latin typeface="Cambria Math" panose="02040503050406030204" pitchFamily="18" charset="0"/>
                            <a:cs typeface="Times New Roman" panose="02020603050405020304" pitchFamily="18" charset="0"/>
                          </a:rPr>
                          <m:t>𝐝𝐱</m:t>
                        </m:r>
                      </m:den>
                    </m:f>
                    <m:r>
                      <a:rPr lang="en-US" sz="2200" b="1" i="0" dirty="0">
                        <a:solidFill>
                          <a:srgbClr val="FF0000"/>
                        </a:solidFill>
                        <a:latin typeface="Cambria Math" panose="02040503050406030204" pitchFamily="18" charset="0"/>
                        <a:cs typeface="Times New Roman" panose="02020603050405020304" pitchFamily="18" charset="0"/>
                      </a:rPr>
                      <m:t>+</m:t>
                    </m:r>
                    <m:r>
                      <a:rPr lang="en-US" sz="2200" b="1" i="0">
                        <a:solidFill>
                          <a:srgbClr val="FF0000"/>
                        </a:solidFill>
                        <a:latin typeface="Cambria Math" panose="02040503050406030204" pitchFamily="18" charset="0"/>
                        <a:cs typeface="Times New Roman" panose="02020603050405020304" pitchFamily="18" charset="0"/>
                      </a:rPr>
                      <m:t>𝐲</m:t>
                    </m:r>
                    <m:r>
                      <a:rPr lang="en-US" sz="2200" b="1" i="0">
                        <a:solidFill>
                          <a:srgbClr val="FF0000"/>
                        </a:solidFill>
                        <a:latin typeface="Cambria Math" panose="02040503050406030204" pitchFamily="18" charset="0"/>
                        <a:cs typeface="Times New Roman" panose="02020603050405020304" pitchFamily="18" charset="0"/>
                      </a:rPr>
                      <m:t>= </m:t>
                    </m:r>
                    <m:sSup>
                      <m:sSupPr>
                        <m:ctrlPr>
                          <a:rPr lang="en-US" sz="2200" b="1" i="1">
                            <a:solidFill>
                              <a:srgbClr val="FF0000"/>
                            </a:solidFill>
                            <a:latin typeface="Cambria Math" panose="02040503050406030204" pitchFamily="18" charset="0"/>
                            <a:cs typeface="Times New Roman" panose="02020603050405020304" pitchFamily="18" charset="0"/>
                          </a:rPr>
                        </m:ctrlPr>
                      </m:sSupPr>
                      <m:e>
                        <m:r>
                          <a:rPr lang="en-US" sz="2200" b="1" i="0">
                            <a:solidFill>
                              <a:srgbClr val="FF0000"/>
                            </a:solidFill>
                            <a:latin typeface="Cambria Math" panose="02040503050406030204" pitchFamily="18" charset="0"/>
                            <a:cs typeface="Times New Roman" panose="02020603050405020304" pitchFamily="18" charset="0"/>
                          </a:rPr>
                          <m:t>𝐞</m:t>
                        </m:r>
                      </m:e>
                      <m:sup>
                        <m:r>
                          <a:rPr lang="en-US" sz="2200" b="1" i="0" smtClean="0">
                            <a:solidFill>
                              <a:srgbClr val="FF0000"/>
                            </a:solidFill>
                            <a:latin typeface="Cambria Math" panose="02040503050406030204" pitchFamily="18" charset="0"/>
                            <a:cs typeface="Times New Roman" panose="02020603050405020304" pitchFamily="18" charset="0"/>
                          </a:rPr>
                          <m:t>−</m:t>
                        </m:r>
                        <m:r>
                          <a:rPr lang="en-US" sz="2200" b="1" i="0">
                            <a:solidFill>
                              <a:srgbClr val="FF0000"/>
                            </a:solidFill>
                            <a:latin typeface="Cambria Math" panose="02040503050406030204" pitchFamily="18" charset="0"/>
                            <a:cs typeface="Times New Roman" panose="02020603050405020304" pitchFamily="18" charset="0"/>
                          </a:rPr>
                          <m:t>𝐱</m:t>
                        </m:r>
                      </m:sup>
                    </m:sSup>
                    <m:r>
                      <a:rPr lang="en-US" sz="2200" b="1" i="0">
                        <a:solidFill>
                          <a:srgbClr val="FF0000"/>
                        </a:solidFill>
                        <a:latin typeface="Cambria Math" panose="02040503050406030204" pitchFamily="18" charset="0"/>
                        <a:cs typeface="Times New Roman" panose="02020603050405020304" pitchFamily="18" charset="0"/>
                      </a:rPr>
                      <m:t>.</m:t>
                    </m:r>
                  </m:oMath>
                </a14:m>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Sol. </a:t>
                </a:r>
                <a:r>
                  <a:rPr lang="en-US" sz="2200" dirty="0">
                    <a:latin typeface="Times New Roman" panose="02020603050405020304" pitchFamily="18" charset="0"/>
                    <a:cs typeface="Times New Roman" panose="02020603050405020304" pitchFamily="18" charset="0"/>
                  </a:rPr>
                  <a:t>Given the differential equation</a:t>
                </a:r>
                <a14:m>
                  <m:oMath xmlns:m="http://schemas.openxmlformats.org/officeDocument/2006/math">
                    <m:r>
                      <a:rPr lang="en-US" sz="2200" i="0" dirty="0">
                        <a:solidFill>
                          <a:srgbClr val="FF0000"/>
                        </a:solidFill>
                        <a:latin typeface="Cambria Math" panose="02040503050406030204" pitchFamily="18" charset="0"/>
                        <a:cs typeface="Times New Roman" panose="02020603050405020304" pitchFamily="18" charset="0"/>
                      </a:rPr>
                      <m:t>  </m:t>
                    </m:r>
                    <m:f>
                      <m:fPr>
                        <m:ctrlPr>
                          <a:rPr lang="en-US" sz="2200" i="1" dirty="0">
                            <a:latin typeface="Cambria Math" panose="02040503050406030204" pitchFamily="18" charset="0"/>
                            <a:cs typeface="Times New Roman" panose="02020603050405020304" pitchFamily="18" charset="0"/>
                          </a:rPr>
                        </m:ctrlPr>
                      </m:fPr>
                      <m:num>
                        <m:r>
                          <m:rPr>
                            <m:sty m:val="p"/>
                          </m:rPr>
                          <a:rPr lang="en-US" sz="2200" i="0" dirty="0">
                            <a:latin typeface="Cambria Math" panose="02040503050406030204" pitchFamily="18" charset="0"/>
                            <a:cs typeface="Times New Roman" panose="02020603050405020304" pitchFamily="18" charset="0"/>
                          </a:rPr>
                          <m:t>dy</m:t>
                        </m:r>
                      </m:num>
                      <m:den>
                        <m:r>
                          <m:rPr>
                            <m:sty m:val="p"/>
                          </m:rPr>
                          <a:rPr lang="en-US" sz="2200" i="0" dirty="0">
                            <a:latin typeface="Cambria Math" panose="02040503050406030204" pitchFamily="18" charset="0"/>
                            <a:cs typeface="Times New Roman" panose="02020603050405020304" pitchFamily="18" charset="0"/>
                          </a:rPr>
                          <m:t>dx</m:t>
                        </m:r>
                      </m:den>
                    </m:f>
                    <m:r>
                      <a:rPr lang="en-US" sz="2200" i="0" dirty="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y</m:t>
                    </m:r>
                    <m:r>
                      <a:rPr lang="en-US" sz="2200" i="0">
                        <a:latin typeface="Cambria Math" panose="02040503050406030204" pitchFamily="18" charset="0"/>
                        <a:cs typeface="Times New Roman" panose="02020603050405020304" pitchFamily="18" charset="0"/>
                      </a:rPr>
                      <m:t>= </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r>
                          <a:rPr lang="en-US" sz="2200" b="0" i="0" smtClean="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x</m:t>
                        </m:r>
                      </m:sup>
                    </m:sSup>
                  </m:oMath>
                </a14:m>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It is in the form of    </a:t>
                </a:r>
                <a14:m>
                  <m:oMath xmlns:m="http://schemas.openxmlformats.org/officeDocument/2006/math">
                    <m:f>
                      <m:fPr>
                        <m:ctrlPr>
                          <a:rPr lang="en-US" sz="2200" i="1">
                            <a:latin typeface="Cambria Math" panose="02040503050406030204" pitchFamily="18" charset="0"/>
                            <a:cs typeface="Times New Roman" panose="02020603050405020304" pitchFamily="18" charset="0"/>
                          </a:rPr>
                        </m:ctrlPr>
                      </m:fPr>
                      <m:num>
                        <m:r>
                          <m:rPr>
                            <m:sty m:val="p"/>
                          </m:rPr>
                          <a:rPr lang="en-US" sz="2200" i="0">
                            <a:latin typeface="Cambria Math" panose="02040503050406030204" pitchFamily="18" charset="0"/>
                            <a:cs typeface="Times New Roman" panose="02020603050405020304" pitchFamily="18" charset="0"/>
                          </a:rPr>
                          <m:t>dy</m:t>
                        </m:r>
                      </m:num>
                      <m:den>
                        <m:r>
                          <m:rPr>
                            <m:sty m:val="p"/>
                          </m:rPr>
                          <a:rPr lang="en-US" sz="2200" i="0">
                            <a:latin typeface="Cambria Math" panose="02040503050406030204" pitchFamily="18" charset="0"/>
                            <a:cs typeface="Times New Roman" panose="02020603050405020304" pitchFamily="18" charset="0"/>
                          </a:rPr>
                          <m:t>dx</m:t>
                        </m:r>
                      </m:den>
                    </m:f>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P</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x</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y</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Q</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x</m:t>
                    </m:r>
                    <m:r>
                      <a:rPr lang="en-US" sz="2200" i="0">
                        <a:latin typeface="Cambria Math" panose="02040503050406030204" pitchFamily="18" charset="0"/>
                        <a:cs typeface="Times New Roman" panose="02020603050405020304" pitchFamily="18" charset="0"/>
                      </a:rPr>
                      <m:t>)</m:t>
                    </m:r>
                  </m:oMath>
                </a14:m>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So it is Linear Differential equation in y.</a:t>
                </a:r>
              </a:p>
              <a:p>
                <a:pPr marL="0" indent="0">
                  <a:buNone/>
                </a:pPr>
                <a:r>
                  <a:rPr lang="en-US" sz="22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P</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x</m:t>
                        </m:r>
                      </m:e>
                    </m:d>
                    <m:r>
                      <a:rPr lang="en-US" sz="2200" i="0">
                        <a:latin typeface="Cambria Math" panose="02040503050406030204" pitchFamily="18" charset="0"/>
                        <a:cs typeface="Times New Roman" panose="02020603050405020304" pitchFamily="18" charset="0"/>
                      </a:rPr>
                      <m:t>=</m:t>
                    </m:r>
                    <m:r>
                      <a:rPr lang="en-US" sz="2200" i="0">
                        <a:latin typeface="Cambria Math" panose="02040503050406030204" pitchFamily="18" charset="0"/>
                        <a:cs typeface="Times New Roman" panose="02020603050405020304" pitchFamily="18" charset="0"/>
                      </a:rPr>
                      <m:t>1</m:t>
                    </m:r>
                    <m:r>
                      <a:rPr lang="en-US" sz="2200" i="0">
                        <a:latin typeface="Cambria Math" panose="02040503050406030204" pitchFamily="18" charset="0"/>
                        <a:cs typeface="Times New Roman" panose="02020603050405020304" pitchFamily="18" charset="0"/>
                      </a:rPr>
                      <m:t> </m:t>
                    </m:r>
                  </m:oMath>
                </a14:m>
                <a:r>
                  <a:rPr lang="en-IN" sz="2200" dirty="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Q</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x</m:t>
                        </m:r>
                      </m:e>
                    </m:d>
                    <m:r>
                      <a:rPr lang="en-US" sz="2200" i="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r>
                          <a:rPr lang="en-US" sz="2200" b="0" i="0" smtClean="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x</m:t>
                        </m:r>
                      </m:sup>
                    </m:sSup>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m:rPr>
                                <m:sty m:val="p"/>
                              </m:rPr>
                              <a:rPr lang="en-US" sz="2200" i="0">
                                <a:latin typeface="Cambria Math" panose="02040503050406030204" pitchFamily="18" charset="0"/>
                                <a:cs typeface="Times New Roman" panose="02020603050405020304" pitchFamily="18" charset="0"/>
                              </a:rPr>
                              <m:t>P</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x</m:t>
                                </m:r>
                              </m:e>
                            </m:d>
                            <m:r>
                              <m:rPr>
                                <m:sty m:val="p"/>
                              </m:rPr>
                              <a:rPr lang="en-US" sz="2200" i="0">
                                <a:latin typeface="Cambria Math" panose="02040503050406030204" pitchFamily="18" charset="0"/>
                                <a:cs typeface="Times New Roman" panose="02020603050405020304" pitchFamily="18" charset="0"/>
                              </a:rPr>
                              <m:t>dx</m:t>
                            </m:r>
                          </m:e>
                        </m:nary>
                      </m:sup>
                    </m:sSup>
                    <m:r>
                      <a:rPr lang="en-US" sz="2200" i="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a:rPr lang="en-US" sz="2200" i="0">
                                <a:latin typeface="Cambria Math" panose="02040503050406030204" pitchFamily="18" charset="0"/>
                                <a:cs typeface="Times New Roman" panose="02020603050405020304" pitchFamily="18" charset="0"/>
                              </a:rPr>
                              <m:t>1</m:t>
                            </m:r>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dx</m:t>
                            </m:r>
                          </m:e>
                        </m:nary>
                      </m:sup>
                    </m:sSup>
                    <m:r>
                      <a:rPr lang="en-US" sz="2200" i="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r>
                          <m:rPr>
                            <m:sty m:val="p"/>
                          </m:rPr>
                          <a:rPr lang="en-US" sz="2200" i="0">
                            <a:latin typeface="Cambria Math" panose="02040503050406030204" pitchFamily="18" charset="0"/>
                            <a:cs typeface="Times New Roman" panose="02020603050405020304" pitchFamily="18" charset="0"/>
                          </a:rPr>
                          <m:t>x</m:t>
                        </m:r>
                      </m:sup>
                    </m:sSup>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y</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I</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F</m:t>
                        </m:r>
                      </m:e>
                    </m:d>
                    <m:r>
                      <a:rPr lang="en-US" sz="2200" i="0">
                        <a:latin typeface="Cambria Math" panose="02040503050406030204" pitchFamily="18" charset="0"/>
                        <a:cs typeface="Times New Roman" panose="02020603050405020304" pitchFamily="18" charset="0"/>
                      </a:rPr>
                      <m:t>= </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m:rPr>
                            <m:sty m:val="p"/>
                          </m:rPr>
                          <a:rPr lang="en-US" sz="2200" i="0">
                            <a:latin typeface="Cambria Math" panose="02040503050406030204" pitchFamily="18" charset="0"/>
                            <a:cs typeface="Times New Roman" panose="02020603050405020304" pitchFamily="18" charset="0"/>
                          </a:rPr>
                          <m:t>Q</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x</m:t>
                            </m:r>
                          </m:e>
                        </m:d>
                        <m:r>
                          <a:rPr lang="en-US" sz="2200" i="0">
                            <a:latin typeface="Cambria Math" panose="02040503050406030204" pitchFamily="18" charset="0"/>
                            <a:cs typeface="Times New Roman" panose="02020603050405020304" pitchFamily="18" charset="0"/>
                          </a:rPr>
                          <m:t>∗</m:t>
                        </m:r>
                        <m:r>
                          <a:rPr lang="en-US" sz="2200" b="0" i="0" smtClean="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I</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F</m:t>
                        </m:r>
                        <m:r>
                          <a:rPr lang="en-US" sz="2200" b="0" i="0" smtClean="0">
                            <a:latin typeface="Cambria Math" panose="02040503050406030204" pitchFamily="18" charset="0"/>
                            <a:cs typeface="Times New Roman" panose="02020603050405020304" pitchFamily="18" charset="0"/>
                          </a:rPr>
                          <m:t>)</m:t>
                        </m:r>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dx</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c</m:t>
                        </m:r>
                      </m:e>
                    </m:nary>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y</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r>
                              <m:rPr>
                                <m:sty m:val="p"/>
                              </m:rPr>
                              <a:rPr lang="en-US" sz="2200" i="0">
                                <a:latin typeface="Cambria Math" panose="02040503050406030204" pitchFamily="18" charset="0"/>
                                <a:cs typeface="Times New Roman" panose="02020603050405020304" pitchFamily="18" charset="0"/>
                              </a:rPr>
                              <m:t>x</m:t>
                            </m:r>
                          </m:sup>
                        </m:sSup>
                      </m:e>
                    </m:d>
                    <m:r>
                      <a:rPr lang="en-US" sz="2200" i="0">
                        <a:latin typeface="Cambria Math" panose="02040503050406030204" pitchFamily="18" charset="0"/>
                        <a:cs typeface="Times New Roman" panose="02020603050405020304" pitchFamily="18" charset="0"/>
                      </a:rPr>
                      <m:t>=</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r>
                              <m:rPr>
                                <m:sty m:val="p"/>
                              </m:rPr>
                              <a:rPr lang="en-US" sz="2200" i="0">
                                <a:latin typeface="Cambria Math" panose="02040503050406030204" pitchFamily="18" charset="0"/>
                                <a:cs typeface="Times New Roman" panose="02020603050405020304" pitchFamily="18" charset="0"/>
                              </a:rPr>
                              <m:t>x</m:t>
                            </m:r>
                          </m:sup>
                        </m:sSup>
                        <m:r>
                          <a:rPr lang="en-US" sz="2200" i="0">
                            <a:latin typeface="Cambria Math" panose="02040503050406030204" pitchFamily="18" charset="0"/>
                            <a:cs typeface="Times New Roman" panose="02020603050405020304" pitchFamily="18" charset="0"/>
                          </a:rPr>
                          <m:t> ∗</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r>
                              <a:rPr lang="en-US" sz="2200" b="0" i="0" smtClean="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x</m:t>
                            </m:r>
                          </m:sup>
                        </m:sSup>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dx</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c</m:t>
                        </m:r>
                      </m:e>
                    </m:nary>
                  </m:oMath>
                </a14:m>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y</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r>
                              <m:rPr>
                                <m:sty m:val="p"/>
                              </m:rPr>
                              <a:rPr lang="en-US" sz="2200" i="0">
                                <a:latin typeface="Cambria Math" panose="02040503050406030204" pitchFamily="18" charset="0"/>
                                <a:cs typeface="Times New Roman" panose="02020603050405020304" pitchFamily="18" charset="0"/>
                              </a:rPr>
                              <m:t>x</m:t>
                            </m:r>
                          </m:sup>
                        </m:sSup>
                      </m:e>
                    </m:d>
                    <m:r>
                      <a:rPr lang="en-US" sz="2200" i="0">
                        <a:latin typeface="Cambria Math" panose="02040503050406030204" pitchFamily="18" charset="0"/>
                        <a:cs typeface="Times New Roman" panose="02020603050405020304" pitchFamily="18" charset="0"/>
                      </a:rPr>
                      <m:t>=</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a:rPr lang="en-US" sz="2200" b="0" i="0" smtClean="0">
                            <a:latin typeface="Cambria Math" panose="02040503050406030204" pitchFamily="18" charset="0"/>
                            <a:cs typeface="Times New Roman" panose="02020603050405020304" pitchFamily="18" charset="0"/>
                          </a:rPr>
                          <m:t>1</m:t>
                        </m:r>
                        <m:r>
                          <a:rPr lang="en-US" sz="2200" b="0" i="0" smtClean="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dx</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c</m:t>
                        </m:r>
                      </m:e>
                    </m:nary>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y</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r>
                              <m:rPr>
                                <m:sty m:val="p"/>
                              </m:rPr>
                              <a:rPr lang="en-US" sz="2200" i="0">
                                <a:latin typeface="Cambria Math" panose="02040503050406030204" pitchFamily="18" charset="0"/>
                                <a:cs typeface="Times New Roman" panose="02020603050405020304" pitchFamily="18" charset="0"/>
                              </a:rPr>
                              <m:t>x</m:t>
                            </m:r>
                          </m:sup>
                        </m:sSup>
                      </m:e>
                    </m:d>
                    <m:r>
                      <a:rPr lang="en-US" sz="2200" i="0">
                        <a:latin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x</m:t>
                    </m:r>
                    <m:r>
                      <a:rPr lang="en-US" sz="2200" b="0" i="0" smtClean="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c</m:t>
                    </m:r>
                  </m:oMath>
                </a14:m>
                <a:r>
                  <a:rPr lang="en-US" sz="2200" b="1" dirty="0">
                    <a:solidFill>
                      <a:srgbClr val="FF0000"/>
                    </a:solidFill>
                    <a:latin typeface="Times New Roman" panose="02020603050405020304" pitchFamily="18" charset="0"/>
                    <a:cs typeface="Times New Roman" panose="02020603050405020304" pitchFamily="18" charset="0"/>
                  </a:rPr>
                  <a:t> </a:t>
                </a: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 This is our required general solution. </a:t>
                </a:r>
              </a:p>
              <a:p>
                <a:pPr marL="0" indent="0">
                  <a:buNone/>
                </a:pP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3455" y="277091"/>
                <a:ext cx="10730345" cy="5899872"/>
              </a:xfrm>
              <a:blipFill>
                <a:blip r:embed="rId2"/>
                <a:stretch>
                  <a:fillRect l="-738"/>
                </a:stretch>
              </a:blipFill>
            </p:spPr>
            <p:txBody>
              <a:bodyPr/>
              <a:lstStyle/>
              <a:p>
                <a:r>
                  <a:rPr lang="en-IN">
                    <a:noFill/>
                  </a:rPr>
                  <a:t> </a:t>
                </a:r>
              </a:p>
            </p:txBody>
          </p:sp>
        </mc:Fallback>
      </mc:AlternateContent>
    </p:spTree>
    <p:extLst>
      <p:ext uri="{BB962C8B-B14F-4D97-AF65-F5344CB8AC3E}">
        <p14:creationId xmlns:p14="http://schemas.microsoft.com/office/powerpoint/2010/main" val="1440654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360218"/>
                <a:ext cx="10591800" cy="5816745"/>
              </a:xfrm>
            </p:spPr>
            <p:txBody>
              <a:bodyPr>
                <a:normAutofit fontScale="70000" lnSpcReduction="20000"/>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3</a:t>
                </a:r>
                <a:r>
                  <a:rPr lang="en-US" b="1" dirty="0">
                    <a:solidFill>
                      <a:srgbClr val="FF0000"/>
                    </a:solidFill>
                    <a:latin typeface="Times New Roman" panose="02020603050405020304" pitchFamily="18" charset="0"/>
                    <a:cs typeface="Times New Roman" panose="02020603050405020304" pitchFamily="18" charset="0"/>
                  </a:rPr>
                  <a:t>4</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Solve the differential </a:t>
                </a:r>
                <a:r>
                  <a:rPr lang="en-US" b="1" dirty="0" smtClean="0">
                    <a:solidFill>
                      <a:srgbClr val="FF0000"/>
                    </a:solidFill>
                    <a:latin typeface="Times New Roman" panose="02020603050405020304" pitchFamily="18" charset="0"/>
                    <a:cs typeface="Times New Roman" panose="02020603050405020304" pitchFamily="18" charset="0"/>
                  </a:rPr>
                  <a:t>equation  </a:t>
                </a:r>
                <a14:m>
                  <m:oMath xmlns:m="http://schemas.openxmlformats.org/officeDocument/2006/math">
                    <m:r>
                      <a:rPr lang="en-US" b="1" i="0" smtClean="0">
                        <a:solidFill>
                          <a:srgbClr val="FF0000"/>
                        </a:solidFill>
                        <a:latin typeface="Cambria Math" panose="02040503050406030204" pitchFamily="18" charset="0"/>
                        <a:cs typeface="Times New Roman" panose="02020603050405020304" pitchFamily="18" charset="0"/>
                      </a:rPr>
                      <m:t>𝐱</m:t>
                    </m:r>
                    <m:r>
                      <a:rPr lang="en-US" b="1" i="0" smtClean="0">
                        <a:solidFill>
                          <a:srgbClr val="FF0000"/>
                        </a:solidFill>
                        <a:latin typeface="Cambria Math" panose="02040503050406030204" pitchFamily="18" charset="0"/>
                        <a:cs typeface="Times New Roman" panose="02020603050405020304" pitchFamily="18" charset="0"/>
                      </a:rPr>
                      <m:t> </m:t>
                    </m:r>
                    <m:f>
                      <m:fPr>
                        <m:ctrlPr>
                          <a:rPr lang="en-US" b="1" i="1">
                            <a:solidFill>
                              <a:srgbClr val="FF0000"/>
                            </a:solidFill>
                            <a:latin typeface="Cambria Math" panose="02040503050406030204" pitchFamily="18" charset="0"/>
                            <a:cs typeface="Times New Roman" panose="02020603050405020304" pitchFamily="18" charset="0"/>
                          </a:rPr>
                        </m:ctrlPr>
                      </m:fPr>
                      <m:num>
                        <m:r>
                          <a:rPr lang="en-US" b="1" i="0">
                            <a:solidFill>
                              <a:srgbClr val="FF0000"/>
                            </a:solidFill>
                            <a:latin typeface="Cambria Math" panose="02040503050406030204" pitchFamily="18" charset="0"/>
                            <a:cs typeface="Times New Roman" panose="02020603050405020304" pitchFamily="18" charset="0"/>
                          </a:rPr>
                          <m:t>𝐝𝐲</m:t>
                        </m:r>
                      </m:num>
                      <m:den>
                        <m:r>
                          <a:rPr lang="en-US" b="1" i="0">
                            <a:solidFill>
                              <a:srgbClr val="FF0000"/>
                            </a:solidFill>
                            <a:latin typeface="Cambria Math" panose="02040503050406030204" pitchFamily="18" charset="0"/>
                            <a:cs typeface="Times New Roman" panose="02020603050405020304" pitchFamily="18" charset="0"/>
                          </a:rPr>
                          <m:t>𝐝𝐱</m:t>
                        </m:r>
                      </m:den>
                    </m:f>
                    <m:r>
                      <a:rPr lang="en-US" b="1" i="0">
                        <a:solidFill>
                          <a:srgbClr val="FF0000"/>
                        </a:solidFill>
                        <a:latin typeface="Cambria Math" panose="02040503050406030204" pitchFamily="18" charset="0"/>
                        <a:cs typeface="Times New Roman" panose="02020603050405020304" pitchFamily="18" charset="0"/>
                      </a:rPr>
                      <m:t>+ </m:t>
                    </m:r>
                    <m:r>
                      <a:rPr lang="en-US" b="1" i="0">
                        <a:solidFill>
                          <a:srgbClr val="FF0000"/>
                        </a:solidFill>
                        <a:latin typeface="Cambria Math" panose="02040503050406030204" pitchFamily="18" charset="0"/>
                        <a:cs typeface="Times New Roman" panose="02020603050405020304" pitchFamily="18" charset="0"/>
                      </a:rPr>
                      <m:t>𝐲</m:t>
                    </m:r>
                    <m:r>
                      <a:rPr lang="en-US" b="1" i="0">
                        <a:solidFill>
                          <a:srgbClr val="FF0000"/>
                        </a:solidFill>
                        <a:latin typeface="Cambria Math" panose="02040503050406030204" pitchFamily="18" charset="0"/>
                        <a:cs typeface="Times New Roman" panose="02020603050405020304" pitchFamily="18" charset="0"/>
                      </a:rPr>
                      <m:t>=</m:t>
                    </m:r>
                    <m:sSup>
                      <m:sSupPr>
                        <m:ctrlPr>
                          <a:rPr lang="en-US" b="1" i="1" smtClean="0">
                            <a:solidFill>
                              <a:srgbClr val="FF0000"/>
                            </a:solidFill>
                            <a:latin typeface="Cambria Math" panose="02040503050406030204" pitchFamily="18" charset="0"/>
                            <a:cs typeface="Times New Roman" panose="02020603050405020304" pitchFamily="18" charset="0"/>
                          </a:rPr>
                        </m:ctrlPr>
                      </m:sSupPr>
                      <m:e>
                        <m:r>
                          <a:rPr lang="en-US" b="1" i="0" smtClean="0">
                            <a:solidFill>
                              <a:srgbClr val="FF0000"/>
                            </a:solidFill>
                            <a:latin typeface="Cambria Math" panose="02040503050406030204" pitchFamily="18" charset="0"/>
                            <a:cs typeface="Times New Roman" panose="02020603050405020304" pitchFamily="18" charset="0"/>
                          </a:rPr>
                          <m:t>𝐞</m:t>
                        </m:r>
                      </m:e>
                      <m:sup>
                        <m:r>
                          <a:rPr lang="en-US" b="1" i="0" smtClean="0">
                            <a:solidFill>
                              <a:srgbClr val="FF0000"/>
                            </a:solidFill>
                            <a:latin typeface="Cambria Math" panose="02040503050406030204" pitchFamily="18" charset="0"/>
                            <a:cs typeface="Times New Roman" panose="02020603050405020304" pitchFamily="18" charset="0"/>
                          </a:rPr>
                          <m:t>𝐱</m:t>
                        </m:r>
                      </m:sup>
                    </m:sSup>
                    <m:r>
                      <a:rPr lang="en-US" b="1" i="0" smtClean="0">
                        <a:solidFill>
                          <a:srgbClr val="FF0000"/>
                        </a:solidFill>
                        <a:latin typeface="Cambria Math" panose="02040503050406030204" pitchFamily="18" charset="0"/>
                        <a:cs typeface="Times New Roman" panose="02020603050405020304" pitchFamily="18" charset="0"/>
                      </a:rPr>
                      <m:t>−</m:t>
                    </m:r>
                    <m:r>
                      <a:rPr lang="en-US" b="1" i="0" smtClean="0">
                        <a:solidFill>
                          <a:srgbClr val="FF0000"/>
                        </a:solidFill>
                        <a:latin typeface="Cambria Math" panose="02040503050406030204" pitchFamily="18" charset="0"/>
                        <a:cs typeface="Times New Roman" panose="02020603050405020304" pitchFamily="18" charset="0"/>
                      </a:rPr>
                      <m:t>𝐱𝐲</m:t>
                    </m:r>
                  </m:oMath>
                </a14:m>
                <a:endParaRPr lang="en-US"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b="1" dirty="0">
                    <a:solidFill>
                      <a:srgbClr val="FF0000"/>
                    </a:solidFill>
                    <a:latin typeface="Times New Roman" panose="02020603050405020304" pitchFamily="18" charset="0"/>
                    <a:cs typeface="Times New Roman" panose="02020603050405020304" pitchFamily="18" charset="0"/>
                  </a:rPr>
                  <a:t>Sol. </a:t>
                </a:r>
                <a:r>
                  <a:rPr lang="en-US" dirty="0">
                    <a:latin typeface="Times New Roman" panose="02020603050405020304" pitchFamily="18" charset="0"/>
                    <a:cs typeface="Times New Roman" panose="02020603050405020304" pitchFamily="18" charset="0"/>
                  </a:rPr>
                  <a:t>Given the differential equation</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b="0" i="0" smtClean="0">
                        <a:solidFill>
                          <a:schemeClr val="tx1"/>
                        </a:solidFill>
                        <a:latin typeface="Cambria Math" panose="02040503050406030204" pitchFamily="18" charset="0"/>
                        <a:cs typeface="Times New Roman" panose="02020603050405020304" pitchFamily="18" charset="0"/>
                      </a:rPr>
                      <m:t>x</m:t>
                    </m:r>
                    <m:r>
                      <a:rPr lang="en-US" b="0" i="0" smtClean="0">
                        <a:solidFill>
                          <a:schemeClr val="tx1"/>
                        </a:solidFill>
                        <a:latin typeface="Cambria Math" panose="02040503050406030204" pitchFamily="18" charset="0"/>
                        <a:cs typeface="Times New Roman" panose="02020603050405020304" pitchFamily="18" charset="0"/>
                      </a:rPr>
                      <m:t> </m:t>
                    </m:r>
                    <m:f>
                      <m:fPr>
                        <m:ctrlPr>
                          <a:rPr lang="en-US" i="1">
                            <a:solidFill>
                              <a:schemeClr val="tx1"/>
                            </a:solidFill>
                            <a:latin typeface="Cambria Math" panose="02040503050406030204" pitchFamily="18" charset="0"/>
                            <a:cs typeface="Times New Roman" panose="02020603050405020304" pitchFamily="18" charset="0"/>
                          </a:rPr>
                        </m:ctrlPr>
                      </m:fPr>
                      <m:num>
                        <m:r>
                          <m:rPr>
                            <m:sty m:val="p"/>
                          </m:rPr>
                          <a:rPr lang="en-US" b="0" i="0">
                            <a:solidFill>
                              <a:schemeClr val="tx1"/>
                            </a:solidFill>
                            <a:latin typeface="Cambria Math" panose="02040503050406030204" pitchFamily="18" charset="0"/>
                            <a:cs typeface="Times New Roman" panose="02020603050405020304" pitchFamily="18" charset="0"/>
                          </a:rPr>
                          <m:t>dy</m:t>
                        </m:r>
                      </m:num>
                      <m:den>
                        <m:r>
                          <m:rPr>
                            <m:sty m:val="p"/>
                          </m:rPr>
                          <a:rPr lang="en-US" b="0" i="0">
                            <a:solidFill>
                              <a:schemeClr val="tx1"/>
                            </a:solidFill>
                            <a:latin typeface="Cambria Math" panose="02040503050406030204" pitchFamily="18" charset="0"/>
                            <a:cs typeface="Times New Roman" panose="02020603050405020304" pitchFamily="18" charset="0"/>
                          </a:rPr>
                          <m:t>dx</m:t>
                        </m:r>
                      </m:den>
                    </m:f>
                    <m:r>
                      <a:rPr lang="en-US" b="0" i="0">
                        <a:solidFill>
                          <a:schemeClr val="tx1"/>
                        </a:solidFill>
                        <a:latin typeface="Cambria Math" panose="02040503050406030204" pitchFamily="18" charset="0"/>
                        <a:cs typeface="Times New Roman" panose="02020603050405020304" pitchFamily="18" charset="0"/>
                      </a:rPr>
                      <m:t>+ </m:t>
                    </m:r>
                    <m:r>
                      <m:rPr>
                        <m:sty m:val="p"/>
                      </m:rPr>
                      <a:rPr lang="en-US" b="0" i="0">
                        <a:solidFill>
                          <a:schemeClr val="tx1"/>
                        </a:solidFill>
                        <a:latin typeface="Cambria Math" panose="02040503050406030204" pitchFamily="18" charset="0"/>
                        <a:cs typeface="Times New Roman" panose="02020603050405020304" pitchFamily="18" charset="0"/>
                      </a:rPr>
                      <m:t>y</m:t>
                    </m:r>
                    <m:r>
                      <a:rPr lang="en-US" b="0" i="0">
                        <a:solidFill>
                          <a:schemeClr val="tx1"/>
                        </a:solidFill>
                        <a:latin typeface="Cambria Math" panose="02040503050406030204" pitchFamily="18" charset="0"/>
                        <a:cs typeface="Times New Roman" panose="02020603050405020304" pitchFamily="18" charset="0"/>
                      </a:rPr>
                      <m:t>=</m:t>
                    </m:r>
                    <m:sSup>
                      <m:sSupPr>
                        <m:ctrlPr>
                          <a:rPr lang="en-US" i="1">
                            <a:solidFill>
                              <a:schemeClr val="tx1"/>
                            </a:solidFill>
                            <a:latin typeface="Cambria Math" panose="02040503050406030204" pitchFamily="18" charset="0"/>
                            <a:cs typeface="Times New Roman" panose="02020603050405020304" pitchFamily="18" charset="0"/>
                          </a:rPr>
                        </m:ctrlPr>
                      </m:sSupPr>
                      <m:e>
                        <m:r>
                          <m:rPr>
                            <m:sty m:val="p"/>
                          </m:rPr>
                          <a:rPr lang="en-US" b="0" i="0">
                            <a:solidFill>
                              <a:schemeClr val="tx1"/>
                            </a:solidFill>
                            <a:latin typeface="Cambria Math" panose="02040503050406030204" pitchFamily="18" charset="0"/>
                            <a:cs typeface="Times New Roman" panose="02020603050405020304" pitchFamily="18" charset="0"/>
                          </a:rPr>
                          <m:t>e</m:t>
                        </m:r>
                      </m:e>
                      <m:sup>
                        <m:r>
                          <m:rPr>
                            <m:sty m:val="p"/>
                          </m:rPr>
                          <a:rPr lang="en-US" b="0" i="0">
                            <a:solidFill>
                              <a:schemeClr val="tx1"/>
                            </a:solidFill>
                            <a:latin typeface="Cambria Math" panose="02040503050406030204" pitchFamily="18" charset="0"/>
                            <a:cs typeface="Times New Roman" panose="02020603050405020304" pitchFamily="18" charset="0"/>
                          </a:rPr>
                          <m:t>x</m:t>
                        </m:r>
                      </m:sup>
                    </m:sSup>
                    <m:r>
                      <a:rPr lang="en-US" b="0" i="0">
                        <a:solidFill>
                          <a:schemeClr val="tx1"/>
                        </a:solidFill>
                        <a:latin typeface="Cambria Math" panose="02040503050406030204" pitchFamily="18" charset="0"/>
                        <a:cs typeface="Times New Roman" panose="02020603050405020304" pitchFamily="18" charset="0"/>
                      </a:rPr>
                      <m:t>−</m:t>
                    </m:r>
                    <m:r>
                      <m:rPr>
                        <m:sty m:val="p"/>
                      </m:rPr>
                      <a:rPr lang="en-US" b="0" i="0">
                        <a:solidFill>
                          <a:schemeClr val="tx1"/>
                        </a:solidFill>
                        <a:latin typeface="Cambria Math" panose="02040503050406030204" pitchFamily="18" charset="0"/>
                        <a:cs typeface="Times New Roman" panose="02020603050405020304" pitchFamily="18" charset="0"/>
                      </a:rPr>
                      <m:t>xy</m:t>
                    </m:r>
                  </m:oMath>
                </a14:m>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The above differential equation can be represented in the form of </a:t>
                </a:r>
              </a:p>
              <a:p>
                <a:pPr marL="0" indent="0">
                  <a:buNone/>
                </a:pPr>
                <a14:m>
                  <m:oMathPara xmlns:m="http://schemas.openxmlformats.org/officeDocument/2006/math">
                    <m:oMathParaPr>
                      <m:jc m:val="centerGroup"/>
                    </m:oMathParaPr>
                    <m:oMath xmlns:m="http://schemas.openxmlformats.org/officeDocument/2006/math">
                      <m:r>
                        <a:rPr lang="en-US" i="0">
                          <a:latin typeface="Cambria Math" panose="02040503050406030204" pitchFamily="18" charset="0"/>
                          <a:cs typeface="Times New Roman" panose="02020603050405020304" pitchFamily="18" charset="0"/>
                        </a:rPr>
                        <m:t> </m:t>
                      </m:r>
                      <m:f>
                        <m:fPr>
                          <m:ctrlPr>
                            <a:rPr lang="en-US" i="1">
                              <a:latin typeface="Cambria Math" panose="02040503050406030204" pitchFamily="18" charset="0"/>
                              <a:cs typeface="Times New Roman" panose="02020603050405020304" pitchFamily="18" charset="0"/>
                            </a:rPr>
                          </m:ctrlPr>
                        </m:fPr>
                        <m:num>
                          <m:r>
                            <m:rPr>
                              <m:sty m:val="p"/>
                            </m:rPr>
                            <a:rPr lang="en-US" i="0">
                              <a:latin typeface="Cambria Math" panose="02040503050406030204" pitchFamily="18" charset="0"/>
                              <a:cs typeface="Times New Roman" panose="02020603050405020304" pitchFamily="18" charset="0"/>
                            </a:rPr>
                            <m:t>dy</m:t>
                          </m:r>
                        </m:num>
                        <m:den>
                          <m:r>
                            <m:rPr>
                              <m:sty m:val="p"/>
                            </m:rPr>
                            <a:rPr lang="en-US" i="0">
                              <a:latin typeface="Cambria Math" panose="02040503050406030204" pitchFamily="18" charset="0"/>
                              <a:cs typeface="Times New Roman" panose="02020603050405020304" pitchFamily="18" charset="0"/>
                            </a:rPr>
                            <m:t>dx</m:t>
                          </m:r>
                        </m:den>
                      </m:f>
                      <m:r>
                        <a:rPr lang="en-US" i="0">
                          <a:latin typeface="Cambria Math" panose="02040503050406030204" pitchFamily="18" charset="0"/>
                          <a:cs typeface="Times New Roman" panose="02020603050405020304" pitchFamily="18" charset="0"/>
                        </a:rPr>
                        <m:t>+ </m:t>
                      </m:r>
                      <m:f>
                        <m:fPr>
                          <m:ctrlPr>
                            <a:rPr lang="en-US" i="1" dirty="0" smtClean="0">
                              <a:latin typeface="Cambria Math" panose="02040503050406030204" pitchFamily="18" charset="0"/>
                              <a:cs typeface="Times New Roman" panose="02020603050405020304" pitchFamily="18" charset="0"/>
                            </a:rPr>
                          </m:ctrlPr>
                        </m:fPr>
                        <m:num>
                          <m:r>
                            <a:rPr lang="en-US" b="0" i="0" dirty="0" smtClean="0">
                              <a:latin typeface="Cambria Math" panose="02040503050406030204" pitchFamily="18" charset="0"/>
                              <a:cs typeface="Times New Roman" panose="02020603050405020304" pitchFamily="18" charset="0"/>
                            </a:rPr>
                            <m:t>1</m:t>
                          </m:r>
                        </m:num>
                        <m:den>
                          <m:r>
                            <m:rPr>
                              <m:sty m:val="p"/>
                            </m:rPr>
                            <a:rPr lang="en-US" b="0" i="0" dirty="0" smtClean="0">
                              <a:latin typeface="Cambria Math" panose="02040503050406030204" pitchFamily="18" charset="0"/>
                              <a:cs typeface="Times New Roman" panose="02020603050405020304" pitchFamily="18" charset="0"/>
                            </a:rPr>
                            <m:t>x</m:t>
                          </m:r>
                        </m:den>
                      </m:f>
                      <m:r>
                        <m:rPr>
                          <m:sty m:val="p"/>
                        </m:rPr>
                        <a:rPr lang="en-US" i="0">
                          <a:latin typeface="Cambria Math" panose="02040503050406030204" pitchFamily="18" charset="0"/>
                          <a:cs typeface="Times New Roman" panose="02020603050405020304" pitchFamily="18" charset="0"/>
                        </a:rPr>
                        <m:t>y</m:t>
                      </m:r>
                      <m:r>
                        <a:rPr lang="en-US" i="0">
                          <a:latin typeface="Cambria Math" panose="02040503050406030204" pitchFamily="18" charset="0"/>
                          <a:cs typeface="Times New Roman" panose="02020603050405020304" pitchFamily="18" charset="0"/>
                        </a:rPr>
                        <m:t>=</m:t>
                      </m:r>
                      <m:f>
                        <m:fPr>
                          <m:ctrlPr>
                            <a:rPr lang="en-US" i="1" dirty="0">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m:rPr>
                                  <m:sty m:val="p"/>
                                </m:rPr>
                                <a:rPr lang="en-US" i="0">
                                  <a:latin typeface="Cambria Math" panose="02040503050406030204" pitchFamily="18" charset="0"/>
                                  <a:cs typeface="Times New Roman" panose="02020603050405020304" pitchFamily="18" charset="0"/>
                                </a:rPr>
                                <m:t>e</m:t>
                              </m:r>
                            </m:e>
                            <m:sup>
                              <m:r>
                                <m:rPr>
                                  <m:sty m:val="p"/>
                                </m:rPr>
                                <a:rPr lang="en-US" i="0">
                                  <a:latin typeface="Cambria Math" panose="02040503050406030204" pitchFamily="18" charset="0"/>
                                  <a:cs typeface="Times New Roman" panose="02020603050405020304" pitchFamily="18" charset="0"/>
                                </a:rPr>
                                <m:t>x</m:t>
                              </m:r>
                            </m:sup>
                          </m:sSup>
                          <m: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xy</m:t>
                          </m:r>
                        </m:num>
                        <m:den>
                          <m:r>
                            <m:rPr>
                              <m:sty m:val="p"/>
                            </m:rPr>
                            <a:rPr lang="en-US" i="0" dirty="0">
                              <a:latin typeface="Cambria Math" panose="02040503050406030204" pitchFamily="18" charset="0"/>
                              <a:cs typeface="Times New Roman" panose="02020603050405020304" pitchFamily="18" charset="0"/>
                            </a:rPr>
                            <m:t>x</m:t>
                          </m:r>
                        </m:den>
                      </m:f>
                    </m:oMath>
                  </m:oMathPara>
                </a14:m>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m:rPr>
                              <m:sty m:val="p"/>
                            </m:rPr>
                            <a:rPr lang="en-US" i="0">
                              <a:latin typeface="Cambria Math" panose="02040503050406030204" pitchFamily="18" charset="0"/>
                              <a:cs typeface="Times New Roman" panose="02020603050405020304" pitchFamily="18" charset="0"/>
                            </a:rPr>
                            <m:t>dy</m:t>
                          </m:r>
                        </m:num>
                        <m:den>
                          <m:r>
                            <m:rPr>
                              <m:sty m:val="p"/>
                            </m:rPr>
                            <a:rPr lang="en-US" i="0">
                              <a:latin typeface="Cambria Math" panose="02040503050406030204" pitchFamily="18" charset="0"/>
                              <a:cs typeface="Times New Roman" panose="02020603050405020304" pitchFamily="18" charset="0"/>
                            </a:rPr>
                            <m:t>dx</m:t>
                          </m:r>
                        </m:den>
                      </m:f>
                      <m:r>
                        <a:rPr lang="en-US" i="0">
                          <a:latin typeface="Cambria Math" panose="02040503050406030204" pitchFamily="18" charset="0"/>
                          <a:cs typeface="Times New Roman" panose="02020603050405020304" pitchFamily="18" charset="0"/>
                        </a:rPr>
                        <m:t>+ </m:t>
                      </m:r>
                      <m:f>
                        <m:fPr>
                          <m:ctrlPr>
                            <a:rPr lang="en-US" i="1" dirty="0">
                              <a:latin typeface="Cambria Math" panose="02040503050406030204" pitchFamily="18" charset="0"/>
                              <a:cs typeface="Times New Roman" panose="02020603050405020304" pitchFamily="18" charset="0"/>
                            </a:rPr>
                          </m:ctrlPr>
                        </m:fPr>
                        <m:num>
                          <m:r>
                            <a:rPr lang="en-US" i="0" dirty="0">
                              <a:latin typeface="Cambria Math" panose="02040503050406030204" pitchFamily="18" charset="0"/>
                              <a:cs typeface="Times New Roman" panose="02020603050405020304" pitchFamily="18" charset="0"/>
                            </a:rPr>
                            <m:t>1</m:t>
                          </m:r>
                        </m:num>
                        <m:den>
                          <m:r>
                            <m:rPr>
                              <m:sty m:val="p"/>
                            </m:rPr>
                            <a:rPr lang="en-US" i="0" dirty="0">
                              <a:latin typeface="Cambria Math" panose="02040503050406030204" pitchFamily="18" charset="0"/>
                              <a:cs typeface="Times New Roman" panose="02020603050405020304" pitchFamily="18" charset="0"/>
                            </a:rPr>
                            <m:t>x</m:t>
                          </m:r>
                        </m:den>
                      </m:f>
                      <m:r>
                        <m:rPr>
                          <m:sty m:val="p"/>
                        </m:rPr>
                        <a:rPr lang="en-US" i="0">
                          <a:latin typeface="Cambria Math" panose="02040503050406030204" pitchFamily="18" charset="0"/>
                          <a:cs typeface="Times New Roman" panose="02020603050405020304" pitchFamily="18" charset="0"/>
                        </a:rPr>
                        <m:t>y</m:t>
                      </m:r>
                      <m:r>
                        <a:rPr lang="en-US" i="0">
                          <a:latin typeface="Cambria Math" panose="02040503050406030204" pitchFamily="18" charset="0"/>
                          <a:cs typeface="Times New Roman" panose="02020603050405020304" pitchFamily="18" charset="0"/>
                        </a:rPr>
                        <m:t>=</m:t>
                      </m:r>
                      <m:f>
                        <m:fPr>
                          <m:ctrlPr>
                            <a:rPr lang="en-US" i="1" dirty="0">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m:rPr>
                                  <m:sty m:val="p"/>
                                </m:rPr>
                                <a:rPr lang="en-US" i="0">
                                  <a:latin typeface="Cambria Math" panose="02040503050406030204" pitchFamily="18" charset="0"/>
                                  <a:cs typeface="Times New Roman" panose="02020603050405020304" pitchFamily="18" charset="0"/>
                                </a:rPr>
                                <m:t>e</m:t>
                              </m:r>
                            </m:e>
                            <m:sup>
                              <m:r>
                                <m:rPr>
                                  <m:sty m:val="p"/>
                                </m:rPr>
                                <a:rPr lang="en-US" i="0">
                                  <a:latin typeface="Cambria Math" panose="02040503050406030204" pitchFamily="18" charset="0"/>
                                  <a:cs typeface="Times New Roman" panose="02020603050405020304" pitchFamily="18" charset="0"/>
                                </a:rPr>
                                <m:t>x</m:t>
                              </m:r>
                            </m:sup>
                          </m:sSup>
                        </m:num>
                        <m:den>
                          <m:r>
                            <m:rPr>
                              <m:sty m:val="p"/>
                            </m:rPr>
                            <a:rPr lang="en-US" i="0" dirty="0">
                              <a:latin typeface="Cambria Math" panose="02040503050406030204" pitchFamily="18" charset="0"/>
                              <a:cs typeface="Times New Roman" panose="02020603050405020304" pitchFamily="18" charset="0"/>
                            </a:rPr>
                            <m:t>x</m:t>
                          </m:r>
                        </m:den>
                      </m:f>
                      <m:r>
                        <a:rPr lang="en-US" b="0" i="0" dirty="0" smtClean="0">
                          <a:latin typeface="Cambria Math" panose="02040503050406030204" pitchFamily="18" charset="0"/>
                          <a:cs typeface="Times New Roman" panose="02020603050405020304" pitchFamily="18" charset="0"/>
                        </a:rPr>
                        <m:t>−</m:t>
                      </m:r>
                      <m:r>
                        <m:rPr>
                          <m:sty m:val="p"/>
                        </m:rPr>
                        <a:rPr lang="en-US" b="0" i="0" dirty="0" smtClean="0">
                          <a:latin typeface="Cambria Math" panose="02040503050406030204" pitchFamily="18" charset="0"/>
                          <a:cs typeface="Times New Roman" panose="02020603050405020304" pitchFamily="18" charset="0"/>
                        </a:rPr>
                        <m:t>y</m:t>
                      </m:r>
                    </m:oMath>
                  </m:oMathPara>
                </a14:m>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m:rPr>
                              <m:sty m:val="p"/>
                            </m:rPr>
                            <a:rPr lang="en-US" i="0">
                              <a:latin typeface="Cambria Math" panose="02040503050406030204" pitchFamily="18" charset="0"/>
                              <a:cs typeface="Times New Roman" panose="02020603050405020304" pitchFamily="18" charset="0"/>
                            </a:rPr>
                            <m:t>dy</m:t>
                          </m:r>
                        </m:num>
                        <m:den>
                          <m:r>
                            <m:rPr>
                              <m:sty m:val="p"/>
                            </m:rPr>
                            <a:rPr lang="en-US" i="0">
                              <a:latin typeface="Cambria Math" panose="02040503050406030204" pitchFamily="18" charset="0"/>
                              <a:cs typeface="Times New Roman" panose="02020603050405020304" pitchFamily="18" charset="0"/>
                            </a:rPr>
                            <m:t>dx</m:t>
                          </m:r>
                        </m:den>
                      </m:f>
                      <m:r>
                        <a:rPr lang="en-US" i="0">
                          <a:latin typeface="Cambria Math" panose="02040503050406030204" pitchFamily="18" charset="0"/>
                          <a:cs typeface="Times New Roman" panose="02020603050405020304" pitchFamily="18" charset="0"/>
                        </a:rPr>
                        <m:t>+</m:t>
                      </m:r>
                      <m:r>
                        <a:rPr lang="en-US" b="0" i="0" smtClean="0">
                          <a:latin typeface="Cambria Math" panose="02040503050406030204" pitchFamily="18" charset="0"/>
                          <a:cs typeface="Times New Roman" panose="02020603050405020304" pitchFamily="18" charset="0"/>
                        </a:rPr>
                        <m:t>(</m:t>
                      </m:r>
                      <m:r>
                        <a:rPr lang="en-US" i="0">
                          <a:latin typeface="Cambria Math" panose="02040503050406030204" pitchFamily="18" charset="0"/>
                          <a:cs typeface="Times New Roman" panose="02020603050405020304" pitchFamily="18" charset="0"/>
                        </a:rPr>
                        <m:t> </m:t>
                      </m:r>
                      <m:f>
                        <m:fPr>
                          <m:ctrlPr>
                            <a:rPr lang="en-US" i="1" dirty="0">
                              <a:latin typeface="Cambria Math" panose="02040503050406030204" pitchFamily="18" charset="0"/>
                              <a:cs typeface="Times New Roman" panose="02020603050405020304" pitchFamily="18" charset="0"/>
                            </a:rPr>
                          </m:ctrlPr>
                        </m:fPr>
                        <m:num>
                          <m:r>
                            <a:rPr lang="en-US" i="0" dirty="0">
                              <a:latin typeface="Cambria Math" panose="02040503050406030204" pitchFamily="18" charset="0"/>
                              <a:cs typeface="Times New Roman" panose="02020603050405020304" pitchFamily="18" charset="0"/>
                            </a:rPr>
                            <m:t>1</m:t>
                          </m:r>
                        </m:num>
                        <m:den>
                          <m:r>
                            <m:rPr>
                              <m:sty m:val="p"/>
                            </m:rPr>
                            <a:rPr lang="en-US" i="0" dirty="0">
                              <a:latin typeface="Cambria Math" panose="02040503050406030204" pitchFamily="18" charset="0"/>
                              <a:cs typeface="Times New Roman" panose="02020603050405020304" pitchFamily="18" charset="0"/>
                            </a:rPr>
                            <m:t>x</m:t>
                          </m:r>
                        </m:den>
                      </m:f>
                      <m:r>
                        <a:rPr lang="en-US" b="0" i="0" dirty="0" smtClean="0">
                          <a:latin typeface="Cambria Math" panose="02040503050406030204" pitchFamily="18" charset="0"/>
                          <a:cs typeface="Times New Roman" panose="02020603050405020304" pitchFamily="18" charset="0"/>
                        </a:rPr>
                        <m:t>+</m:t>
                      </m:r>
                      <m:r>
                        <a:rPr lang="en-US" b="0" i="0" dirty="0" smtClean="0">
                          <a:latin typeface="Cambria Math" panose="02040503050406030204" pitchFamily="18" charset="0"/>
                          <a:cs typeface="Times New Roman" panose="02020603050405020304" pitchFamily="18" charset="0"/>
                        </a:rPr>
                        <m:t>1</m:t>
                      </m:r>
                      <m:r>
                        <a:rPr lang="en-US" b="0" i="0" dirty="0" smtClean="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y</m:t>
                      </m:r>
                      <m:r>
                        <a:rPr lang="en-US" i="0">
                          <a:latin typeface="Cambria Math" panose="02040503050406030204" pitchFamily="18" charset="0"/>
                          <a:cs typeface="Times New Roman" panose="02020603050405020304" pitchFamily="18" charset="0"/>
                        </a:rPr>
                        <m:t>=</m:t>
                      </m:r>
                      <m:f>
                        <m:fPr>
                          <m:ctrlPr>
                            <a:rPr lang="en-US" i="1" dirty="0">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m:rPr>
                                  <m:sty m:val="p"/>
                                </m:rPr>
                                <a:rPr lang="en-US" i="0">
                                  <a:latin typeface="Cambria Math" panose="02040503050406030204" pitchFamily="18" charset="0"/>
                                  <a:cs typeface="Times New Roman" panose="02020603050405020304" pitchFamily="18" charset="0"/>
                                </a:rPr>
                                <m:t>e</m:t>
                              </m:r>
                            </m:e>
                            <m:sup>
                              <m:r>
                                <m:rPr>
                                  <m:sty m:val="p"/>
                                </m:rPr>
                                <a:rPr lang="en-US" i="0">
                                  <a:latin typeface="Cambria Math" panose="02040503050406030204" pitchFamily="18" charset="0"/>
                                  <a:cs typeface="Times New Roman" panose="02020603050405020304" pitchFamily="18" charset="0"/>
                                </a:rPr>
                                <m:t>x</m:t>
                              </m:r>
                            </m:sup>
                          </m:sSup>
                        </m:num>
                        <m:den>
                          <m:r>
                            <m:rPr>
                              <m:sty m:val="p"/>
                            </m:rPr>
                            <a:rPr lang="en-US" i="0" dirty="0">
                              <a:latin typeface="Cambria Math" panose="02040503050406030204" pitchFamily="18" charset="0"/>
                              <a:cs typeface="Times New Roman" panose="02020603050405020304" pitchFamily="18" charset="0"/>
                            </a:rPr>
                            <m:t>x</m:t>
                          </m:r>
                        </m:den>
                      </m:f>
                    </m:oMath>
                  </m:oMathPara>
                </a14:m>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It is in the form of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m:rPr>
                            <m:sty m:val="p"/>
                          </m:rPr>
                          <a:rPr lang="en-US" i="0">
                            <a:latin typeface="Cambria Math" panose="02040503050406030204" pitchFamily="18" charset="0"/>
                            <a:cs typeface="Times New Roman" panose="02020603050405020304" pitchFamily="18" charset="0"/>
                          </a:rPr>
                          <m:t>dy</m:t>
                        </m:r>
                      </m:num>
                      <m:den>
                        <m:r>
                          <m:rPr>
                            <m:sty m:val="p"/>
                          </m:rPr>
                          <a:rPr lang="en-US" i="0">
                            <a:latin typeface="Cambria Math" panose="02040503050406030204" pitchFamily="18" charset="0"/>
                            <a:cs typeface="Times New Roman" panose="02020603050405020304" pitchFamily="18" charset="0"/>
                          </a:rPr>
                          <m:t>dx</m:t>
                        </m:r>
                      </m:den>
                    </m:f>
                    <m: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P</m:t>
                    </m:r>
                    <m: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x</m:t>
                    </m:r>
                    <m: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y</m:t>
                    </m:r>
                    <m: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Q</m:t>
                    </m:r>
                    <m:r>
                      <a:rPr lang="en-US" i="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x</m:t>
                    </m:r>
                    <m:r>
                      <a:rPr lang="en-US" i="0">
                        <a:latin typeface="Cambria Math" panose="020405030504060302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So it is Linear Differential equation in y.</a:t>
                </a:r>
              </a:p>
              <a:p>
                <a:pPr marL="0" indent="0">
                  <a:buNone/>
                </a:pPr>
                <a:r>
                  <a:rPr lang="en-US"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i="0">
                        <a:latin typeface="Cambria Math" panose="02040503050406030204" pitchFamily="18" charset="0"/>
                        <a:cs typeface="Times New Roman" panose="02020603050405020304" pitchFamily="18" charset="0"/>
                      </a:rPr>
                      <m:t>P</m:t>
                    </m:r>
                    <m:d>
                      <m:dPr>
                        <m:ctrlPr>
                          <a:rPr lang="en-US" i="1">
                            <a:latin typeface="Cambria Math" panose="02040503050406030204" pitchFamily="18" charset="0"/>
                            <a:cs typeface="Times New Roman" panose="02020603050405020304" pitchFamily="18" charset="0"/>
                          </a:rPr>
                        </m:ctrlPr>
                      </m:dPr>
                      <m:e>
                        <m:r>
                          <m:rPr>
                            <m:sty m:val="p"/>
                          </m:rPr>
                          <a:rPr lang="en-US" i="0">
                            <a:latin typeface="Cambria Math" panose="02040503050406030204" pitchFamily="18" charset="0"/>
                            <a:cs typeface="Times New Roman" panose="02020603050405020304" pitchFamily="18" charset="0"/>
                          </a:rPr>
                          <m:t>x</m:t>
                        </m:r>
                      </m:e>
                    </m:d>
                    <m:r>
                      <a:rPr lang="en-US" i="0">
                        <a:latin typeface="Cambria Math" panose="02040503050406030204" pitchFamily="18" charset="0"/>
                        <a:cs typeface="Times New Roman" panose="02020603050405020304" pitchFamily="18" charset="0"/>
                      </a:rPr>
                      <m:t>=</m:t>
                    </m:r>
                    <m:f>
                      <m:fPr>
                        <m:ctrlPr>
                          <a:rPr lang="en-US" i="1" dirty="0">
                            <a:latin typeface="Cambria Math" panose="02040503050406030204" pitchFamily="18" charset="0"/>
                            <a:cs typeface="Times New Roman" panose="02020603050405020304" pitchFamily="18" charset="0"/>
                          </a:rPr>
                        </m:ctrlPr>
                      </m:fPr>
                      <m:num>
                        <m:r>
                          <a:rPr lang="en-US" i="0" dirty="0">
                            <a:latin typeface="Cambria Math" panose="02040503050406030204" pitchFamily="18" charset="0"/>
                            <a:cs typeface="Times New Roman" panose="02020603050405020304" pitchFamily="18" charset="0"/>
                          </a:rPr>
                          <m:t>1</m:t>
                        </m:r>
                      </m:num>
                      <m:den>
                        <m:r>
                          <m:rPr>
                            <m:sty m:val="p"/>
                          </m:rPr>
                          <a:rPr lang="en-US" i="0" dirty="0">
                            <a:latin typeface="Cambria Math" panose="02040503050406030204" pitchFamily="18" charset="0"/>
                            <a:cs typeface="Times New Roman" panose="02020603050405020304" pitchFamily="18" charset="0"/>
                          </a:rPr>
                          <m:t>x</m:t>
                        </m:r>
                      </m:den>
                    </m:f>
                    <m:r>
                      <a:rPr lang="en-US" i="0" dirty="0">
                        <a:latin typeface="Cambria Math" panose="02040503050406030204" pitchFamily="18" charset="0"/>
                        <a:cs typeface="Times New Roman" panose="02020603050405020304" pitchFamily="18" charset="0"/>
                      </a:rPr>
                      <m:t>+</m:t>
                    </m:r>
                    <m:r>
                      <a:rPr lang="en-US" i="0" dirty="0">
                        <a:latin typeface="Cambria Math" panose="02040503050406030204" pitchFamily="18" charset="0"/>
                        <a:cs typeface="Times New Roman" panose="02020603050405020304" pitchFamily="18" charset="0"/>
                      </a:rPr>
                      <m:t>1</m:t>
                    </m:r>
                  </m:oMath>
                </a14:m>
                <a:r>
                  <a:rPr lang="en-IN" dirty="0" smtClean="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i="0">
                        <a:latin typeface="Cambria Math" panose="02040503050406030204" pitchFamily="18" charset="0"/>
                        <a:cs typeface="Times New Roman" panose="02020603050405020304" pitchFamily="18" charset="0"/>
                      </a:rPr>
                      <m:t>Q</m:t>
                    </m:r>
                    <m:d>
                      <m:dPr>
                        <m:ctrlPr>
                          <a:rPr lang="en-US" i="1">
                            <a:latin typeface="Cambria Math" panose="02040503050406030204" pitchFamily="18" charset="0"/>
                            <a:cs typeface="Times New Roman" panose="02020603050405020304" pitchFamily="18" charset="0"/>
                          </a:rPr>
                        </m:ctrlPr>
                      </m:dPr>
                      <m:e>
                        <m:r>
                          <m:rPr>
                            <m:sty m:val="p"/>
                          </m:rPr>
                          <a:rPr lang="en-US" i="0">
                            <a:latin typeface="Cambria Math" panose="02040503050406030204" pitchFamily="18" charset="0"/>
                            <a:cs typeface="Times New Roman" panose="02020603050405020304" pitchFamily="18" charset="0"/>
                          </a:rPr>
                          <m:t>x</m:t>
                        </m:r>
                      </m:e>
                    </m:d>
                    <m:r>
                      <a:rPr lang="en-US" i="0">
                        <a:latin typeface="Cambria Math" panose="02040503050406030204" pitchFamily="18" charset="0"/>
                        <a:cs typeface="Times New Roman" panose="02020603050405020304" pitchFamily="18" charset="0"/>
                      </a:rPr>
                      <m:t>=</m:t>
                    </m:r>
                    <m:f>
                      <m:fPr>
                        <m:ctrlPr>
                          <a:rPr lang="en-US" i="1" dirty="0">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m:rPr>
                                <m:sty m:val="p"/>
                              </m:rPr>
                              <a:rPr lang="en-US" i="0">
                                <a:latin typeface="Cambria Math" panose="02040503050406030204" pitchFamily="18" charset="0"/>
                                <a:cs typeface="Times New Roman" panose="02020603050405020304" pitchFamily="18" charset="0"/>
                              </a:rPr>
                              <m:t>e</m:t>
                            </m:r>
                          </m:e>
                          <m:sup>
                            <m:r>
                              <m:rPr>
                                <m:sty m:val="p"/>
                              </m:rPr>
                              <a:rPr lang="en-US" i="0">
                                <a:latin typeface="Cambria Math" panose="02040503050406030204" pitchFamily="18" charset="0"/>
                                <a:cs typeface="Times New Roman" panose="02020603050405020304" pitchFamily="18" charset="0"/>
                              </a:rPr>
                              <m:t>x</m:t>
                            </m:r>
                          </m:sup>
                        </m:sSup>
                      </m:num>
                      <m:den>
                        <m:r>
                          <m:rPr>
                            <m:sty m:val="p"/>
                          </m:rPr>
                          <a:rPr lang="en-US" i="0" dirty="0">
                            <a:latin typeface="Cambria Math" panose="02040503050406030204" pitchFamily="18" charset="0"/>
                            <a:cs typeface="Times New Roman" panose="02020603050405020304" pitchFamily="18" charset="0"/>
                          </a:rPr>
                          <m:t>x</m:t>
                        </m:r>
                      </m:den>
                    </m:f>
                  </m:oMath>
                </a14:m>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Integrating </a:t>
                </a:r>
                <a:r>
                  <a:rPr lang="en-US" dirty="0">
                    <a:latin typeface="Times New Roman" panose="02020603050405020304" pitchFamily="18" charset="0"/>
                    <a:cs typeface="Times New Roman" panose="02020603050405020304" pitchFamily="18" charset="0"/>
                  </a:rPr>
                  <a:t>Factor = </a:t>
                </a:r>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r>
                          <m:rPr>
                            <m:sty m:val="p"/>
                          </m:rPr>
                          <a:rPr lang="en-US" i="0">
                            <a:latin typeface="Cambria Math" panose="02040503050406030204" pitchFamily="18" charset="0"/>
                            <a:cs typeface="Times New Roman" panose="02020603050405020304" pitchFamily="18" charset="0"/>
                          </a:rPr>
                          <m:t>e</m:t>
                        </m:r>
                      </m:e>
                      <m:sup>
                        <m:nary>
                          <m:naryPr>
                            <m:limLoc m:val="undOvr"/>
                            <m:subHide m:val="on"/>
                            <m:supHide m:val="on"/>
                            <m:ctrlPr>
                              <a:rPr lang="en-US" i="1">
                                <a:latin typeface="Cambria Math" panose="02040503050406030204" pitchFamily="18" charset="0"/>
                                <a:cs typeface="Times New Roman" panose="02020603050405020304" pitchFamily="18" charset="0"/>
                              </a:rPr>
                            </m:ctrlPr>
                          </m:naryPr>
                          <m:sub/>
                          <m:sup/>
                          <m:e>
                            <m:r>
                              <m:rPr>
                                <m:sty m:val="p"/>
                              </m:rPr>
                              <a:rPr lang="en-US" i="0">
                                <a:latin typeface="Cambria Math" panose="02040503050406030204" pitchFamily="18" charset="0"/>
                                <a:cs typeface="Times New Roman" panose="02020603050405020304" pitchFamily="18" charset="0"/>
                              </a:rPr>
                              <m:t>P</m:t>
                            </m:r>
                            <m:d>
                              <m:dPr>
                                <m:ctrlPr>
                                  <a:rPr lang="en-US" i="1">
                                    <a:latin typeface="Cambria Math" panose="02040503050406030204" pitchFamily="18" charset="0"/>
                                    <a:cs typeface="Times New Roman" panose="02020603050405020304" pitchFamily="18" charset="0"/>
                                  </a:rPr>
                                </m:ctrlPr>
                              </m:dPr>
                              <m:e>
                                <m:r>
                                  <m:rPr>
                                    <m:sty m:val="p"/>
                                  </m:rPr>
                                  <a:rPr lang="en-US" i="0">
                                    <a:latin typeface="Cambria Math" panose="02040503050406030204" pitchFamily="18" charset="0"/>
                                    <a:cs typeface="Times New Roman" panose="02020603050405020304" pitchFamily="18" charset="0"/>
                                  </a:rPr>
                                  <m:t>x</m:t>
                                </m:r>
                              </m:e>
                            </m:d>
                            <m:r>
                              <m:rPr>
                                <m:sty m:val="p"/>
                              </m:rPr>
                              <a:rPr lang="en-US" i="0">
                                <a:latin typeface="Cambria Math" panose="02040503050406030204" pitchFamily="18" charset="0"/>
                                <a:cs typeface="Times New Roman" panose="02020603050405020304" pitchFamily="18" charset="0"/>
                              </a:rPr>
                              <m:t>dx</m:t>
                            </m:r>
                          </m:e>
                        </m:nary>
                      </m:sup>
                    </m:sSup>
                    <m:r>
                      <a:rPr lang="en-US" i="0">
                        <a:latin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m:rPr>
                            <m:sty m:val="p"/>
                          </m:rPr>
                          <a:rPr lang="en-US" i="0">
                            <a:latin typeface="Cambria Math" panose="02040503050406030204" pitchFamily="18" charset="0"/>
                            <a:cs typeface="Times New Roman" panose="02020603050405020304" pitchFamily="18" charset="0"/>
                          </a:rPr>
                          <m:t>e</m:t>
                        </m:r>
                      </m:e>
                      <m:sup>
                        <m:nary>
                          <m:naryPr>
                            <m:limLoc m:val="undOvr"/>
                            <m:subHide m:val="on"/>
                            <m:supHide m:val="on"/>
                            <m:ctrlPr>
                              <a:rPr lang="en-US" i="1">
                                <a:latin typeface="Cambria Math" panose="02040503050406030204" pitchFamily="18" charset="0"/>
                                <a:cs typeface="Times New Roman" panose="02020603050405020304" pitchFamily="18" charset="0"/>
                              </a:rPr>
                            </m:ctrlPr>
                          </m:naryPr>
                          <m:sub/>
                          <m:sup/>
                          <m:e>
                            <m:r>
                              <a:rPr lang="en-US" b="0" i="0" smtClean="0">
                                <a:latin typeface="Cambria Math" panose="02040503050406030204" pitchFamily="18" charset="0"/>
                                <a:cs typeface="Times New Roman" panose="02020603050405020304" pitchFamily="18" charset="0"/>
                              </a:rPr>
                              <m:t>(</m:t>
                            </m:r>
                            <m:f>
                              <m:fPr>
                                <m:ctrlPr>
                                  <a:rPr lang="en-US" i="1" dirty="0">
                                    <a:latin typeface="Cambria Math" panose="02040503050406030204" pitchFamily="18" charset="0"/>
                                    <a:cs typeface="Times New Roman" panose="02020603050405020304" pitchFamily="18" charset="0"/>
                                  </a:rPr>
                                </m:ctrlPr>
                              </m:fPr>
                              <m:num>
                                <m:r>
                                  <a:rPr lang="en-US" i="0" dirty="0">
                                    <a:latin typeface="Cambria Math" panose="02040503050406030204" pitchFamily="18" charset="0"/>
                                    <a:cs typeface="Times New Roman" panose="02020603050405020304" pitchFamily="18" charset="0"/>
                                  </a:rPr>
                                  <m:t>1</m:t>
                                </m:r>
                              </m:num>
                              <m:den>
                                <m:r>
                                  <m:rPr>
                                    <m:sty m:val="p"/>
                                  </m:rPr>
                                  <a:rPr lang="en-US" i="0" dirty="0">
                                    <a:latin typeface="Cambria Math" panose="02040503050406030204" pitchFamily="18" charset="0"/>
                                    <a:cs typeface="Times New Roman" panose="02020603050405020304" pitchFamily="18" charset="0"/>
                                  </a:rPr>
                                  <m:t>x</m:t>
                                </m:r>
                              </m:den>
                            </m:f>
                            <m:r>
                              <a:rPr lang="en-US" i="0" dirty="0">
                                <a:latin typeface="Cambria Math" panose="02040503050406030204" pitchFamily="18" charset="0"/>
                                <a:cs typeface="Times New Roman" panose="02020603050405020304" pitchFamily="18" charset="0"/>
                              </a:rPr>
                              <m:t>+</m:t>
                            </m:r>
                            <m:r>
                              <a:rPr lang="en-US" i="0" dirty="0">
                                <a:latin typeface="Cambria Math" panose="02040503050406030204" pitchFamily="18" charset="0"/>
                                <a:cs typeface="Times New Roman" panose="02020603050405020304" pitchFamily="18" charset="0"/>
                              </a:rPr>
                              <m:t>1</m:t>
                            </m:r>
                            <m:r>
                              <a:rPr lang="en-US" b="0" i="0" dirty="0" smtClean="0">
                                <a:latin typeface="Cambria Math" panose="02040503050406030204" pitchFamily="18" charset="0"/>
                                <a:cs typeface="Times New Roman" panose="02020603050405020304" pitchFamily="18" charset="0"/>
                              </a:rPr>
                              <m:t>)</m:t>
                            </m:r>
                            <m:r>
                              <m:rPr>
                                <m:sty m:val="p"/>
                              </m:rPr>
                              <a:rPr lang="en-US" i="0">
                                <a:latin typeface="Cambria Math" panose="02040503050406030204" pitchFamily="18" charset="0"/>
                                <a:cs typeface="Times New Roman" panose="02020603050405020304" pitchFamily="18" charset="0"/>
                              </a:rPr>
                              <m:t>dx</m:t>
                            </m:r>
                          </m:e>
                        </m:nary>
                      </m:sup>
                    </m:sSup>
                    <m:r>
                      <a:rPr lang="en-US" i="0">
                        <a:latin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m:rPr>
                            <m:sty m:val="p"/>
                          </m:rPr>
                          <a:rPr lang="en-US" i="0">
                            <a:latin typeface="Cambria Math" panose="02040503050406030204" pitchFamily="18" charset="0"/>
                            <a:cs typeface="Times New Roman" panose="02020603050405020304" pitchFamily="18" charset="0"/>
                          </a:rPr>
                          <m:t>e</m:t>
                        </m:r>
                      </m:e>
                      <m:sup>
                        <m:func>
                          <m:funcPr>
                            <m:ctrlPr>
                              <a:rPr lang="en-US" i="1">
                                <a:latin typeface="Cambria Math" panose="02040503050406030204" pitchFamily="18" charset="0"/>
                                <a:cs typeface="Times New Roman" panose="02020603050405020304" pitchFamily="18" charset="0"/>
                              </a:rPr>
                            </m:ctrlPr>
                          </m:funcPr>
                          <m:fName>
                            <m:r>
                              <m:rPr>
                                <m:sty m:val="p"/>
                              </m:rPr>
                              <a:rPr lang="en-US" i="0">
                                <a:latin typeface="Cambria Math" panose="02040503050406030204" pitchFamily="18" charset="0"/>
                                <a:cs typeface="Times New Roman" panose="02020603050405020304" pitchFamily="18" charset="0"/>
                              </a:rPr>
                              <m:t>log</m:t>
                            </m:r>
                          </m:fName>
                          <m:e>
                            <m:r>
                              <m:rPr>
                                <m:sty m:val="p"/>
                              </m:rPr>
                              <a:rPr lang="en-US" b="0" i="0" smtClean="0">
                                <a:latin typeface="Cambria Math" panose="02040503050406030204" pitchFamily="18" charset="0"/>
                                <a:cs typeface="Times New Roman" panose="02020603050405020304" pitchFamily="18" charset="0"/>
                              </a:rPr>
                              <m:t>x</m:t>
                            </m:r>
                            <m:r>
                              <a:rPr lang="en-US" b="0" i="0" smtClean="0">
                                <a:latin typeface="Cambria Math" panose="02040503050406030204" pitchFamily="18" charset="0"/>
                                <a:cs typeface="Times New Roman" panose="02020603050405020304" pitchFamily="18" charset="0"/>
                              </a:rPr>
                              <m:t>+</m:t>
                            </m:r>
                            <m:r>
                              <m:rPr>
                                <m:sty m:val="p"/>
                              </m:rPr>
                              <a:rPr lang="en-US" b="0" i="0" smtClean="0">
                                <a:latin typeface="Cambria Math" panose="02040503050406030204" pitchFamily="18" charset="0"/>
                                <a:cs typeface="Times New Roman" panose="02020603050405020304" pitchFamily="18" charset="0"/>
                              </a:rPr>
                              <m:t>x</m:t>
                            </m:r>
                          </m:e>
                        </m:func>
                      </m:sup>
                    </m:sSup>
                    <m:r>
                      <a:rPr lang="en-US" i="0">
                        <a:latin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m:rPr>
                            <m:sty m:val="p"/>
                          </m:rPr>
                          <a:rPr lang="en-US" i="0">
                            <a:latin typeface="Cambria Math" panose="02040503050406030204" pitchFamily="18" charset="0"/>
                            <a:cs typeface="Times New Roman" panose="02020603050405020304" pitchFamily="18" charset="0"/>
                          </a:rPr>
                          <m:t>e</m:t>
                        </m:r>
                      </m:e>
                      <m:sup>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log</m:t>
                            </m:r>
                          </m:fName>
                          <m:e>
                            <m:r>
                              <m:rPr>
                                <m:sty m:val="p"/>
                              </m:rPr>
                              <a:rPr lang="en-US" b="0" i="0" smtClean="0">
                                <a:latin typeface="Cambria Math" panose="02040503050406030204" pitchFamily="18" charset="0"/>
                                <a:cs typeface="Times New Roman" panose="02020603050405020304" pitchFamily="18" charset="0"/>
                              </a:rPr>
                              <m:t>x</m:t>
                            </m:r>
                          </m:e>
                        </m:func>
                      </m:sup>
                    </m:sSup>
                    <m:r>
                      <a:rPr lang="en-US" b="0" i="0" smtClean="0">
                        <a:latin typeface="Cambria Math" panose="02040503050406030204" pitchFamily="18" charset="0"/>
                        <a:cs typeface="Times New Roman" panose="02020603050405020304" pitchFamily="18" charset="0"/>
                      </a:rPr>
                      <m:t> .</m:t>
                    </m:r>
                    <m:sSup>
                      <m:sSupPr>
                        <m:ctrlPr>
                          <a:rPr lang="en-US" i="1">
                            <a:latin typeface="Cambria Math" panose="02040503050406030204" pitchFamily="18" charset="0"/>
                            <a:cs typeface="Times New Roman" panose="02020603050405020304" pitchFamily="18" charset="0"/>
                          </a:rPr>
                        </m:ctrlPr>
                      </m:sSupPr>
                      <m:e>
                        <m:r>
                          <m:rPr>
                            <m:sty m:val="p"/>
                          </m:rPr>
                          <a:rPr lang="en-US" i="0">
                            <a:latin typeface="Cambria Math" panose="02040503050406030204" pitchFamily="18" charset="0"/>
                            <a:cs typeface="Times New Roman" panose="02020603050405020304" pitchFamily="18" charset="0"/>
                          </a:rPr>
                          <m:t>e</m:t>
                        </m:r>
                      </m:e>
                      <m:sup>
                        <m:r>
                          <m:rPr>
                            <m:sty m:val="p"/>
                          </m:rPr>
                          <a:rPr lang="en-US" b="0" i="0" smtClean="0">
                            <a:latin typeface="Cambria Math" panose="02040503050406030204" pitchFamily="18" charset="0"/>
                            <a:cs typeface="Times New Roman" panose="02020603050405020304" pitchFamily="18" charset="0"/>
                          </a:rPr>
                          <m:t>x</m:t>
                        </m:r>
                      </m:sup>
                    </m:sSup>
                    <m:r>
                      <a:rPr lang="en-US" b="0" i="0" smtClean="0">
                        <a:latin typeface="Cambria Math" panose="02040503050406030204" pitchFamily="18" charset="0"/>
                        <a:cs typeface="Times New Roman" panose="02020603050405020304" pitchFamily="18" charset="0"/>
                      </a:rPr>
                      <m:t>=</m:t>
                    </m:r>
                    <m:r>
                      <m:rPr>
                        <m:sty m:val="p"/>
                      </m:rPr>
                      <a:rPr lang="en-US" b="0" i="0" smtClean="0">
                        <a:latin typeface="Cambria Math" panose="02040503050406030204" pitchFamily="18" charset="0"/>
                        <a:cs typeface="Times New Roman" panose="02020603050405020304" pitchFamily="18" charset="0"/>
                      </a:rPr>
                      <m:t>x</m:t>
                    </m:r>
                    <m:sSup>
                      <m:sSupPr>
                        <m:ctrlPr>
                          <a:rPr lang="en-US" i="1">
                            <a:latin typeface="Cambria Math" panose="02040503050406030204" pitchFamily="18" charset="0"/>
                            <a:cs typeface="Times New Roman" panose="02020603050405020304" pitchFamily="18" charset="0"/>
                          </a:rPr>
                        </m:ctrlPr>
                      </m:sSupPr>
                      <m:e>
                        <m:r>
                          <m:rPr>
                            <m:sty m:val="p"/>
                          </m:rPr>
                          <a:rPr lang="en-US" i="0">
                            <a:latin typeface="Cambria Math" panose="02040503050406030204" pitchFamily="18" charset="0"/>
                            <a:cs typeface="Times New Roman" panose="02020603050405020304" pitchFamily="18" charset="0"/>
                          </a:rPr>
                          <m:t>e</m:t>
                        </m:r>
                      </m:e>
                      <m:sup>
                        <m:r>
                          <m:rPr>
                            <m:sty m:val="p"/>
                          </m:rPr>
                          <a:rPr lang="en-US" i="0">
                            <a:latin typeface="Cambria Math" panose="02040503050406030204" pitchFamily="18" charset="0"/>
                            <a:cs typeface="Times New Roman" panose="02020603050405020304" pitchFamily="18" charset="0"/>
                          </a:rPr>
                          <m:t>x</m:t>
                        </m:r>
                      </m:sup>
                    </m:sSup>
                  </m:oMath>
                </a14:m>
                <a:endParaRPr lang="en-I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360218"/>
                <a:ext cx="10591800" cy="5816745"/>
              </a:xfrm>
              <a:blipFill>
                <a:blip r:embed="rId2"/>
                <a:stretch>
                  <a:fillRect l="-575" t="-1048"/>
                </a:stretch>
              </a:blipFill>
            </p:spPr>
            <p:txBody>
              <a:bodyPr/>
              <a:lstStyle/>
              <a:p>
                <a:r>
                  <a:rPr lang="en-IN">
                    <a:noFill/>
                  </a:rPr>
                  <a:t> </a:t>
                </a:r>
              </a:p>
            </p:txBody>
          </p:sp>
        </mc:Fallback>
      </mc:AlternateContent>
    </p:spTree>
    <p:extLst>
      <p:ext uri="{BB962C8B-B14F-4D97-AF65-F5344CB8AC3E}">
        <p14:creationId xmlns:p14="http://schemas.microsoft.com/office/powerpoint/2010/main" val="1651012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01782"/>
                <a:ext cx="10515600" cy="5775181"/>
              </a:xfrm>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Then the General solution is given by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i="1" dirty="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num>
                          <m:den>
                            <m:r>
                              <m:rPr>
                                <m:sty m:val="p"/>
                              </m:rPr>
                              <a:rPr lang="en-US" sz="2000" i="0" dirty="0">
                                <a:latin typeface="Cambria Math" panose="02040503050406030204" pitchFamily="18" charset="0"/>
                                <a:cs typeface="Times New Roman" panose="02020603050405020304" pitchFamily="18" charset="0"/>
                              </a:rPr>
                              <m:t>x</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sup>
                        </m:sSup>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sz="2000" i="0">
                        <a:latin typeface="Cambria Math" panose="02040503050406030204" pitchFamily="18" charset="0"/>
                        <a:cs typeface="Times New Roman" panose="02020603050405020304" pitchFamily="18" charset="0"/>
                      </a:rPr>
                      <m:t>                                                                              ⇒     </m:t>
                    </m:r>
                    <m:r>
                      <m:rPr>
                        <m:sty m:val="p"/>
                      </m:rPr>
                      <a:rPr lang="en-US" sz="2000" i="0">
                        <a:latin typeface="Cambria Math" panose="02040503050406030204" pitchFamily="18" charset="0"/>
                        <a:cs typeface="Times New Roman" panose="02020603050405020304" pitchFamily="18" charset="0"/>
                      </a:rPr>
                      <m:t>y</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x</m:t>
                            </m:r>
                          </m:sup>
                        </m:sSup>
                      </m:e>
                    </m:d>
                    <m:r>
                      <a:rPr lang="en-US" sz="2000" i="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a:rPr lang="en-US" sz="2000" i="0">
                                <a:latin typeface="Cambria Math" panose="02040503050406030204" pitchFamily="18" charset="0"/>
                                <a:cs typeface="Times New Roman" panose="02020603050405020304" pitchFamily="18" charset="0"/>
                              </a:rPr>
                              <m:t>2</m:t>
                            </m:r>
                            <m:r>
                              <m:rPr>
                                <m:sty m:val="p"/>
                              </m:rPr>
                              <a:rPr lang="en-US" sz="2000" i="0">
                                <a:latin typeface="Cambria Math" panose="02040503050406030204" pitchFamily="18" charset="0"/>
                                <a:cs typeface="Times New Roman" panose="02020603050405020304" pitchFamily="18" charset="0"/>
                              </a:rPr>
                              <m:t>x</m:t>
                            </m:r>
                          </m:sup>
                        </m:sSup>
                      </m:num>
                      <m:den>
                        <m:r>
                          <a:rPr lang="en-US" sz="2000" i="0">
                            <a:latin typeface="Cambria Math" panose="02040503050406030204" pitchFamily="18" charset="0"/>
                            <a:cs typeface="Times New Roman" panose="02020603050405020304" pitchFamily="18" charset="0"/>
                          </a:rPr>
                          <m:t>2</m:t>
                        </m:r>
                      </m:den>
                    </m:f>
                  </m:oMath>
                </a14:m>
                <a:r>
                  <a:rPr lang="en-IN" sz="2000" dirty="0">
                    <a:latin typeface="Times New Roman" panose="02020603050405020304" pitchFamily="18" charset="0"/>
                    <a:cs typeface="Times New Roman" panose="02020603050405020304" pitchFamily="18" charset="0"/>
                  </a:rPr>
                  <a:t>+ c</a:t>
                </a:r>
              </a:p>
              <a:p>
                <a:pPr marL="0" indent="0">
                  <a:buNone/>
                </a:pPr>
                <a:r>
                  <a:rPr lang="en-IN" sz="2000" dirty="0">
                    <a:latin typeface="Times New Roman" panose="02020603050405020304" pitchFamily="18" charset="0"/>
                    <a:cs typeface="Times New Roman" panose="02020603050405020304" pitchFamily="18" charset="0"/>
                  </a:rPr>
                  <a:t>        This is our required general solution</a:t>
                </a:r>
                <a:r>
                  <a:rPr lang="en-IN"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01782"/>
                <a:ext cx="10515600" cy="5775181"/>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2506097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29491"/>
                <a:ext cx="10515600" cy="6137564"/>
              </a:xfrm>
            </p:spPr>
            <p:txBody>
              <a:bodyPr>
                <a:no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3</a:t>
                </a:r>
                <a:r>
                  <a:rPr lang="en-US" sz="2000" b="1" dirty="0">
                    <a:solidFill>
                      <a:srgbClr val="FF0000"/>
                    </a:solidFill>
                    <a:latin typeface="Times New Roman" panose="02020603050405020304" pitchFamily="18" charset="0"/>
                    <a:cs typeface="Times New Roman" panose="02020603050405020304" pitchFamily="18" charset="0"/>
                  </a:rPr>
                  <a:t>5</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r>
                      <a:rPr lang="en-US" sz="2000" b="1" i="0">
                        <a:solidFill>
                          <a:srgbClr val="FF0000"/>
                        </a:solidFill>
                        <a:latin typeface="Cambria Math" panose="02040503050406030204" pitchFamily="18" charset="0"/>
                        <a:cs typeface="Times New Roman" panose="02020603050405020304" pitchFamily="18" charset="0"/>
                      </a:rPr>
                      <m:t>𝐝</m:t>
                    </m:r>
                    <m:r>
                      <a:rPr lang="en-US" sz="2000" b="1" i="0" smtClean="0">
                        <a:solidFill>
                          <a:srgbClr val="FF0000"/>
                        </a:solidFill>
                        <a:latin typeface="Cambria Math" panose="02040503050406030204" pitchFamily="18" charset="0"/>
                        <a:cs typeface="Times New Roman" panose="02020603050405020304" pitchFamily="18" charset="0"/>
                      </a:rPr>
                      <m:t>𝐱</m:t>
                    </m:r>
                    <m:r>
                      <a:rPr lang="en-US" sz="2000" b="1" i="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𝐱</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𝐞</m:t>
                        </m:r>
                      </m:e>
                      <m:sup>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𝐲</m:t>
                        </m:r>
                      </m:sup>
                    </m:sSup>
                    <m:r>
                      <a:rPr lang="en-US" sz="2000" b="1" i="0" smtClean="0">
                        <a:solidFill>
                          <a:srgbClr val="FF0000"/>
                        </a:solidFill>
                        <a:latin typeface="Cambria Math" panose="02040503050406030204" pitchFamily="18" charset="0"/>
                        <a:cs typeface="Times New Roman" panose="02020603050405020304" pitchFamily="18" charset="0"/>
                      </a:rPr>
                      <m:t> </m:t>
                    </m:r>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𝐬𝐞𝐜</m:t>
                        </m:r>
                      </m:e>
                      <m:sup>
                        <m:r>
                          <a:rPr lang="en-US" sz="2000" b="1" i="0" smtClean="0">
                            <a:solidFill>
                              <a:srgbClr val="FF0000"/>
                            </a:solidFill>
                            <a:latin typeface="Cambria Math" panose="02040503050406030204" pitchFamily="18" charset="0"/>
                            <a:cs typeface="Times New Roman" panose="02020603050405020304" pitchFamily="18" charset="0"/>
                          </a:rPr>
                          <m:t>𝟐</m:t>
                        </m:r>
                      </m:sup>
                    </m:sSup>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𝐝𝐲</m:t>
                    </m:r>
                    <m:r>
                      <a:rPr lang="en-US" sz="2000" b="1" i="0" smtClean="0">
                        <a:solidFill>
                          <a:srgbClr val="FF0000"/>
                        </a:solidFill>
                        <a:latin typeface="Cambria Math" panose="02040503050406030204" pitchFamily="18" charset="0"/>
                        <a:cs typeface="Times New Roman" panose="02020603050405020304" pitchFamily="18" charset="0"/>
                      </a:rPr>
                      <m:t>.</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equation</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b="0" i="0" smtClean="0">
                        <a:solidFill>
                          <a:schemeClr val="tx1"/>
                        </a:solidFill>
                        <a:latin typeface="Cambria Math" panose="02040503050406030204" pitchFamily="18" charset="0"/>
                        <a:cs typeface="Times New Roman" panose="02020603050405020304" pitchFamily="18" charset="0"/>
                      </a:rPr>
                      <m:t>dx</m:t>
                    </m:r>
                    <m:r>
                      <a:rPr lang="en-US" sz="2000" b="0" i="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x</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dy</m:t>
                    </m:r>
                    <m:r>
                      <a:rPr lang="en-US" sz="2000" b="0" i="0">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e</m:t>
                        </m:r>
                      </m:e>
                      <m:sup>
                        <m:r>
                          <a:rPr lang="en-US" sz="2000" b="0" i="0">
                            <a:solidFill>
                              <a:schemeClr val="tx1"/>
                            </a:solidFill>
                            <a:latin typeface="Cambria Math" panose="02040503050406030204" pitchFamily="18" charset="0"/>
                            <a:cs typeface="Times New Roman" panose="02020603050405020304" pitchFamily="18" charset="0"/>
                          </a:rPr>
                          <m:t>−</m:t>
                        </m:r>
                        <m:r>
                          <m:rPr>
                            <m:sty m:val="p"/>
                          </m:rPr>
                          <a:rPr lang="en-US" sz="2000" b="0" i="0">
                            <a:solidFill>
                              <a:schemeClr val="tx1"/>
                            </a:solidFill>
                            <a:latin typeface="Cambria Math" panose="02040503050406030204" pitchFamily="18" charset="0"/>
                            <a:cs typeface="Times New Roman" panose="02020603050405020304" pitchFamily="18" charset="0"/>
                          </a:rPr>
                          <m:t>y</m:t>
                        </m:r>
                      </m:sup>
                    </m:sSup>
                    <m:r>
                      <a:rPr lang="en-US" sz="2000" b="0" i="0">
                        <a:solidFill>
                          <a:schemeClr val="tx1"/>
                        </a:solidFill>
                        <a:latin typeface="Cambria Math" panose="02040503050406030204" pitchFamily="18" charset="0"/>
                        <a:cs typeface="Times New Roman" panose="02020603050405020304" pitchFamily="18" charset="0"/>
                      </a:rPr>
                      <m:t> </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sec</m:t>
                        </m:r>
                      </m:e>
                      <m:sup>
                        <m:r>
                          <a:rPr lang="en-US" sz="2000" b="0" i="0">
                            <a:solidFill>
                              <a:schemeClr val="tx1"/>
                            </a:solidFill>
                            <a:latin typeface="Cambria Math" panose="02040503050406030204" pitchFamily="18" charset="0"/>
                            <a:cs typeface="Times New Roman" panose="02020603050405020304" pitchFamily="18" charset="0"/>
                          </a:rPr>
                          <m:t>2</m:t>
                        </m:r>
                      </m:sup>
                    </m:sSup>
                    <m:r>
                      <m:rPr>
                        <m:sty m:val="p"/>
                      </m:rPr>
                      <a:rPr lang="en-US" sz="2000" b="0" i="0">
                        <a:solidFill>
                          <a:schemeClr val="tx1"/>
                        </a:solidFill>
                        <a:latin typeface="Cambria Math" panose="02040503050406030204" pitchFamily="18" charset="0"/>
                        <a:cs typeface="Times New Roman" panose="02020603050405020304" pitchFamily="18" charset="0"/>
                      </a:rPr>
                      <m:t>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dy</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 above differential equation can be represented in the form of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x</m:t>
                        </m:r>
                      </m:num>
                      <m:den>
                        <m:r>
                          <m:rPr>
                            <m:sty m:val="p"/>
                          </m:rPr>
                          <a:rPr lang="en-US"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y</m:t>
                        </m:r>
                      </m:den>
                    </m:f>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sup>
                    </m:sSup>
                    <m:r>
                      <a:rPr lang="en-US" sz="2000" i="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sec</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x</m:t>
                        </m:r>
                      </m:num>
                      <m:den>
                        <m:r>
                          <m:rPr>
                            <m:sty m:val="p"/>
                          </m:rPr>
                          <a:rPr lang="en-US"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y</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y</m:t>
                        </m:r>
                      </m:e>
                    </m:d>
                    <m:r>
                      <m:rPr>
                        <m:sty m:val="p"/>
                      </m:rPr>
                      <a:rPr lang="en-US" sz="2000" b="0" i="0" smtClean="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Q</m:t>
                    </m:r>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So it is Linear Differential equation in </a:t>
                </a:r>
                <a:r>
                  <a:rPr lang="en-US" sz="2000" dirty="0" smtClean="0">
                    <a:latin typeface="Times New Roman" panose="02020603050405020304" pitchFamily="18" charset="0"/>
                    <a:cs typeface="Times New Roman" panose="02020603050405020304" pitchFamily="18" charset="0"/>
                  </a:rPr>
                  <a:t>x.</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y</m:t>
                        </m:r>
                      </m:e>
                    </m:d>
                    <m:r>
                      <a:rPr lang="en-US" sz="2000" i="0">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1</a:t>
                </a:r>
                <a:r>
                  <a:rPr lang="en-IN" sz="2000" dirty="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y</m:t>
                        </m:r>
                      </m:e>
                    </m:d>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sup>
                    </m:sSup>
                    <m:r>
                      <a:rPr lang="en-US" sz="2000" i="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sec</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y</m:t>
                                </m:r>
                              </m:e>
                            </m:d>
                            <m:r>
                              <m:rPr>
                                <m:sty m:val="p"/>
                              </m:rPr>
                              <a:rPr lang="en-US"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y</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b="0" i="0" smtClean="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b="0" i="0" smtClean="0">
                            <a:latin typeface="Cambria Math" panose="02040503050406030204" pitchFamily="18" charset="0"/>
                            <a:cs typeface="Times New Roman" panose="02020603050405020304" pitchFamily="18" charset="0"/>
                          </a:rPr>
                          <m:t>y</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y</m:t>
                            </m:r>
                          </m:e>
                        </m:d>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y</m:t>
                            </m:r>
                          </m:sup>
                        </m:sSup>
                        <m:r>
                          <m:rPr>
                            <m:nor/>
                          </m:rPr>
                          <a:rPr lang="en-IN" sz="2000" dirty="0">
                            <a:latin typeface="Times New Roman" panose="02020603050405020304" pitchFamily="18" charset="0"/>
                            <a:cs typeface="Times New Roman" panose="02020603050405020304" pitchFamily="18" charset="0"/>
                          </a:rPr>
                          <m:t> </m:t>
                        </m:r>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sup>
                        </m:sSup>
                        <m:r>
                          <a:rPr lang="en-US" sz="2000" i="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sec</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y</m:t>
                            </m:r>
                          </m:sup>
                        </m:sSup>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y</m:t>
                            </m:r>
                          </m:sup>
                        </m:sSup>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sec</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y</m:t>
                              </m:r>
                            </m:sup>
                          </m:sSup>
                        </m:e>
                      </m:d>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tany</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c</m:t>
                      </m:r>
                    </m:oMath>
                  </m:oMathPara>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This is our required general solution. </a:t>
                </a:r>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29491"/>
                <a:ext cx="10515600" cy="6137564"/>
              </a:xfrm>
              <a:blipFill>
                <a:blip r:embed="rId2"/>
                <a:stretch>
                  <a:fillRect l="-638" t="-894"/>
                </a:stretch>
              </a:blipFill>
            </p:spPr>
            <p:txBody>
              <a:bodyPr/>
              <a:lstStyle/>
              <a:p>
                <a:r>
                  <a:rPr lang="en-IN">
                    <a:noFill/>
                  </a:rPr>
                  <a:t> </a:t>
                </a:r>
              </a:p>
            </p:txBody>
          </p:sp>
        </mc:Fallback>
      </mc:AlternateContent>
    </p:spTree>
    <p:extLst>
      <p:ext uri="{BB962C8B-B14F-4D97-AF65-F5344CB8AC3E}">
        <p14:creationId xmlns:p14="http://schemas.microsoft.com/office/powerpoint/2010/main" val="10865548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87926"/>
                <a:ext cx="10515600" cy="6470073"/>
              </a:xfrm>
            </p:spPr>
            <p:txBody>
              <a:bodyPr>
                <a:normAutofit lnSpcReduction="10000"/>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36.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d>
                      <m:dPr>
                        <m:ctrlPr>
                          <a:rPr lang="en-US" sz="2000" b="1" i="1" smtClean="0">
                            <a:solidFill>
                              <a:srgbClr val="FF0000"/>
                            </a:solidFill>
                            <a:latin typeface="Cambria Math" panose="02040503050406030204" pitchFamily="18" charset="0"/>
                            <a:cs typeface="Times New Roman" panose="02020603050405020304" pitchFamily="18" charset="0"/>
                          </a:rPr>
                        </m:ctrlPr>
                      </m:dPr>
                      <m:e>
                        <m:r>
                          <a:rPr lang="en-US" sz="2000" b="1" i="0" smtClean="0">
                            <a:solidFill>
                              <a:srgbClr val="FF0000"/>
                            </a:solidFill>
                            <a:latin typeface="Cambria Math" panose="02040503050406030204" pitchFamily="18" charset="0"/>
                            <a:cs typeface="Times New Roman" panose="02020603050405020304" pitchFamily="18" charset="0"/>
                          </a:rPr>
                          <m:t>𝟏</m:t>
                        </m:r>
                        <m:r>
                          <a:rPr lang="en-US" sz="2000" b="1" i="0" smtClean="0">
                            <a:solidFill>
                              <a:srgbClr val="FF0000"/>
                            </a:solidFill>
                            <a:latin typeface="Cambria Math" panose="02040503050406030204" pitchFamily="18" charset="0"/>
                            <a:cs typeface="Times New Roman" panose="02020603050405020304" pitchFamily="18" charset="0"/>
                          </a:rPr>
                          <m:t>+</m:t>
                        </m:r>
                        <m:sSup>
                          <m:sSupPr>
                            <m:ctrlPr>
                              <a:rPr lang="en-US" sz="2000" b="1" i="1" dirty="0" smtClean="0">
                                <a:solidFill>
                                  <a:srgbClr val="FF0000"/>
                                </a:solidFill>
                                <a:latin typeface="Cambria Math" panose="02040503050406030204" pitchFamily="18" charset="0"/>
                                <a:cs typeface="Times New Roman" panose="02020603050405020304" pitchFamily="18" charset="0"/>
                              </a:rPr>
                            </m:ctrlPr>
                          </m:sSupPr>
                          <m:e>
                            <m:r>
                              <a:rPr lang="en-US" sz="2000" b="1" i="0" dirty="0" smtClean="0">
                                <a:solidFill>
                                  <a:srgbClr val="FF0000"/>
                                </a:solidFill>
                                <a:latin typeface="Cambria Math" panose="02040503050406030204" pitchFamily="18" charset="0"/>
                                <a:cs typeface="Times New Roman" panose="02020603050405020304" pitchFamily="18" charset="0"/>
                              </a:rPr>
                              <m:t>𝐲</m:t>
                            </m:r>
                          </m:e>
                          <m:sup>
                            <m:r>
                              <a:rPr lang="en-US" sz="2000" b="1" i="0" dirty="0" smtClean="0">
                                <a:solidFill>
                                  <a:srgbClr val="FF0000"/>
                                </a:solidFill>
                                <a:latin typeface="Cambria Math" panose="02040503050406030204" pitchFamily="18" charset="0"/>
                                <a:cs typeface="Times New Roman" panose="02020603050405020304" pitchFamily="18" charset="0"/>
                              </a:rPr>
                              <m:t>𝟐</m:t>
                            </m:r>
                          </m:sup>
                        </m:sSup>
                      </m:e>
                    </m:d>
                    <m:r>
                      <a:rPr lang="en-US" sz="2000" b="1" i="0">
                        <a:solidFill>
                          <a:srgbClr val="FF0000"/>
                        </a:solidFill>
                        <a:latin typeface="Cambria Math" panose="02040503050406030204" pitchFamily="18" charset="0"/>
                        <a:cs typeface="Times New Roman" panose="02020603050405020304" pitchFamily="18" charset="0"/>
                      </a:rPr>
                      <m:t>𝐝</m:t>
                    </m:r>
                    <m:r>
                      <a:rPr lang="en-US" sz="2000" b="1" i="0" smtClean="0">
                        <a:solidFill>
                          <a:srgbClr val="FF0000"/>
                        </a:solidFill>
                        <a:latin typeface="Cambria Math" panose="02040503050406030204" pitchFamily="18" charset="0"/>
                        <a:cs typeface="Times New Roman" panose="02020603050405020304" pitchFamily="18" charset="0"/>
                      </a:rPr>
                      <m:t>𝐱</m:t>
                    </m:r>
                    <m:r>
                      <a:rPr lang="en-US" sz="2000" b="1" i="0" smtClean="0">
                        <a:solidFill>
                          <a:srgbClr val="FF0000"/>
                        </a:solidFill>
                        <a:latin typeface="Cambria Math" panose="02040503050406030204" pitchFamily="18" charset="0"/>
                        <a:cs typeface="Times New Roman" panose="02020603050405020304" pitchFamily="18" charset="0"/>
                      </a:rPr>
                      <m:t>=(</m:t>
                    </m:r>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𝐭𝐚𝐧</m:t>
                        </m:r>
                      </m:e>
                      <m:sup>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𝟏</m:t>
                        </m:r>
                      </m:sup>
                    </m:sSup>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𝐱</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a:solidFill>
                          <a:srgbClr val="FF0000"/>
                        </a:solidFill>
                        <a:latin typeface="Cambria Math" panose="02040503050406030204" pitchFamily="18" charset="0"/>
                        <a:cs typeface="Times New Roman" panose="02020603050405020304" pitchFamily="18" charset="0"/>
                      </a:rPr>
                      <m:t> </m:t>
                    </m:r>
                    <m:r>
                      <a:rPr lang="en-US" sz="2000" b="1" i="0">
                        <a:solidFill>
                          <a:srgbClr val="FF0000"/>
                        </a:solidFill>
                        <a:latin typeface="Cambria Math" panose="02040503050406030204" pitchFamily="18" charset="0"/>
                        <a:cs typeface="Times New Roman" panose="02020603050405020304" pitchFamily="18" charset="0"/>
                      </a:rPr>
                      <m:t>𝐝𝐲</m:t>
                    </m:r>
                    <m:r>
                      <a:rPr lang="en-US" sz="2000" b="1" i="0">
                        <a:solidFill>
                          <a:srgbClr val="FF0000"/>
                        </a:solidFill>
                        <a:latin typeface="Cambria Math" panose="02040503050406030204" pitchFamily="18" charset="0"/>
                        <a:cs typeface="Times New Roman" panose="02020603050405020304" pitchFamily="18" charset="0"/>
                      </a:rPr>
                      <m:t>.</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differential </a:t>
                </a:r>
                <a:r>
                  <a:rPr lang="en-US" sz="2000" dirty="0" smtClean="0">
                    <a:latin typeface="Times New Roman" panose="02020603050405020304" pitchFamily="18" charset="0"/>
                    <a:cs typeface="Times New Roman" panose="02020603050405020304" pitchFamily="18" charset="0"/>
                  </a:rPr>
                  <a:t>equation </a:t>
                </a:r>
                <a14:m>
                  <m:oMath xmlns:m="http://schemas.openxmlformats.org/officeDocument/2006/math">
                    <m:d>
                      <m:dPr>
                        <m:ctrlPr>
                          <a:rPr lang="en-US" sz="2000" i="1" smtClean="0">
                            <a:solidFill>
                              <a:schemeClr val="tx1"/>
                            </a:solidFill>
                            <a:latin typeface="Cambria Math" panose="02040503050406030204" pitchFamily="18" charset="0"/>
                            <a:cs typeface="Times New Roman" panose="02020603050405020304" pitchFamily="18" charset="0"/>
                          </a:rPr>
                        </m:ctrlPr>
                      </m:dPr>
                      <m:e>
                        <m:r>
                          <a:rPr lang="en-US" sz="2000" b="0" i="0">
                            <a:solidFill>
                              <a:schemeClr val="tx1"/>
                            </a:solidFill>
                            <a:latin typeface="Cambria Math" panose="02040503050406030204" pitchFamily="18" charset="0"/>
                            <a:cs typeface="Times New Roman" panose="02020603050405020304" pitchFamily="18" charset="0"/>
                          </a:rPr>
                          <m:t>1</m:t>
                        </m:r>
                        <m:r>
                          <a:rPr lang="en-US" sz="2000" b="0" i="0">
                            <a:solidFill>
                              <a:schemeClr val="tx1"/>
                            </a:solidFill>
                            <a:latin typeface="Cambria Math" panose="02040503050406030204" pitchFamily="18" charset="0"/>
                            <a:cs typeface="Times New Roman" panose="02020603050405020304" pitchFamily="18" charset="0"/>
                          </a:rPr>
                          <m:t>+</m:t>
                        </m:r>
                        <m:sSup>
                          <m:sSupPr>
                            <m:ctrlPr>
                              <a:rPr lang="en-US" sz="2000" i="1" dirty="0">
                                <a:solidFill>
                                  <a:schemeClr val="tx1"/>
                                </a:solidFill>
                                <a:latin typeface="Cambria Math" panose="02040503050406030204" pitchFamily="18" charset="0"/>
                                <a:cs typeface="Times New Roman" panose="02020603050405020304" pitchFamily="18" charset="0"/>
                              </a:rPr>
                            </m:ctrlPr>
                          </m:sSupPr>
                          <m:e>
                            <m:r>
                              <m:rPr>
                                <m:sty m:val="p"/>
                              </m:rPr>
                              <a:rPr lang="en-US" sz="2000" b="0" i="0" dirty="0">
                                <a:solidFill>
                                  <a:schemeClr val="tx1"/>
                                </a:solidFill>
                                <a:latin typeface="Cambria Math" panose="02040503050406030204" pitchFamily="18" charset="0"/>
                                <a:cs typeface="Times New Roman" panose="02020603050405020304" pitchFamily="18" charset="0"/>
                              </a:rPr>
                              <m:t>y</m:t>
                            </m:r>
                          </m:e>
                          <m:sup>
                            <m:r>
                              <a:rPr lang="en-US" sz="2000" b="0" i="0" dirty="0">
                                <a:solidFill>
                                  <a:schemeClr val="tx1"/>
                                </a:solidFill>
                                <a:latin typeface="Cambria Math" panose="02040503050406030204" pitchFamily="18" charset="0"/>
                                <a:cs typeface="Times New Roman" panose="02020603050405020304" pitchFamily="18" charset="0"/>
                              </a:rPr>
                              <m:t>2</m:t>
                            </m:r>
                          </m:sup>
                        </m:sSup>
                      </m:e>
                    </m:d>
                    <m:r>
                      <m:rPr>
                        <m:sty m:val="p"/>
                      </m:rPr>
                      <a:rPr lang="en-US" sz="2000" b="0" i="0">
                        <a:solidFill>
                          <a:schemeClr val="tx1"/>
                        </a:solidFill>
                        <a:latin typeface="Cambria Math" panose="02040503050406030204" pitchFamily="18" charset="0"/>
                        <a:cs typeface="Times New Roman" panose="02020603050405020304" pitchFamily="18" charset="0"/>
                      </a:rPr>
                      <m:t>dx</m:t>
                    </m:r>
                    <m:r>
                      <a:rPr lang="en-US" sz="2000" b="0" i="0">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b="0" i="0">
                            <a:solidFill>
                              <a:schemeClr val="tx1"/>
                            </a:solidFill>
                            <a:latin typeface="Cambria Math" panose="02040503050406030204" pitchFamily="18" charset="0"/>
                            <a:cs typeface="Times New Roman" panose="02020603050405020304" pitchFamily="18" charset="0"/>
                          </a:rPr>
                          <m:t>tan</m:t>
                        </m:r>
                      </m:e>
                      <m:sup>
                        <m:r>
                          <a:rPr lang="en-US" sz="2000" b="0" i="0">
                            <a:solidFill>
                              <a:schemeClr val="tx1"/>
                            </a:solidFill>
                            <a:latin typeface="Cambria Math" panose="02040503050406030204" pitchFamily="18" charset="0"/>
                            <a:cs typeface="Times New Roman" panose="02020603050405020304" pitchFamily="18" charset="0"/>
                          </a:rPr>
                          <m:t>−</m:t>
                        </m:r>
                        <m:r>
                          <a:rPr lang="en-US" sz="2000" b="0" i="0">
                            <a:solidFill>
                              <a:schemeClr val="tx1"/>
                            </a:solidFill>
                            <a:latin typeface="Cambria Math" panose="02040503050406030204" pitchFamily="18" charset="0"/>
                            <a:cs typeface="Times New Roman" panose="02020603050405020304" pitchFamily="18" charset="0"/>
                          </a:rPr>
                          <m:t>1</m:t>
                        </m:r>
                      </m:sup>
                    </m:sSup>
                    <m:r>
                      <m:rPr>
                        <m:sty m:val="p"/>
                      </m:rPr>
                      <a:rPr lang="en-US" sz="2000" b="0" i="0">
                        <a:solidFill>
                          <a:schemeClr val="tx1"/>
                        </a:solidFill>
                        <a:latin typeface="Cambria Math" panose="02040503050406030204" pitchFamily="18" charset="0"/>
                        <a:cs typeface="Times New Roman" panose="02020603050405020304" pitchFamily="18" charset="0"/>
                      </a:rPr>
                      <m:t>y</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x</m:t>
                    </m:r>
                    <m:r>
                      <a:rPr lang="en-US" sz="2000" b="0" i="0">
                        <a:solidFill>
                          <a:schemeClr val="tx1"/>
                        </a:solidFill>
                        <a:latin typeface="Cambria Math" panose="02040503050406030204" pitchFamily="18" charset="0"/>
                        <a:cs typeface="Times New Roman" panose="02020603050405020304" pitchFamily="18" charset="0"/>
                      </a:rPr>
                      <m:t>) </m:t>
                    </m:r>
                    <m:r>
                      <m:rPr>
                        <m:sty m:val="p"/>
                      </m:rPr>
                      <a:rPr lang="en-US" sz="2000" b="0" i="0">
                        <a:solidFill>
                          <a:schemeClr val="tx1"/>
                        </a:solidFill>
                        <a:latin typeface="Cambria Math" panose="02040503050406030204" pitchFamily="18" charset="0"/>
                        <a:cs typeface="Times New Roman" panose="02020603050405020304" pitchFamily="18" charset="0"/>
                      </a:rPr>
                      <m:t>dy</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 above differential equation can be represented in the form of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dx</m:t>
                        </m:r>
                      </m:num>
                      <m:den>
                        <m:r>
                          <m:rPr>
                            <m:sty m:val="p"/>
                          </m:rPr>
                          <a:rPr lang="en-US" sz="2000" i="0">
                            <a:latin typeface="Cambria Math" panose="02040503050406030204" pitchFamily="18" charset="0"/>
                            <a:cs typeface="Times New Roman" panose="02020603050405020304" pitchFamily="18" charset="0"/>
                          </a:rPr>
                          <m:t>dy</m:t>
                        </m:r>
                      </m:den>
                    </m:f>
                    <m:r>
                      <a:rPr lang="en-US" sz="2000" i="0">
                        <a:latin typeface="Cambria Math" panose="02040503050406030204" pitchFamily="18" charset="0"/>
                        <a:cs typeface="Times New Roman" panose="02020603050405020304" pitchFamily="18" charset="0"/>
                      </a:rPr>
                      <m:t>+</m:t>
                    </m:r>
                    <m:f>
                      <m:fPr>
                        <m:ctrlPr>
                          <a:rPr lang="en-US" sz="2000" i="1" dirty="0" smtClean="0">
                            <a:latin typeface="Cambria Math" panose="02040503050406030204" pitchFamily="18" charset="0"/>
                            <a:cs typeface="Times New Roman" panose="02020603050405020304" pitchFamily="18" charset="0"/>
                          </a:rPr>
                        </m:ctrlPr>
                      </m:fPr>
                      <m:num>
                        <m:r>
                          <a:rPr lang="en-US" sz="2000" b="0" i="0" dirty="0" smtClean="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y</m:t>
                            </m:r>
                          </m:e>
                          <m:sup>
                            <m:r>
                              <a:rPr lang="en-US" sz="2000" i="0" dirty="0">
                                <a:latin typeface="Cambria Math" panose="02040503050406030204" pitchFamily="18" charset="0"/>
                                <a:cs typeface="Times New Roman" panose="02020603050405020304" pitchFamily="18" charset="0"/>
                              </a:rPr>
                              <m:t>2</m:t>
                            </m:r>
                          </m:sup>
                        </m:sSup>
                      </m:den>
                    </m:f>
                    <m:r>
                      <m:rPr>
                        <m:sty m:val="p"/>
                      </m:rPr>
                      <a:rPr lang="en-US" sz="2000" b="0" i="0" dirty="0" smtClean="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f>
                      <m:fPr>
                        <m:ctrlPr>
                          <a:rPr lang="en-US" sz="2000" i="1" smtClean="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num>
                      <m:den>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y</m:t>
                            </m:r>
                          </m:e>
                          <m:sup>
                            <m:r>
                              <a:rPr lang="en-US" sz="2000" i="0" dirty="0">
                                <a:latin typeface="Cambria Math" panose="02040503050406030204" pitchFamily="18" charset="0"/>
                                <a:cs typeface="Times New Roman" panose="02020603050405020304" pitchFamily="18" charset="0"/>
                              </a:rPr>
                              <m:t>2</m:t>
                            </m:r>
                          </m:sup>
                        </m:sSup>
                      </m:den>
                    </m:f>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dx</m:t>
                        </m:r>
                      </m:num>
                      <m:den>
                        <m:r>
                          <m:rPr>
                            <m:sty m:val="p"/>
                          </m:rPr>
                          <a:rPr lang="en-US" sz="2000" i="0">
                            <a:latin typeface="Cambria Math" panose="02040503050406030204" pitchFamily="18" charset="0"/>
                            <a:cs typeface="Times New Roman" panose="02020603050405020304" pitchFamily="18" charset="0"/>
                          </a:rPr>
                          <m:t>dy</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e>
                    </m:d>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Q</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So it is Linear Differential equation in </a:t>
                </a:r>
                <a:r>
                  <a:rPr lang="en-US" sz="2000" dirty="0" smtClean="0">
                    <a:latin typeface="Times New Roman" panose="02020603050405020304" pitchFamily="18" charset="0"/>
                    <a:cs typeface="Times New Roman" panose="02020603050405020304" pitchFamily="18" charset="0"/>
                  </a:rPr>
                  <a:t>x.</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e>
                    </m:d>
                    <m:r>
                      <a:rPr lang="en-US" sz="2000" i="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r>
                          <a:rPr lang="en-US" sz="2000" i="0" dirty="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y</m:t>
                            </m:r>
                          </m:e>
                          <m:sup>
                            <m:r>
                              <a:rPr lang="en-US" sz="2000" i="0" dirty="0">
                                <a:latin typeface="Cambria Math" panose="02040503050406030204" pitchFamily="18" charset="0"/>
                                <a:cs typeface="Times New Roman" panose="02020603050405020304" pitchFamily="18" charset="0"/>
                              </a:rPr>
                              <m:t>2</m:t>
                            </m:r>
                          </m:sup>
                        </m:sSup>
                      </m:den>
                    </m:f>
                  </m:oMath>
                </a14:m>
                <a:r>
                  <a:rPr lang="en-IN" sz="2000" dirty="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b="0" i="0" smtClean="0">
                            <a:latin typeface="Cambria Math" panose="02040503050406030204" pitchFamily="18" charset="0"/>
                            <a:cs typeface="Times New Roman" panose="02020603050405020304" pitchFamily="18" charset="0"/>
                          </a:rPr>
                          <m:t>y</m:t>
                        </m:r>
                      </m:e>
                    </m:d>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num>
                      <m:den>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y</m:t>
                            </m:r>
                          </m:e>
                          <m:sup>
                            <m:r>
                              <a:rPr lang="en-US" sz="2000" i="0" dirty="0">
                                <a:latin typeface="Cambria Math" panose="02040503050406030204" pitchFamily="18" charset="0"/>
                                <a:cs typeface="Times New Roman" panose="02020603050405020304" pitchFamily="18" charset="0"/>
                              </a:rPr>
                              <m:t>2</m:t>
                            </m:r>
                          </m:sup>
                        </m:sSup>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e>
                            </m:d>
                            <m:r>
                              <m:rPr>
                                <m:sty m:val="p"/>
                              </m:rPr>
                              <a:rPr lang="en-US" sz="2000" i="0">
                                <a:latin typeface="Cambria Math" panose="02040503050406030204" pitchFamily="18" charset="0"/>
                                <a:cs typeface="Times New Roman" panose="02020603050405020304" pitchFamily="18" charset="0"/>
                              </a:rPr>
                              <m:t>dy</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i="1" dirty="0">
                                    <a:latin typeface="Cambria Math" panose="02040503050406030204" pitchFamily="18" charset="0"/>
                                    <a:cs typeface="Times New Roman" panose="02020603050405020304" pitchFamily="18" charset="0"/>
                                  </a:rPr>
                                </m:ctrlPr>
                              </m:fPr>
                              <m:num>
                                <m:r>
                                  <a:rPr lang="en-US" sz="2000" i="0" dirty="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y</m:t>
                                    </m:r>
                                  </m:e>
                                  <m:sup>
                                    <m:r>
                                      <a:rPr lang="en-US" sz="2000" i="0" dirty="0">
                                        <a:latin typeface="Cambria Math" panose="02040503050406030204" pitchFamily="18" charset="0"/>
                                        <a:cs typeface="Times New Roman" panose="02020603050405020304" pitchFamily="18" charset="0"/>
                                      </a:rPr>
                                      <m:t>2</m:t>
                                    </m:r>
                                  </m:sup>
                                </m:sSup>
                              </m:den>
                            </m:f>
                            <m:r>
                              <a:rPr lang="en-US" sz="2000" b="0" i="0" dirty="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e>
                        </m:nary>
                      </m:sup>
                    </m:sSup>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y</m:t>
                            </m:r>
                          </m:e>
                        </m:d>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sup>
                        </m:sSup>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num>
                          <m:den>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y</m:t>
                                </m:r>
                              </m:e>
                              <m:sup>
                                <m:r>
                                  <a:rPr lang="en-US" sz="2000" i="0" dirty="0">
                                    <a:latin typeface="Cambria Math" panose="02040503050406030204" pitchFamily="18" charset="0"/>
                                    <a:cs typeface="Times New Roman" panose="02020603050405020304" pitchFamily="18" charset="0"/>
                                  </a:rPr>
                                  <m:t>2</m:t>
                                </m:r>
                              </m:sup>
                            </m:sSup>
                          </m:den>
                        </m:f>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sup>
                        </m:sSup>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sup>
                        </m:sSup>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sec</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t</m:t>
                    </m:r>
                    <m:r>
                      <a:rPr lang="en-US" sz="2000" b="0" i="0" smtClean="0">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sup>
                          </m:sSup>
                        </m:e>
                      </m:d>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sup>
                      </m:sSup>
                      <m:r>
                        <a:rPr lang="en-US" sz="2000" b="0" i="0"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oMath>
                  </m:oMathPara>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This is our required general solution. </a:t>
                </a:r>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87926"/>
                <a:ext cx="10515600" cy="6470073"/>
              </a:xfrm>
              <a:blipFill>
                <a:blip r:embed="rId2"/>
                <a:stretch>
                  <a:fillRect l="-638" t="-1131"/>
                </a:stretch>
              </a:blipFill>
            </p:spPr>
            <p:txBody>
              <a:bodyPr/>
              <a:lstStyle/>
              <a:p>
                <a:r>
                  <a:rPr lang="en-IN">
                    <a:noFill/>
                  </a:rPr>
                  <a:t> </a:t>
                </a:r>
              </a:p>
            </p:txBody>
          </p:sp>
        </mc:Fallback>
      </mc:AlternateContent>
    </p:spTree>
    <p:extLst>
      <p:ext uri="{BB962C8B-B14F-4D97-AF65-F5344CB8AC3E}">
        <p14:creationId xmlns:p14="http://schemas.microsoft.com/office/powerpoint/2010/main" val="28124408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43345"/>
                <a:ext cx="10515600" cy="5733618"/>
              </a:xfrm>
            </p:spPr>
            <p:txBody>
              <a:bodyPr>
                <a:normAutofit fontScale="92500" lnSpcReduction="10000"/>
              </a:bodyPr>
              <a:lstStyle/>
              <a:p>
                <a:pPr marL="0" indent="0">
                  <a:buNone/>
                </a:pPr>
                <a:r>
                  <a:rPr lang="en-US" sz="2200" b="1" dirty="0" smtClean="0">
                    <a:solidFill>
                      <a:srgbClr val="FF0000"/>
                    </a:solidFill>
                    <a:latin typeface="Times New Roman" panose="02020603050405020304" pitchFamily="18" charset="0"/>
                    <a:cs typeface="Times New Roman" panose="02020603050405020304" pitchFamily="18" charset="0"/>
                  </a:rPr>
                  <a:t>3</a:t>
                </a:r>
                <a:r>
                  <a:rPr lang="en-US" sz="2200" b="1" dirty="0">
                    <a:solidFill>
                      <a:srgbClr val="FF0000"/>
                    </a:solidFill>
                    <a:latin typeface="Times New Roman" panose="02020603050405020304" pitchFamily="18" charset="0"/>
                    <a:cs typeface="Times New Roman" panose="02020603050405020304" pitchFamily="18" charset="0"/>
                  </a:rPr>
                  <a:t>7</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d>
                      <m:dPr>
                        <m:ctrlPr>
                          <a:rPr lang="en-US" sz="2200" b="1" i="1">
                            <a:solidFill>
                              <a:srgbClr val="FF0000"/>
                            </a:solidFill>
                            <a:latin typeface="Cambria Math" panose="02040503050406030204" pitchFamily="18" charset="0"/>
                            <a:cs typeface="Times New Roman" panose="02020603050405020304" pitchFamily="18" charset="0"/>
                          </a:rPr>
                        </m:ctrlPr>
                      </m:dPr>
                      <m:e>
                        <m:r>
                          <a:rPr lang="en-US" sz="2200" b="1" i="0">
                            <a:solidFill>
                              <a:srgbClr val="FF0000"/>
                            </a:solidFill>
                            <a:latin typeface="Cambria Math" panose="02040503050406030204" pitchFamily="18" charset="0"/>
                            <a:cs typeface="Times New Roman" panose="02020603050405020304" pitchFamily="18" charset="0"/>
                          </a:rPr>
                          <m:t>𝟏</m:t>
                        </m:r>
                        <m:r>
                          <a:rPr lang="en-US" sz="2200" b="1" i="0">
                            <a:solidFill>
                              <a:srgbClr val="FF0000"/>
                            </a:solidFill>
                            <a:latin typeface="Cambria Math" panose="02040503050406030204" pitchFamily="18" charset="0"/>
                            <a:cs typeface="Times New Roman" panose="02020603050405020304" pitchFamily="18" charset="0"/>
                          </a:rPr>
                          <m:t>+</m:t>
                        </m:r>
                        <m:sSup>
                          <m:sSupPr>
                            <m:ctrlPr>
                              <a:rPr lang="en-US" sz="2200" b="1" i="1" dirty="0">
                                <a:solidFill>
                                  <a:srgbClr val="FF0000"/>
                                </a:solidFill>
                                <a:latin typeface="Cambria Math" panose="02040503050406030204" pitchFamily="18" charset="0"/>
                                <a:cs typeface="Times New Roman" panose="02020603050405020304" pitchFamily="18" charset="0"/>
                              </a:rPr>
                            </m:ctrlPr>
                          </m:sSupPr>
                          <m:e>
                            <m:r>
                              <a:rPr lang="en-US" sz="2200" b="1" i="0" dirty="0">
                                <a:solidFill>
                                  <a:srgbClr val="FF0000"/>
                                </a:solidFill>
                                <a:latin typeface="Cambria Math" panose="02040503050406030204" pitchFamily="18" charset="0"/>
                                <a:cs typeface="Times New Roman" panose="02020603050405020304" pitchFamily="18" charset="0"/>
                              </a:rPr>
                              <m:t>𝐲</m:t>
                            </m:r>
                          </m:e>
                          <m:sup>
                            <m:r>
                              <a:rPr lang="en-US" sz="2200" b="1" i="0" dirty="0">
                                <a:solidFill>
                                  <a:srgbClr val="FF0000"/>
                                </a:solidFill>
                                <a:latin typeface="Cambria Math" panose="02040503050406030204" pitchFamily="18" charset="0"/>
                                <a:cs typeface="Times New Roman" panose="02020603050405020304" pitchFamily="18" charset="0"/>
                              </a:rPr>
                              <m:t>𝟐</m:t>
                            </m:r>
                          </m:sup>
                        </m:sSup>
                      </m:e>
                    </m:d>
                    <m:r>
                      <a:rPr lang="en-US" sz="2200" b="1" i="0" dirty="0" smtClean="0">
                        <a:solidFill>
                          <a:srgbClr val="FF0000"/>
                        </a:solidFill>
                        <a:latin typeface="Cambria Math" panose="02040503050406030204" pitchFamily="18" charset="0"/>
                        <a:cs typeface="Times New Roman" panose="02020603050405020304" pitchFamily="18" charset="0"/>
                      </a:rPr>
                      <m:t>+</m:t>
                    </m:r>
                    <m:d>
                      <m:dPr>
                        <m:ctrlPr>
                          <a:rPr lang="en-US" sz="2200" b="1" i="1" smtClean="0">
                            <a:solidFill>
                              <a:srgbClr val="FF0000"/>
                            </a:solidFill>
                            <a:latin typeface="Cambria Math" panose="02040503050406030204" pitchFamily="18" charset="0"/>
                            <a:cs typeface="Times New Roman" panose="02020603050405020304" pitchFamily="18" charset="0"/>
                          </a:rPr>
                        </m:ctrlPr>
                      </m:dPr>
                      <m:e>
                        <m:r>
                          <a:rPr lang="en-US" sz="2200" b="1" i="0" smtClean="0">
                            <a:solidFill>
                              <a:srgbClr val="FF0000"/>
                            </a:solidFill>
                            <a:latin typeface="Cambria Math" panose="02040503050406030204" pitchFamily="18" charset="0"/>
                            <a:cs typeface="Times New Roman" panose="02020603050405020304" pitchFamily="18" charset="0"/>
                          </a:rPr>
                          <m:t>𝐱</m:t>
                        </m:r>
                        <m:r>
                          <a:rPr lang="en-US" sz="2200" b="1" i="0" smtClean="0">
                            <a:solidFill>
                              <a:srgbClr val="FF0000"/>
                            </a:solidFill>
                            <a:latin typeface="Cambria Math" panose="02040503050406030204" pitchFamily="18" charset="0"/>
                            <a:cs typeface="Times New Roman" panose="02020603050405020304" pitchFamily="18" charset="0"/>
                          </a:rPr>
                          <m:t>−</m:t>
                        </m:r>
                        <m:sSup>
                          <m:sSupPr>
                            <m:ctrlPr>
                              <a:rPr lang="en-US" sz="2200" b="1" i="1" smtClean="0">
                                <a:solidFill>
                                  <a:srgbClr val="FF0000"/>
                                </a:solidFill>
                                <a:latin typeface="Cambria Math" panose="02040503050406030204" pitchFamily="18" charset="0"/>
                                <a:cs typeface="Times New Roman" panose="02020603050405020304" pitchFamily="18" charset="0"/>
                              </a:rPr>
                            </m:ctrlPr>
                          </m:sSupPr>
                          <m:e>
                            <m:r>
                              <a:rPr lang="en-US" sz="2200" b="1" i="0">
                                <a:solidFill>
                                  <a:srgbClr val="FF0000"/>
                                </a:solidFill>
                                <a:latin typeface="Cambria Math" panose="02040503050406030204" pitchFamily="18" charset="0"/>
                                <a:cs typeface="Times New Roman" panose="02020603050405020304" pitchFamily="18" charset="0"/>
                              </a:rPr>
                              <m:t>𝐞</m:t>
                            </m:r>
                          </m:e>
                          <m:sup>
                            <m:sSup>
                              <m:sSupPr>
                                <m:ctrlPr>
                                  <a:rPr lang="en-US" sz="2200" b="1" i="1" smtClean="0">
                                    <a:solidFill>
                                      <a:srgbClr val="FF0000"/>
                                    </a:solidFill>
                                    <a:latin typeface="Cambria Math" panose="02040503050406030204" pitchFamily="18" charset="0"/>
                                    <a:cs typeface="Times New Roman" panose="02020603050405020304" pitchFamily="18" charset="0"/>
                                  </a:rPr>
                                </m:ctrlPr>
                              </m:sSupPr>
                              <m:e>
                                <m:r>
                                  <a:rPr lang="en-US" sz="2200" b="1" i="0">
                                    <a:solidFill>
                                      <a:srgbClr val="FF0000"/>
                                    </a:solidFill>
                                    <a:latin typeface="Cambria Math" panose="02040503050406030204" pitchFamily="18" charset="0"/>
                                    <a:cs typeface="Times New Roman" panose="02020603050405020304" pitchFamily="18" charset="0"/>
                                  </a:rPr>
                                  <m:t>𝐭𝐚𝐧</m:t>
                                </m:r>
                              </m:e>
                              <m:sup>
                                <m:r>
                                  <a:rPr lang="en-US" sz="2200" b="1" i="0">
                                    <a:solidFill>
                                      <a:srgbClr val="FF0000"/>
                                    </a:solidFill>
                                    <a:latin typeface="Cambria Math" panose="02040503050406030204" pitchFamily="18" charset="0"/>
                                    <a:cs typeface="Times New Roman" panose="02020603050405020304" pitchFamily="18" charset="0"/>
                                  </a:rPr>
                                  <m:t>−</m:t>
                                </m:r>
                                <m:r>
                                  <a:rPr lang="en-US" sz="2200" b="1" i="0">
                                    <a:solidFill>
                                      <a:srgbClr val="FF0000"/>
                                    </a:solidFill>
                                    <a:latin typeface="Cambria Math" panose="02040503050406030204" pitchFamily="18" charset="0"/>
                                    <a:cs typeface="Times New Roman" panose="02020603050405020304" pitchFamily="18" charset="0"/>
                                  </a:rPr>
                                  <m:t>𝟏</m:t>
                                </m:r>
                              </m:sup>
                            </m:sSup>
                            <m:r>
                              <a:rPr lang="en-US" sz="2200" b="1" i="0">
                                <a:solidFill>
                                  <a:srgbClr val="FF0000"/>
                                </a:solidFill>
                                <a:latin typeface="Cambria Math" panose="02040503050406030204" pitchFamily="18" charset="0"/>
                                <a:cs typeface="Times New Roman" panose="02020603050405020304" pitchFamily="18" charset="0"/>
                              </a:rPr>
                              <m:t>𝐲</m:t>
                            </m:r>
                          </m:sup>
                        </m:sSup>
                      </m:e>
                    </m:d>
                    <m:f>
                      <m:fPr>
                        <m:ctrlPr>
                          <a:rPr lang="en-US" sz="2200" b="1" i="1" smtClean="0">
                            <a:solidFill>
                              <a:srgbClr val="FF0000"/>
                            </a:solidFill>
                            <a:latin typeface="Cambria Math" panose="02040503050406030204" pitchFamily="18" charset="0"/>
                            <a:cs typeface="Times New Roman" panose="02020603050405020304" pitchFamily="18" charset="0"/>
                          </a:rPr>
                        </m:ctrlPr>
                      </m:fPr>
                      <m:num>
                        <m:r>
                          <a:rPr lang="en-US" sz="2200" b="1" i="0" smtClean="0">
                            <a:solidFill>
                              <a:srgbClr val="FF0000"/>
                            </a:solidFill>
                            <a:latin typeface="Cambria Math" panose="02040503050406030204" pitchFamily="18" charset="0"/>
                            <a:cs typeface="Times New Roman" panose="02020603050405020304" pitchFamily="18" charset="0"/>
                          </a:rPr>
                          <m:t>𝐝𝐲</m:t>
                        </m:r>
                      </m:num>
                      <m:den>
                        <m:r>
                          <a:rPr lang="en-US" sz="2200" b="1" i="0" smtClean="0">
                            <a:solidFill>
                              <a:srgbClr val="FF0000"/>
                            </a:solidFill>
                            <a:latin typeface="Cambria Math" panose="02040503050406030204" pitchFamily="18" charset="0"/>
                            <a:cs typeface="Times New Roman" panose="02020603050405020304" pitchFamily="18" charset="0"/>
                          </a:rPr>
                          <m:t>𝐝𝐱</m:t>
                        </m:r>
                      </m:den>
                    </m:f>
                    <m:r>
                      <a:rPr lang="en-US" sz="2200" b="1" i="0" smtClean="0">
                        <a:solidFill>
                          <a:srgbClr val="FF0000"/>
                        </a:solidFill>
                        <a:latin typeface="Cambria Math" panose="02040503050406030204" pitchFamily="18" charset="0"/>
                        <a:cs typeface="Times New Roman" panose="02020603050405020304" pitchFamily="18" charset="0"/>
                      </a:rPr>
                      <m:t>=</m:t>
                    </m:r>
                    <m:r>
                      <a:rPr lang="en-US" sz="2200" b="1" i="0" smtClean="0">
                        <a:solidFill>
                          <a:srgbClr val="FF0000"/>
                        </a:solidFill>
                        <a:latin typeface="Cambria Math" panose="02040503050406030204" pitchFamily="18" charset="0"/>
                        <a:cs typeface="Times New Roman" panose="02020603050405020304" pitchFamily="18" charset="0"/>
                      </a:rPr>
                      <m:t>𝟎</m:t>
                    </m:r>
                    <m:r>
                      <a:rPr lang="en-US" sz="2200" b="1" i="1">
                        <a:solidFill>
                          <a:srgbClr val="FF0000"/>
                        </a:solidFill>
                        <a:latin typeface="Cambria Math" panose="02040503050406030204" pitchFamily="18" charset="0"/>
                        <a:cs typeface="Times New Roman" panose="02020603050405020304" pitchFamily="18" charset="0"/>
                      </a:rPr>
                      <m:t>.</m:t>
                    </m:r>
                  </m:oMath>
                </a14:m>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Sol. </a:t>
                </a:r>
                <a:r>
                  <a:rPr lang="en-US" sz="2200" dirty="0">
                    <a:latin typeface="Times New Roman" panose="02020603050405020304" pitchFamily="18" charset="0"/>
                    <a:cs typeface="Times New Roman" panose="02020603050405020304" pitchFamily="18" charset="0"/>
                  </a:rPr>
                  <a:t>Given the differential equation </a:t>
                </a:r>
                <a14:m>
                  <m:oMath xmlns:m="http://schemas.openxmlformats.org/officeDocument/2006/math">
                    <m:d>
                      <m:dPr>
                        <m:ctrlPr>
                          <a:rPr lang="en-US" sz="2200" i="1">
                            <a:latin typeface="Cambria Math" panose="02040503050406030204" pitchFamily="18" charset="0"/>
                            <a:cs typeface="Times New Roman" panose="02020603050405020304" pitchFamily="18" charset="0"/>
                          </a:rPr>
                        </m:ctrlPr>
                      </m:dPr>
                      <m:e>
                        <m:r>
                          <a:rPr lang="en-US" sz="2200" i="0">
                            <a:latin typeface="Cambria Math" panose="02040503050406030204" pitchFamily="18" charset="0"/>
                            <a:cs typeface="Times New Roman" panose="02020603050405020304" pitchFamily="18" charset="0"/>
                          </a:rPr>
                          <m:t>1</m:t>
                        </m:r>
                        <m:r>
                          <a:rPr lang="en-US" sz="2200" i="0">
                            <a:latin typeface="Cambria Math" panose="02040503050406030204" pitchFamily="18" charset="0"/>
                            <a:cs typeface="Times New Roman" panose="02020603050405020304" pitchFamily="18" charset="0"/>
                          </a:rPr>
                          <m:t>+</m:t>
                        </m:r>
                        <m:sSup>
                          <m:sSupPr>
                            <m:ctrlPr>
                              <a:rPr lang="en-US" sz="2200" i="1" dirty="0">
                                <a:latin typeface="Cambria Math" panose="02040503050406030204" pitchFamily="18" charset="0"/>
                                <a:cs typeface="Times New Roman" panose="02020603050405020304" pitchFamily="18" charset="0"/>
                              </a:rPr>
                            </m:ctrlPr>
                          </m:sSupPr>
                          <m:e>
                            <m:r>
                              <m:rPr>
                                <m:sty m:val="p"/>
                              </m:rPr>
                              <a:rPr lang="en-US" sz="2200" i="0" dirty="0">
                                <a:latin typeface="Cambria Math" panose="02040503050406030204" pitchFamily="18" charset="0"/>
                                <a:cs typeface="Times New Roman" panose="02020603050405020304" pitchFamily="18" charset="0"/>
                              </a:rPr>
                              <m:t>y</m:t>
                            </m:r>
                          </m:e>
                          <m:sup>
                            <m:r>
                              <a:rPr lang="en-US" sz="2200" i="0" dirty="0">
                                <a:latin typeface="Cambria Math" panose="02040503050406030204" pitchFamily="18" charset="0"/>
                                <a:cs typeface="Times New Roman" panose="02020603050405020304" pitchFamily="18" charset="0"/>
                              </a:rPr>
                              <m:t>2</m:t>
                            </m:r>
                          </m:sup>
                        </m:sSup>
                      </m:e>
                    </m:d>
                    <m:r>
                      <m:rPr>
                        <m:sty m:val="p"/>
                      </m:rPr>
                      <a:rPr lang="en-US" sz="2200" i="0">
                        <a:latin typeface="Cambria Math" panose="02040503050406030204" pitchFamily="18" charset="0"/>
                        <a:cs typeface="Times New Roman" panose="02020603050405020304" pitchFamily="18" charset="0"/>
                      </a:rPr>
                      <m:t>dx</m:t>
                    </m:r>
                    <m:r>
                      <a:rPr lang="en-US" sz="2200" b="0" i="0" smtClean="0">
                        <a:latin typeface="Cambria Math" panose="02040503050406030204" pitchFamily="18" charset="0"/>
                        <a:cs typeface="Times New Roman" panose="02020603050405020304" pitchFamily="18" charset="0"/>
                      </a:rPr>
                      <m:t>+</m:t>
                    </m:r>
                    <m:d>
                      <m:dPr>
                        <m:ctrlPr>
                          <a:rPr lang="en-US" sz="2200" b="0" i="1">
                            <a:latin typeface="Cambria Math" panose="02040503050406030204" pitchFamily="18" charset="0"/>
                            <a:cs typeface="Times New Roman" panose="02020603050405020304" pitchFamily="18" charset="0"/>
                          </a:rPr>
                        </m:ctrlPr>
                      </m:dPr>
                      <m:e>
                        <m:r>
                          <m:rPr>
                            <m:sty m:val="p"/>
                          </m:rPr>
                          <a:rPr lang="en-US" sz="2200" b="0" i="0" smtClean="0">
                            <a:latin typeface="Cambria Math" panose="02040503050406030204" pitchFamily="18" charset="0"/>
                            <a:cs typeface="Times New Roman" panose="02020603050405020304" pitchFamily="18" charset="0"/>
                          </a:rPr>
                          <m:t>x</m:t>
                        </m:r>
                        <m:r>
                          <a:rPr lang="en-US" sz="2200" b="0" i="0" smtClean="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tan</m:t>
                                </m:r>
                              </m:e>
                              <m:sup>
                                <m:r>
                                  <a:rPr lang="en-US" sz="2200" i="0">
                                    <a:latin typeface="Cambria Math" panose="02040503050406030204" pitchFamily="18" charset="0"/>
                                    <a:cs typeface="Times New Roman" panose="02020603050405020304" pitchFamily="18" charset="0"/>
                                  </a:rPr>
                                  <m:t>−</m:t>
                                </m:r>
                                <m:r>
                                  <a:rPr lang="en-US" sz="2200" i="0">
                                    <a:latin typeface="Cambria Math" panose="02040503050406030204" pitchFamily="18" charset="0"/>
                                    <a:cs typeface="Times New Roman" panose="02020603050405020304" pitchFamily="18" charset="0"/>
                                  </a:rPr>
                                  <m:t>1</m:t>
                                </m:r>
                              </m:sup>
                            </m:sSup>
                            <m:r>
                              <m:rPr>
                                <m:sty m:val="p"/>
                              </m:rPr>
                              <a:rPr lang="en-US" sz="2200" i="0">
                                <a:latin typeface="Cambria Math" panose="02040503050406030204" pitchFamily="18" charset="0"/>
                                <a:cs typeface="Times New Roman" panose="02020603050405020304" pitchFamily="18" charset="0"/>
                              </a:rPr>
                              <m:t>y</m:t>
                            </m:r>
                          </m:sup>
                        </m:sSup>
                      </m:e>
                    </m:d>
                    <m:f>
                      <m:fPr>
                        <m:ctrlPr>
                          <a:rPr lang="en-US" sz="2200" i="1" smtClean="0">
                            <a:solidFill>
                              <a:schemeClr val="tx1"/>
                            </a:solidFill>
                            <a:latin typeface="Cambria Math" panose="02040503050406030204" pitchFamily="18" charset="0"/>
                            <a:cs typeface="Times New Roman" panose="02020603050405020304" pitchFamily="18" charset="0"/>
                          </a:rPr>
                        </m:ctrlPr>
                      </m:fPr>
                      <m:num>
                        <m:r>
                          <m:rPr>
                            <m:sty m:val="p"/>
                          </m:rPr>
                          <a:rPr lang="en-US" sz="2200" b="0" i="0">
                            <a:solidFill>
                              <a:schemeClr val="tx1"/>
                            </a:solidFill>
                            <a:latin typeface="Cambria Math" panose="02040503050406030204" pitchFamily="18" charset="0"/>
                            <a:cs typeface="Times New Roman" panose="02020603050405020304" pitchFamily="18" charset="0"/>
                          </a:rPr>
                          <m:t>dy</m:t>
                        </m:r>
                      </m:num>
                      <m:den>
                        <m:r>
                          <m:rPr>
                            <m:sty m:val="p"/>
                          </m:rPr>
                          <a:rPr lang="en-US" sz="2200" b="0" i="0">
                            <a:solidFill>
                              <a:schemeClr val="tx1"/>
                            </a:solidFill>
                            <a:latin typeface="Cambria Math" panose="02040503050406030204" pitchFamily="18" charset="0"/>
                            <a:cs typeface="Times New Roman" panose="02020603050405020304" pitchFamily="18" charset="0"/>
                          </a:rPr>
                          <m:t>dx</m:t>
                        </m:r>
                      </m:den>
                    </m:f>
                    <m:r>
                      <a:rPr lang="en-US" sz="2200" b="0" i="0" smtClean="0">
                        <a:solidFill>
                          <a:schemeClr val="tx1"/>
                        </a:solidFill>
                        <a:latin typeface="Cambria Math" panose="02040503050406030204" pitchFamily="18" charset="0"/>
                        <a:cs typeface="Times New Roman" panose="02020603050405020304" pitchFamily="18" charset="0"/>
                      </a:rPr>
                      <m:t>=</m:t>
                    </m:r>
                    <m:r>
                      <a:rPr lang="en-US" sz="2200" b="0" i="0" smtClean="0">
                        <a:solidFill>
                          <a:schemeClr val="tx1"/>
                        </a:solidFill>
                        <a:latin typeface="Cambria Math" panose="02040503050406030204" pitchFamily="18" charset="0"/>
                        <a:cs typeface="Times New Roman" panose="02020603050405020304" pitchFamily="18" charset="0"/>
                      </a:rPr>
                      <m:t>0</m:t>
                    </m:r>
                  </m:oMath>
                </a14:m>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The above differential equation can be represented in the form of </a:t>
                </a:r>
              </a:p>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cs typeface="Times New Roman" panose="02020603050405020304" pitchFamily="18" charset="0"/>
                          </a:rPr>
                        </m:ctrlPr>
                      </m:fPr>
                      <m:num>
                        <m:r>
                          <a:rPr lang="en-US" sz="2200" i="1">
                            <a:latin typeface="Cambria Math" panose="02040503050406030204" pitchFamily="18" charset="0"/>
                            <a:cs typeface="Times New Roman" panose="02020603050405020304" pitchFamily="18" charset="0"/>
                          </a:rPr>
                          <m:t>𝑑𝑥</m:t>
                        </m:r>
                      </m:num>
                      <m:den>
                        <m:r>
                          <a:rPr lang="en-US" sz="2200" i="1">
                            <a:latin typeface="Cambria Math" panose="02040503050406030204" pitchFamily="18" charset="0"/>
                            <a:cs typeface="Times New Roman" panose="02020603050405020304" pitchFamily="18" charset="0"/>
                          </a:rPr>
                          <m:t>𝑑𝑦</m:t>
                        </m:r>
                      </m:den>
                    </m:f>
                    <m:r>
                      <a:rPr lang="en-US" sz="2200" i="1">
                        <a:latin typeface="Cambria Math" panose="02040503050406030204" pitchFamily="18" charset="0"/>
                        <a:cs typeface="Times New Roman" panose="02020603050405020304" pitchFamily="18" charset="0"/>
                      </a:rPr>
                      <m:t>+</m:t>
                    </m:r>
                    <m:f>
                      <m:fPr>
                        <m:ctrlPr>
                          <a:rPr lang="en-US" sz="2200" i="1" dirty="0">
                            <a:latin typeface="Cambria Math" panose="02040503050406030204" pitchFamily="18" charset="0"/>
                            <a:cs typeface="Times New Roman" panose="02020603050405020304" pitchFamily="18" charset="0"/>
                          </a:rPr>
                        </m:ctrlPr>
                      </m:fPr>
                      <m:num>
                        <m:r>
                          <a:rPr lang="en-US" sz="2200" i="1" dirty="0">
                            <a:latin typeface="Cambria Math" panose="02040503050406030204" pitchFamily="18" charset="0"/>
                            <a:cs typeface="Times New Roman" panose="02020603050405020304" pitchFamily="18" charset="0"/>
                          </a:rPr>
                          <m:t>1</m:t>
                        </m:r>
                      </m:num>
                      <m:den>
                        <m:r>
                          <a:rPr lang="en-US" sz="2200" i="1">
                            <a:latin typeface="Cambria Math" panose="02040503050406030204" pitchFamily="18" charset="0"/>
                            <a:cs typeface="Times New Roman" panose="02020603050405020304" pitchFamily="18" charset="0"/>
                          </a:rPr>
                          <m:t>1</m:t>
                        </m:r>
                        <m:r>
                          <a:rPr lang="en-US" sz="2200">
                            <a:latin typeface="Cambria Math" panose="02040503050406030204" pitchFamily="18" charset="0"/>
                            <a:cs typeface="Times New Roman" panose="02020603050405020304" pitchFamily="18" charset="0"/>
                          </a:rPr>
                          <m:t>+</m:t>
                        </m:r>
                        <m:sSup>
                          <m:sSupPr>
                            <m:ctrlPr>
                              <a:rPr lang="en-US" sz="2200" i="1" dirty="0">
                                <a:latin typeface="Cambria Math" panose="02040503050406030204" pitchFamily="18" charset="0"/>
                                <a:cs typeface="Times New Roman" panose="02020603050405020304" pitchFamily="18" charset="0"/>
                              </a:rPr>
                            </m:ctrlPr>
                          </m:sSupPr>
                          <m:e>
                            <m:r>
                              <a:rPr lang="en-US" sz="2200" i="1" dirty="0">
                                <a:latin typeface="Cambria Math" panose="02040503050406030204" pitchFamily="18" charset="0"/>
                                <a:cs typeface="Times New Roman" panose="02020603050405020304" pitchFamily="18" charset="0"/>
                              </a:rPr>
                              <m:t>𝑦</m:t>
                            </m:r>
                          </m:e>
                          <m:sup>
                            <m:r>
                              <a:rPr lang="en-US" sz="2200" i="1" dirty="0">
                                <a:latin typeface="Cambria Math" panose="02040503050406030204" pitchFamily="18" charset="0"/>
                                <a:cs typeface="Times New Roman" panose="02020603050405020304" pitchFamily="18" charset="0"/>
                              </a:rPr>
                              <m:t>2</m:t>
                            </m:r>
                          </m:sup>
                        </m:sSup>
                      </m:den>
                    </m:f>
                    <m:r>
                      <a:rPr lang="en-US" sz="2200" i="1" dirty="0">
                        <a:latin typeface="Cambria Math" panose="02040503050406030204" pitchFamily="18" charset="0"/>
                        <a:cs typeface="Times New Roman" panose="02020603050405020304" pitchFamily="18" charset="0"/>
                      </a:rPr>
                      <m:t>𝑥</m:t>
                    </m:r>
                    <m:r>
                      <a:rPr lang="en-US" sz="2200" i="1">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𝑒</m:t>
                            </m:r>
                          </m:e>
                          <m:sup>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𝑡𝑎𝑛</m:t>
                                </m:r>
                              </m:e>
                              <m:sup>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1</m:t>
                                </m:r>
                              </m:sup>
                            </m:sSup>
                            <m:r>
                              <a:rPr lang="en-US" sz="2200" i="1">
                                <a:latin typeface="Cambria Math" panose="02040503050406030204" pitchFamily="18" charset="0"/>
                                <a:cs typeface="Times New Roman" panose="02020603050405020304" pitchFamily="18" charset="0"/>
                              </a:rPr>
                              <m:t>𝑦</m:t>
                            </m:r>
                          </m:sup>
                        </m:sSup>
                      </m:num>
                      <m:den>
                        <m:r>
                          <a:rPr lang="en-US" sz="2200" i="1">
                            <a:latin typeface="Cambria Math" panose="02040503050406030204" pitchFamily="18" charset="0"/>
                            <a:cs typeface="Times New Roman" panose="02020603050405020304" pitchFamily="18" charset="0"/>
                          </a:rPr>
                          <m:t>1</m:t>
                        </m:r>
                        <m:r>
                          <a:rPr lang="en-US" sz="2200">
                            <a:latin typeface="Cambria Math" panose="02040503050406030204" pitchFamily="18" charset="0"/>
                            <a:cs typeface="Times New Roman" panose="02020603050405020304" pitchFamily="18" charset="0"/>
                          </a:rPr>
                          <m:t>+</m:t>
                        </m:r>
                        <m:sSup>
                          <m:sSupPr>
                            <m:ctrlPr>
                              <a:rPr lang="en-US" sz="2200" i="1" dirty="0">
                                <a:latin typeface="Cambria Math" panose="02040503050406030204" pitchFamily="18" charset="0"/>
                                <a:cs typeface="Times New Roman" panose="02020603050405020304" pitchFamily="18" charset="0"/>
                              </a:rPr>
                            </m:ctrlPr>
                          </m:sSupPr>
                          <m:e>
                            <m:r>
                              <a:rPr lang="en-US" sz="2200" i="1" dirty="0">
                                <a:latin typeface="Cambria Math" panose="02040503050406030204" pitchFamily="18" charset="0"/>
                                <a:cs typeface="Times New Roman" panose="02020603050405020304" pitchFamily="18" charset="0"/>
                              </a:rPr>
                              <m:t>𝑦</m:t>
                            </m:r>
                          </m:e>
                          <m:sup>
                            <m:r>
                              <a:rPr lang="en-US" sz="2200" i="1" dirty="0">
                                <a:latin typeface="Cambria Math" panose="02040503050406030204" pitchFamily="18" charset="0"/>
                                <a:cs typeface="Times New Roman" panose="02020603050405020304" pitchFamily="18" charset="0"/>
                              </a:rPr>
                              <m:t>2</m:t>
                            </m:r>
                          </m:sup>
                        </m:sSup>
                      </m:den>
                    </m:f>
                  </m:oMath>
                </a14:m>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It is in the form of    </a:t>
                </a:r>
                <a14:m>
                  <m:oMath xmlns:m="http://schemas.openxmlformats.org/officeDocument/2006/math">
                    <m:f>
                      <m:fPr>
                        <m:ctrlPr>
                          <a:rPr lang="en-US" sz="2200" i="1">
                            <a:latin typeface="Cambria Math" panose="02040503050406030204" pitchFamily="18" charset="0"/>
                            <a:cs typeface="Times New Roman" panose="02020603050405020304" pitchFamily="18" charset="0"/>
                          </a:rPr>
                        </m:ctrlPr>
                      </m:fPr>
                      <m:num>
                        <m:r>
                          <m:rPr>
                            <m:sty m:val="p"/>
                          </m:rPr>
                          <a:rPr lang="en-US" sz="2200" i="0">
                            <a:latin typeface="Cambria Math" panose="02040503050406030204" pitchFamily="18" charset="0"/>
                            <a:cs typeface="Times New Roman" panose="02020603050405020304" pitchFamily="18" charset="0"/>
                          </a:rPr>
                          <m:t>dx</m:t>
                        </m:r>
                      </m:num>
                      <m:den>
                        <m:r>
                          <m:rPr>
                            <m:sty m:val="p"/>
                          </m:rPr>
                          <a:rPr lang="en-US" sz="2200" i="0">
                            <a:latin typeface="Cambria Math" panose="02040503050406030204" pitchFamily="18" charset="0"/>
                            <a:cs typeface="Times New Roman" panose="02020603050405020304" pitchFamily="18" charset="0"/>
                          </a:rPr>
                          <m:t>dy</m:t>
                        </m:r>
                      </m:den>
                    </m:f>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P</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y</m:t>
                        </m:r>
                      </m:e>
                    </m:d>
                    <m:r>
                      <m:rPr>
                        <m:sty m:val="p"/>
                      </m:rPr>
                      <a:rPr lang="en-US" sz="2200" i="0">
                        <a:latin typeface="Cambria Math" panose="02040503050406030204" pitchFamily="18" charset="0"/>
                        <a:cs typeface="Times New Roman" panose="02020603050405020304" pitchFamily="18" charset="0"/>
                      </a:rPr>
                      <m:t>x</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Q</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y</m:t>
                    </m:r>
                    <m:r>
                      <a:rPr lang="en-US" sz="2200" i="0">
                        <a:latin typeface="Cambria Math" panose="02040503050406030204" pitchFamily="18" charset="0"/>
                        <a:cs typeface="Times New Roman" panose="02020603050405020304" pitchFamily="18" charset="0"/>
                      </a:rPr>
                      <m:t>)</m:t>
                    </m:r>
                  </m:oMath>
                </a14:m>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So it is Linear Differential equation in x.</a:t>
                </a:r>
              </a:p>
              <a:p>
                <a:pPr marL="0" indent="0">
                  <a:buNone/>
                </a:pPr>
                <a:r>
                  <a:rPr lang="en-US" sz="22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200">
                        <a:latin typeface="Cambria Math" panose="02040503050406030204" pitchFamily="18" charset="0"/>
                        <a:cs typeface="Times New Roman" panose="02020603050405020304" pitchFamily="18" charset="0"/>
                      </a:rPr>
                      <m:t>P</m:t>
                    </m:r>
                    <m:d>
                      <m:dPr>
                        <m:ctrlPr>
                          <a:rPr lang="en-US" sz="2200" i="1">
                            <a:latin typeface="Cambria Math" panose="02040503050406030204" pitchFamily="18" charset="0"/>
                            <a:cs typeface="Times New Roman" panose="02020603050405020304" pitchFamily="18" charset="0"/>
                          </a:rPr>
                        </m:ctrlPr>
                      </m:dPr>
                      <m:e>
                        <m:r>
                          <m:rPr>
                            <m:sty m:val="p"/>
                          </m:rPr>
                          <a:rPr lang="en-US" sz="2200">
                            <a:latin typeface="Cambria Math" panose="02040503050406030204" pitchFamily="18" charset="0"/>
                            <a:cs typeface="Times New Roman" panose="02020603050405020304" pitchFamily="18" charset="0"/>
                          </a:rPr>
                          <m:t>y</m:t>
                        </m:r>
                      </m:e>
                    </m:d>
                    <m:r>
                      <a:rPr lang="en-US" sz="2200" i="1">
                        <a:latin typeface="Cambria Math" panose="02040503050406030204" pitchFamily="18" charset="0"/>
                        <a:cs typeface="Times New Roman" panose="02020603050405020304" pitchFamily="18" charset="0"/>
                      </a:rPr>
                      <m:t>=</m:t>
                    </m:r>
                    <m:f>
                      <m:fPr>
                        <m:ctrlPr>
                          <a:rPr lang="en-US" sz="2200" i="1" dirty="0">
                            <a:latin typeface="Cambria Math" panose="02040503050406030204" pitchFamily="18" charset="0"/>
                            <a:cs typeface="Times New Roman" panose="02020603050405020304" pitchFamily="18" charset="0"/>
                          </a:rPr>
                        </m:ctrlPr>
                      </m:fPr>
                      <m:num>
                        <m:r>
                          <a:rPr lang="en-US" sz="2200" i="1" dirty="0">
                            <a:latin typeface="Cambria Math" panose="02040503050406030204" pitchFamily="18" charset="0"/>
                            <a:cs typeface="Times New Roman" panose="02020603050405020304" pitchFamily="18" charset="0"/>
                          </a:rPr>
                          <m:t>1</m:t>
                        </m:r>
                      </m:num>
                      <m:den>
                        <m:r>
                          <a:rPr lang="en-US" sz="2200" i="1">
                            <a:latin typeface="Cambria Math" panose="02040503050406030204" pitchFamily="18" charset="0"/>
                            <a:cs typeface="Times New Roman" panose="02020603050405020304" pitchFamily="18" charset="0"/>
                          </a:rPr>
                          <m:t>1</m:t>
                        </m:r>
                        <m:r>
                          <a:rPr lang="en-US" sz="2200">
                            <a:latin typeface="Cambria Math" panose="02040503050406030204" pitchFamily="18" charset="0"/>
                            <a:cs typeface="Times New Roman" panose="02020603050405020304" pitchFamily="18" charset="0"/>
                          </a:rPr>
                          <m:t>+</m:t>
                        </m:r>
                        <m:sSup>
                          <m:sSupPr>
                            <m:ctrlPr>
                              <a:rPr lang="en-US" sz="2200" i="1" dirty="0">
                                <a:latin typeface="Cambria Math" panose="02040503050406030204" pitchFamily="18" charset="0"/>
                                <a:cs typeface="Times New Roman" panose="02020603050405020304" pitchFamily="18" charset="0"/>
                              </a:rPr>
                            </m:ctrlPr>
                          </m:sSupPr>
                          <m:e>
                            <m:r>
                              <a:rPr lang="en-US" sz="2200" i="1" dirty="0">
                                <a:latin typeface="Cambria Math" panose="02040503050406030204" pitchFamily="18" charset="0"/>
                                <a:cs typeface="Times New Roman" panose="02020603050405020304" pitchFamily="18" charset="0"/>
                              </a:rPr>
                              <m:t>𝑦</m:t>
                            </m:r>
                          </m:e>
                          <m:sup>
                            <m:r>
                              <a:rPr lang="en-US" sz="2200" i="1" dirty="0">
                                <a:latin typeface="Cambria Math" panose="02040503050406030204" pitchFamily="18" charset="0"/>
                                <a:cs typeface="Times New Roman" panose="02020603050405020304" pitchFamily="18" charset="0"/>
                              </a:rPr>
                              <m:t>2</m:t>
                            </m:r>
                          </m:sup>
                        </m:sSup>
                      </m:den>
                    </m:f>
                  </m:oMath>
                </a14:m>
                <a:r>
                  <a:rPr lang="en-IN" sz="2200" dirty="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sz="2200">
                        <a:latin typeface="Cambria Math" panose="02040503050406030204" pitchFamily="18" charset="0"/>
                        <a:cs typeface="Times New Roman" panose="02020603050405020304" pitchFamily="18" charset="0"/>
                      </a:rPr>
                      <m:t>Q</m:t>
                    </m:r>
                    <m:d>
                      <m:dPr>
                        <m:ctrlPr>
                          <a:rPr lang="en-US" sz="2200" i="1">
                            <a:latin typeface="Cambria Math" panose="02040503050406030204" pitchFamily="18" charset="0"/>
                            <a:cs typeface="Times New Roman" panose="02020603050405020304" pitchFamily="18" charset="0"/>
                          </a:rPr>
                        </m:ctrlPr>
                      </m:dPr>
                      <m:e>
                        <m:r>
                          <m:rPr>
                            <m:sty m:val="p"/>
                          </m:rPr>
                          <a:rPr lang="en-US" sz="2200">
                            <a:latin typeface="Cambria Math" panose="02040503050406030204" pitchFamily="18" charset="0"/>
                            <a:cs typeface="Times New Roman" panose="02020603050405020304" pitchFamily="18" charset="0"/>
                          </a:rPr>
                          <m:t>y</m:t>
                        </m:r>
                      </m:e>
                    </m:d>
                    <m:r>
                      <a:rPr lang="en-US" sz="2200" i="1">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tan</m:t>
                                </m:r>
                              </m:e>
                              <m:sup>
                                <m:r>
                                  <a:rPr lang="en-US" sz="2200" i="0">
                                    <a:latin typeface="Cambria Math" panose="02040503050406030204" pitchFamily="18" charset="0"/>
                                    <a:cs typeface="Times New Roman" panose="02020603050405020304" pitchFamily="18" charset="0"/>
                                  </a:rPr>
                                  <m:t>−</m:t>
                                </m:r>
                                <m:r>
                                  <a:rPr lang="en-US" sz="2200" i="0">
                                    <a:latin typeface="Cambria Math" panose="02040503050406030204" pitchFamily="18" charset="0"/>
                                    <a:cs typeface="Times New Roman" panose="02020603050405020304" pitchFamily="18" charset="0"/>
                                  </a:rPr>
                                  <m:t>1</m:t>
                                </m:r>
                              </m:sup>
                            </m:sSup>
                            <m:r>
                              <m:rPr>
                                <m:sty m:val="p"/>
                              </m:rPr>
                              <a:rPr lang="en-US" sz="2200" i="0">
                                <a:latin typeface="Cambria Math" panose="02040503050406030204" pitchFamily="18" charset="0"/>
                                <a:cs typeface="Times New Roman" panose="02020603050405020304" pitchFamily="18" charset="0"/>
                              </a:rPr>
                              <m:t>y</m:t>
                            </m:r>
                          </m:sup>
                        </m:sSup>
                      </m:num>
                      <m:den>
                        <m:r>
                          <a:rPr lang="en-US" sz="2200" i="0">
                            <a:latin typeface="Cambria Math" panose="02040503050406030204" pitchFamily="18" charset="0"/>
                            <a:cs typeface="Times New Roman" panose="02020603050405020304" pitchFamily="18" charset="0"/>
                          </a:rPr>
                          <m:t>1</m:t>
                        </m:r>
                        <m:r>
                          <a:rPr lang="en-US" sz="2200" i="0">
                            <a:latin typeface="Cambria Math" panose="02040503050406030204" pitchFamily="18" charset="0"/>
                            <a:cs typeface="Times New Roman" panose="02020603050405020304" pitchFamily="18" charset="0"/>
                          </a:rPr>
                          <m:t>+</m:t>
                        </m:r>
                        <m:sSup>
                          <m:sSupPr>
                            <m:ctrlPr>
                              <a:rPr lang="en-US" sz="2200" i="1" dirty="0">
                                <a:latin typeface="Cambria Math" panose="02040503050406030204" pitchFamily="18" charset="0"/>
                                <a:cs typeface="Times New Roman" panose="02020603050405020304" pitchFamily="18" charset="0"/>
                              </a:rPr>
                            </m:ctrlPr>
                          </m:sSupPr>
                          <m:e>
                            <m:r>
                              <m:rPr>
                                <m:sty m:val="p"/>
                              </m:rPr>
                              <a:rPr lang="en-US" sz="2200" i="0" dirty="0">
                                <a:latin typeface="Cambria Math" panose="02040503050406030204" pitchFamily="18" charset="0"/>
                                <a:cs typeface="Times New Roman" panose="02020603050405020304" pitchFamily="18" charset="0"/>
                              </a:rPr>
                              <m:t>y</m:t>
                            </m:r>
                          </m:e>
                          <m:sup>
                            <m:r>
                              <a:rPr lang="en-US" sz="2200" i="0" dirty="0">
                                <a:latin typeface="Cambria Math" panose="02040503050406030204" pitchFamily="18" charset="0"/>
                                <a:cs typeface="Times New Roman" panose="02020603050405020304" pitchFamily="18" charset="0"/>
                              </a:rPr>
                              <m:t>2</m:t>
                            </m:r>
                          </m:sup>
                        </m:sSup>
                      </m:den>
                    </m:f>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m:rPr>
                                <m:sty m:val="p"/>
                              </m:rPr>
                              <a:rPr lang="en-US" sz="2200" i="0">
                                <a:latin typeface="Cambria Math" panose="02040503050406030204" pitchFamily="18" charset="0"/>
                                <a:cs typeface="Times New Roman" panose="02020603050405020304" pitchFamily="18" charset="0"/>
                              </a:rPr>
                              <m:t>P</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y</m:t>
                                </m:r>
                              </m:e>
                            </m:d>
                            <m:r>
                              <m:rPr>
                                <m:sty m:val="p"/>
                              </m:rPr>
                              <a:rPr lang="en-US" sz="2200" i="0">
                                <a:latin typeface="Cambria Math" panose="02040503050406030204" pitchFamily="18" charset="0"/>
                                <a:cs typeface="Times New Roman" panose="02020603050405020304" pitchFamily="18" charset="0"/>
                              </a:rPr>
                              <m:t>dy</m:t>
                            </m:r>
                          </m:e>
                        </m:nary>
                      </m:sup>
                    </m:sSup>
                    <m:r>
                      <a:rPr lang="en-US" sz="2200" i="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f>
                              <m:fPr>
                                <m:ctrlPr>
                                  <a:rPr lang="en-US" sz="2200" i="1" dirty="0">
                                    <a:latin typeface="Cambria Math" panose="02040503050406030204" pitchFamily="18" charset="0"/>
                                    <a:cs typeface="Times New Roman" panose="02020603050405020304" pitchFamily="18" charset="0"/>
                                  </a:rPr>
                                </m:ctrlPr>
                              </m:fPr>
                              <m:num>
                                <m:r>
                                  <a:rPr lang="en-US" sz="2200" i="0" dirty="0">
                                    <a:latin typeface="Cambria Math" panose="02040503050406030204" pitchFamily="18" charset="0"/>
                                    <a:cs typeface="Times New Roman" panose="02020603050405020304" pitchFamily="18" charset="0"/>
                                  </a:rPr>
                                  <m:t>1</m:t>
                                </m:r>
                              </m:num>
                              <m:den>
                                <m:r>
                                  <a:rPr lang="en-US" sz="2200" i="0">
                                    <a:latin typeface="Cambria Math" panose="02040503050406030204" pitchFamily="18" charset="0"/>
                                    <a:cs typeface="Times New Roman" panose="02020603050405020304" pitchFamily="18" charset="0"/>
                                  </a:rPr>
                                  <m:t>1</m:t>
                                </m:r>
                                <m:r>
                                  <a:rPr lang="en-US" sz="2200" i="0">
                                    <a:latin typeface="Cambria Math" panose="02040503050406030204" pitchFamily="18" charset="0"/>
                                    <a:cs typeface="Times New Roman" panose="02020603050405020304" pitchFamily="18" charset="0"/>
                                  </a:rPr>
                                  <m:t>+</m:t>
                                </m:r>
                                <m:sSup>
                                  <m:sSupPr>
                                    <m:ctrlPr>
                                      <a:rPr lang="en-US" sz="2200" i="1" dirty="0">
                                        <a:latin typeface="Cambria Math" panose="02040503050406030204" pitchFamily="18" charset="0"/>
                                        <a:cs typeface="Times New Roman" panose="02020603050405020304" pitchFamily="18" charset="0"/>
                                      </a:rPr>
                                    </m:ctrlPr>
                                  </m:sSupPr>
                                  <m:e>
                                    <m:r>
                                      <m:rPr>
                                        <m:sty m:val="p"/>
                                      </m:rPr>
                                      <a:rPr lang="en-US" sz="2200" i="0" dirty="0">
                                        <a:latin typeface="Cambria Math" panose="02040503050406030204" pitchFamily="18" charset="0"/>
                                        <a:cs typeface="Times New Roman" panose="02020603050405020304" pitchFamily="18" charset="0"/>
                                      </a:rPr>
                                      <m:t>y</m:t>
                                    </m:r>
                                  </m:e>
                                  <m:sup>
                                    <m:r>
                                      <a:rPr lang="en-US" sz="2200" i="0" dirty="0">
                                        <a:latin typeface="Cambria Math" panose="02040503050406030204" pitchFamily="18" charset="0"/>
                                        <a:cs typeface="Times New Roman" panose="02020603050405020304" pitchFamily="18" charset="0"/>
                                      </a:rPr>
                                      <m:t>2</m:t>
                                    </m:r>
                                  </m:sup>
                                </m:sSup>
                              </m:den>
                            </m:f>
                            <m:r>
                              <a:rPr lang="en-US" sz="2200" i="0" dirty="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dy</m:t>
                            </m:r>
                          </m:e>
                        </m:nary>
                      </m:sup>
                    </m:sSup>
                    <m:r>
                      <a:rPr lang="en-US" sz="2200" i="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m:rPr>
                            <m:sty m:val="p"/>
                          </m:rPr>
                          <a:rPr lang="en-US" sz="2200">
                            <a:latin typeface="Cambria Math" panose="02040503050406030204" pitchFamily="18" charset="0"/>
                            <a:cs typeface="Times New Roman" panose="02020603050405020304" pitchFamily="18" charset="0"/>
                          </a:rPr>
                          <m:t>e</m:t>
                        </m:r>
                      </m:e>
                      <m:sup>
                        <m:sSup>
                          <m:sSupPr>
                            <m:ctrlPr>
                              <a:rPr lang="en-US" sz="2200" i="1">
                                <a:latin typeface="Cambria Math" panose="02040503050406030204" pitchFamily="18" charset="0"/>
                                <a:cs typeface="Times New Roman" panose="02020603050405020304" pitchFamily="18" charset="0"/>
                              </a:rPr>
                            </m:ctrlPr>
                          </m:sSupPr>
                          <m:e>
                            <m:r>
                              <m:rPr>
                                <m:sty m:val="p"/>
                              </m:rPr>
                              <a:rPr lang="en-US" sz="2200">
                                <a:latin typeface="Cambria Math" panose="02040503050406030204" pitchFamily="18" charset="0"/>
                                <a:cs typeface="Times New Roman" panose="02020603050405020304" pitchFamily="18" charset="0"/>
                              </a:rPr>
                              <m:t>tan</m:t>
                            </m:r>
                          </m:e>
                          <m:sup>
                            <m:r>
                              <a:rPr lang="en-US" sz="2200">
                                <a:latin typeface="Cambria Math" panose="02040503050406030204" pitchFamily="18" charset="0"/>
                                <a:cs typeface="Times New Roman" panose="02020603050405020304" pitchFamily="18" charset="0"/>
                              </a:rPr>
                              <m:t>−</m:t>
                            </m:r>
                            <m:r>
                              <a:rPr lang="en-US" sz="2200">
                                <a:latin typeface="Cambria Math" panose="02040503050406030204" pitchFamily="18" charset="0"/>
                                <a:cs typeface="Times New Roman" panose="02020603050405020304" pitchFamily="18" charset="0"/>
                              </a:rPr>
                              <m:t>1</m:t>
                            </m:r>
                          </m:sup>
                        </m:sSup>
                        <m:r>
                          <m:rPr>
                            <m:sty m:val="p"/>
                          </m:rPr>
                          <a:rPr lang="en-US" sz="2200">
                            <a:latin typeface="Cambria Math" panose="02040503050406030204" pitchFamily="18" charset="0"/>
                            <a:cs typeface="Times New Roman" panose="02020603050405020304" pitchFamily="18" charset="0"/>
                          </a:rPr>
                          <m:t>y</m:t>
                        </m:r>
                      </m:sup>
                    </m:sSup>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x</m:t>
                    </m:r>
                    <m:r>
                      <a:rPr lang="en-US" sz="2200" i="0">
                        <a:latin typeface="Cambria Math" panose="02040503050406030204" pitchFamily="18" charset="0"/>
                        <a:cs typeface="Times New Roman" panose="02020603050405020304" pitchFamily="18" charset="0"/>
                      </a:rPr>
                      <m:t> </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I</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F</m:t>
                        </m:r>
                      </m:e>
                    </m:d>
                    <m:r>
                      <a:rPr lang="en-US" sz="2200" i="0">
                        <a:latin typeface="Cambria Math" panose="02040503050406030204" pitchFamily="18" charset="0"/>
                        <a:cs typeface="Times New Roman" panose="02020603050405020304" pitchFamily="18" charset="0"/>
                      </a:rPr>
                      <m:t>= </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m:rPr>
                            <m:sty m:val="p"/>
                          </m:rPr>
                          <a:rPr lang="en-US" sz="2200" i="0">
                            <a:latin typeface="Cambria Math" panose="02040503050406030204" pitchFamily="18" charset="0"/>
                            <a:cs typeface="Times New Roman" panose="02020603050405020304" pitchFamily="18" charset="0"/>
                          </a:rPr>
                          <m:t>Q</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y</m:t>
                            </m:r>
                          </m:e>
                        </m:d>
                        <m:r>
                          <a:rPr lang="en-US" sz="2200" i="0">
                            <a:latin typeface="Cambria Math" panose="02040503050406030204" pitchFamily="18" charset="0"/>
                            <a:cs typeface="Times New Roman" panose="02020603050405020304" pitchFamily="18" charset="0"/>
                          </a:rPr>
                          <m:t>∗</m:t>
                        </m:r>
                        <m:r>
                          <a:rPr lang="en-US" sz="2200" b="0" i="0" smtClean="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I</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F</m:t>
                        </m:r>
                        <m:r>
                          <a:rPr lang="en-US" sz="2200" b="0" i="0" smtClean="0">
                            <a:latin typeface="Cambria Math" panose="02040503050406030204" pitchFamily="18" charset="0"/>
                            <a:cs typeface="Times New Roman" panose="02020603050405020304" pitchFamily="18" charset="0"/>
                          </a:rPr>
                          <m:t>)</m:t>
                        </m:r>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dy</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c</m:t>
                        </m:r>
                      </m:e>
                    </m:nary>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x</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tan</m:t>
                                </m:r>
                              </m:e>
                              <m:sup>
                                <m:r>
                                  <a:rPr lang="en-US" sz="2200" i="0">
                                    <a:latin typeface="Cambria Math" panose="02040503050406030204" pitchFamily="18" charset="0"/>
                                    <a:cs typeface="Times New Roman" panose="02020603050405020304" pitchFamily="18" charset="0"/>
                                  </a:rPr>
                                  <m:t>−</m:t>
                                </m:r>
                                <m:r>
                                  <a:rPr lang="en-US" sz="2200" i="0">
                                    <a:latin typeface="Cambria Math" panose="02040503050406030204" pitchFamily="18" charset="0"/>
                                    <a:cs typeface="Times New Roman" panose="02020603050405020304" pitchFamily="18" charset="0"/>
                                  </a:rPr>
                                  <m:t>1</m:t>
                                </m:r>
                              </m:sup>
                            </m:sSup>
                            <m:r>
                              <m:rPr>
                                <m:sty m:val="p"/>
                              </m:rPr>
                              <a:rPr lang="en-US" sz="2200" i="0">
                                <a:latin typeface="Cambria Math" panose="02040503050406030204" pitchFamily="18" charset="0"/>
                                <a:cs typeface="Times New Roman" panose="02020603050405020304" pitchFamily="18" charset="0"/>
                              </a:rPr>
                              <m:t>y</m:t>
                            </m:r>
                          </m:sup>
                        </m:sSup>
                      </m:e>
                    </m:d>
                    <m:r>
                      <a:rPr lang="en-US" sz="2200" i="0">
                        <a:latin typeface="Cambria Math" panose="02040503050406030204" pitchFamily="18" charset="0"/>
                        <a:cs typeface="Times New Roman" panose="02020603050405020304" pitchFamily="18" charset="0"/>
                      </a:rPr>
                      <m:t>=</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f>
                          <m:fPr>
                            <m:ctrlPr>
                              <a:rPr lang="en-US" sz="2200" i="1">
                                <a:latin typeface="Cambria Math" panose="02040503050406030204" pitchFamily="18" charset="0"/>
                                <a:cs typeface="Times New Roman" panose="02020603050405020304" pitchFamily="18" charset="0"/>
                              </a:rPr>
                            </m:ctrlPr>
                          </m:fPr>
                          <m:num>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tan</m:t>
                                    </m:r>
                                  </m:e>
                                  <m:sup>
                                    <m:r>
                                      <a:rPr lang="en-US" sz="2200" i="0">
                                        <a:latin typeface="Cambria Math" panose="02040503050406030204" pitchFamily="18" charset="0"/>
                                        <a:cs typeface="Times New Roman" panose="02020603050405020304" pitchFamily="18" charset="0"/>
                                      </a:rPr>
                                      <m:t>−</m:t>
                                    </m:r>
                                    <m:r>
                                      <a:rPr lang="en-US" sz="2200" i="0">
                                        <a:latin typeface="Cambria Math" panose="02040503050406030204" pitchFamily="18" charset="0"/>
                                        <a:cs typeface="Times New Roman" panose="02020603050405020304" pitchFamily="18" charset="0"/>
                                      </a:rPr>
                                      <m:t>1</m:t>
                                    </m:r>
                                  </m:sup>
                                </m:sSup>
                                <m:r>
                                  <m:rPr>
                                    <m:sty m:val="p"/>
                                  </m:rPr>
                                  <a:rPr lang="en-US" sz="2200" i="0">
                                    <a:latin typeface="Cambria Math" panose="02040503050406030204" pitchFamily="18" charset="0"/>
                                    <a:cs typeface="Times New Roman" panose="02020603050405020304" pitchFamily="18" charset="0"/>
                                  </a:rPr>
                                  <m:t>y</m:t>
                                </m:r>
                              </m:sup>
                            </m:sSup>
                          </m:num>
                          <m:den>
                            <m:r>
                              <a:rPr lang="en-US" sz="2200" i="0">
                                <a:latin typeface="Cambria Math" panose="02040503050406030204" pitchFamily="18" charset="0"/>
                                <a:cs typeface="Times New Roman" panose="02020603050405020304" pitchFamily="18" charset="0"/>
                              </a:rPr>
                              <m:t>1</m:t>
                            </m:r>
                            <m:r>
                              <a:rPr lang="en-US" sz="2200" i="0">
                                <a:latin typeface="Cambria Math" panose="02040503050406030204" pitchFamily="18" charset="0"/>
                                <a:cs typeface="Times New Roman" panose="02020603050405020304" pitchFamily="18" charset="0"/>
                              </a:rPr>
                              <m:t>+</m:t>
                            </m:r>
                            <m:sSup>
                              <m:sSupPr>
                                <m:ctrlPr>
                                  <a:rPr lang="en-US" sz="2200" i="1" dirty="0">
                                    <a:latin typeface="Cambria Math" panose="02040503050406030204" pitchFamily="18" charset="0"/>
                                    <a:cs typeface="Times New Roman" panose="02020603050405020304" pitchFamily="18" charset="0"/>
                                  </a:rPr>
                                </m:ctrlPr>
                              </m:sSupPr>
                              <m:e>
                                <m:r>
                                  <m:rPr>
                                    <m:sty m:val="p"/>
                                  </m:rPr>
                                  <a:rPr lang="en-US" sz="2200" i="0" dirty="0">
                                    <a:latin typeface="Cambria Math" panose="02040503050406030204" pitchFamily="18" charset="0"/>
                                    <a:cs typeface="Times New Roman" panose="02020603050405020304" pitchFamily="18" charset="0"/>
                                  </a:rPr>
                                  <m:t>y</m:t>
                                </m:r>
                              </m:e>
                              <m:sup>
                                <m:r>
                                  <a:rPr lang="en-US" sz="2200" i="0" dirty="0">
                                    <a:latin typeface="Cambria Math" panose="02040503050406030204" pitchFamily="18" charset="0"/>
                                    <a:cs typeface="Times New Roman" panose="02020603050405020304" pitchFamily="18" charset="0"/>
                                  </a:rPr>
                                  <m:t>2</m:t>
                                </m:r>
                              </m:sup>
                            </m:sSup>
                          </m:den>
                        </m:f>
                        <m:r>
                          <a:rPr lang="en-US" sz="2200" i="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e</m:t>
                            </m:r>
                          </m:e>
                          <m:sup>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tan</m:t>
                                </m:r>
                              </m:e>
                              <m:sup>
                                <m:r>
                                  <a:rPr lang="en-US" sz="2200" i="0">
                                    <a:latin typeface="Cambria Math" panose="02040503050406030204" pitchFamily="18" charset="0"/>
                                    <a:cs typeface="Times New Roman" panose="02020603050405020304" pitchFamily="18" charset="0"/>
                                  </a:rPr>
                                  <m:t>−</m:t>
                                </m:r>
                                <m:r>
                                  <a:rPr lang="en-US" sz="2200" i="0">
                                    <a:latin typeface="Cambria Math" panose="02040503050406030204" pitchFamily="18" charset="0"/>
                                    <a:cs typeface="Times New Roman" panose="02020603050405020304" pitchFamily="18" charset="0"/>
                                  </a:rPr>
                                  <m:t>1</m:t>
                                </m:r>
                              </m:sup>
                            </m:sSup>
                            <m:r>
                              <m:rPr>
                                <m:sty m:val="p"/>
                              </m:rPr>
                              <a:rPr lang="en-US" sz="2200" i="0">
                                <a:latin typeface="Cambria Math" panose="02040503050406030204" pitchFamily="18" charset="0"/>
                                <a:cs typeface="Times New Roman" panose="02020603050405020304" pitchFamily="18" charset="0"/>
                              </a:rPr>
                              <m:t>y</m:t>
                            </m:r>
                          </m:sup>
                        </m:sSup>
                        <m:r>
                          <m:rPr>
                            <m:sty m:val="p"/>
                          </m:rPr>
                          <a:rPr lang="en-US" sz="2200" i="0">
                            <a:latin typeface="Cambria Math" panose="02040503050406030204" pitchFamily="18" charset="0"/>
                            <a:cs typeface="Times New Roman" panose="02020603050405020304" pitchFamily="18" charset="0"/>
                          </a:rPr>
                          <m:t>dy</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c</m:t>
                        </m:r>
                      </m:e>
                    </m:nary>
                  </m:oMath>
                </a14:m>
                <a:endParaRPr lang="en-US" sz="2200" dirty="0" smtClean="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                                     </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43345"/>
                <a:ext cx="10515600" cy="5733618"/>
              </a:xfrm>
              <a:blipFill>
                <a:blip r:embed="rId2"/>
                <a:stretch>
                  <a:fillRect l="-638" t="-532"/>
                </a:stretch>
              </a:blipFill>
            </p:spPr>
            <p:txBody>
              <a:bodyPr/>
              <a:lstStyle/>
              <a:p>
                <a:r>
                  <a:rPr lang="en-IN">
                    <a:noFill/>
                  </a:rPr>
                  <a:t> </a:t>
                </a:r>
              </a:p>
            </p:txBody>
          </p:sp>
        </mc:Fallback>
      </mc:AlternateContent>
    </p:spTree>
    <p:extLst>
      <p:ext uri="{BB962C8B-B14F-4D97-AF65-F5344CB8AC3E}">
        <p14:creationId xmlns:p14="http://schemas.microsoft.com/office/powerpoint/2010/main" val="27735824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40327"/>
                <a:ext cx="10515600" cy="5636636"/>
              </a:xfrm>
            </p:spPr>
            <p:txBody>
              <a:bodyPr/>
              <a:lstStyle/>
              <a:p>
                <a:pPr marL="0" indent="0">
                  <a:buNone/>
                </a:pP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put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so that </a:t>
                </a:r>
                <a14:m>
                  <m:oMath xmlns:m="http://schemas.openxmlformats.org/officeDocument/2006/math">
                    <m:f>
                      <m:fPr>
                        <m:ctrlPr>
                          <a:rPr lang="en-US" sz="2000" i="1" dirty="0">
                            <a:latin typeface="Cambria Math" panose="02040503050406030204" pitchFamily="18" charset="0"/>
                            <a:cs typeface="Times New Roman" panose="02020603050405020304" pitchFamily="18" charset="0"/>
                          </a:rPr>
                        </m:ctrlPr>
                      </m:fPr>
                      <m:num>
                        <m:r>
                          <a:rPr lang="en-US" sz="2000" i="0" dirty="0">
                            <a:latin typeface="Cambria Math" panose="02040503050406030204" pitchFamily="18" charset="0"/>
                            <a:cs typeface="Times New Roman" panose="02020603050405020304" pitchFamily="18" charset="0"/>
                          </a:rPr>
                          <m:t>1</m:t>
                        </m:r>
                      </m:num>
                      <m:den>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y</m:t>
                            </m:r>
                          </m:e>
                          <m:sup>
                            <m:r>
                              <a:rPr lang="en-US" sz="2000" i="0" dirty="0">
                                <a:latin typeface="Cambria Math" panose="02040503050406030204" pitchFamily="18" charset="0"/>
                                <a:cs typeface="Times New Roman" panose="02020603050405020304" pitchFamily="18" charset="0"/>
                              </a:rPr>
                              <m:t>2</m:t>
                            </m:r>
                          </m:sup>
                        </m:sSup>
                      </m:den>
                    </m:f>
                    <m:r>
                      <m:rPr>
                        <m:sty m:val="p"/>
                      </m:rPr>
                      <a:rPr lang="en-US" sz="2000" i="0" dirty="0">
                        <a:latin typeface="Cambria Math" panose="02040503050406030204" pitchFamily="18" charset="0"/>
                        <a:cs typeface="Times New Roman" panose="02020603050405020304" pitchFamily="18" charset="0"/>
                      </a:rPr>
                      <m:t>dy</m:t>
                    </m:r>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dt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sup>
                        </m:sSup>
                      </m:e>
                    </m:d>
                    <m:r>
                      <a:rPr lang="en-US" sz="2000" i="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sSup>
                          <m:sSupPr>
                            <m:ctrlPr>
                              <a:rPr lang="en-US" sz="2000" i="1">
                                <a:latin typeface="Cambria Math" panose="02040503050406030204" pitchFamily="18" charset="0"/>
                                <a:cs typeface="Times New Roman" panose="02020603050405020304" pitchFamily="18" charset="0"/>
                              </a:rPr>
                            </m:ctrlPr>
                          </m:sSupPr>
                          <m:e>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r>
                                  <m:rPr>
                                    <m:sty m:val="p"/>
                                  </m:rPr>
                                  <a:rPr lang="en-US" sz="2000" i="0">
                                    <a:latin typeface="Cambria Math" panose="02040503050406030204" pitchFamily="18" charset="0"/>
                                    <a:cs typeface="Times New Roman" panose="02020603050405020304" pitchFamily="18" charset="0"/>
                                  </a:rPr>
                                  <m:t>t</m:t>
                                </m:r>
                              </m:sup>
                            </m:sSup>
                            <m:r>
                              <a:rPr lang="en-US" sz="2000" i="0">
                                <a:latin typeface="Cambria Math" panose="02040503050406030204" pitchFamily="18" charset="0"/>
                                <a:cs typeface="Times New Roman" panose="02020603050405020304" pitchFamily="18" charset="0"/>
                              </a:rPr>
                              <m:t>)</m:t>
                            </m:r>
                          </m:e>
                          <m:sup>
                            <m:r>
                              <a:rPr lang="en-US" sz="2000" i="0">
                                <a:latin typeface="Cambria Math" panose="02040503050406030204" pitchFamily="18" charset="0"/>
                                <a:cs typeface="Times New Roman" panose="02020603050405020304" pitchFamily="18" charset="0"/>
                              </a:rPr>
                              <m:t>2</m:t>
                            </m:r>
                          </m:sup>
                        </m:sSup>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dt</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US" sz="2000" dirty="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sz="2000">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sup>
                          </m:sSup>
                        </m:e>
                      </m:d>
                      <m:r>
                        <a:rPr lang="en-US" sz="2000" i="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e</m:t>
                              </m:r>
                            </m:e>
                            <m:sup>
                              <m:r>
                                <a:rPr lang="en-US" sz="2000" i="0" dirty="0">
                                  <a:latin typeface="Cambria Math" panose="02040503050406030204" pitchFamily="18" charset="0"/>
                                  <a:cs typeface="Times New Roman" panose="02020603050405020304" pitchFamily="18" charset="0"/>
                                </a:rPr>
                                <m:t>2</m:t>
                              </m:r>
                              <m:r>
                                <m:rPr>
                                  <m:sty m:val="p"/>
                                </m:rPr>
                                <a:rPr lang="en-US" sz="2000" i="0" dirty="0">
                                  <a:latin typeface="Cambria Math" panose="02040503050406030204" pitchFamily="18" charset="0"/>
                                  <a:cs typeface="Times New Roman" panose="02020603050405020304" pitchFamily="18" charset="0"/>
                                </a:rPr>
                                <m:t>t</m:t>
                              </m:r>
                            </m:sup>
                          </m:sSup>
                        </m:num>
                        <m:den>
                          <m:r>
                            <a:rPr lang="en-US" sz="2000" i="0" dirty="0">
                              <a:latin typeface="Cambria Math" panose="02040503050406030204" pitchFamily="18" charset="0"/>
                              <a:cs typeface="Times New Roman" panose="02020603050405020304" pitchFamily="18" charset="0"/>
                            </a:rPr>
                            <m:t>2</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oMath>
                  </m:oMathPara>
                </a14:m>
                <a:endParaRPr lang="en-US" sz="2000" dirty="0">
                  <a:latin typeface="Cambria Math" panose="02040503050406030204" pitchFamily="18" charset="0"/>
                  <a:cs typeface="Times New Roman" panose="02020603050405020304" pitchFamily="18" charset="0"/>
                </a:endParaRPr>
              </a:p>
              <a:p>
                <a:pPr marL="0" indent="0">
                  <a:buNone/>
                </a:pPr>
                <a:r>
                  <a:rPr lang="en-US" sz="2000" dirty="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e</m:t>
                            </m:r>
                          </m:e>
                          <m:sup>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sup>
                        </m:sSup>
                      </m:e>
                    </m:d>
                    <m:r>
                      <a:rPr lang="en-US" sz="2000" i="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sSup>
                          <m:sSupPr>
                            <m:ctrlPr>
                              <a:rPr lang="en-US" sz="2000" i="1" dirty="0">
                                <a:latin typeface="Cambria Math" panose="02040503050406030204" pitchFamily="18" charset="0"/>
                                <a:cs typeface="Times New Roman" panose="02020603050405020304" pitchFamily="18" charset="0"/>
                              </a:rPr>
                            </m:ctrlPr>
                          </m:sSupPr>
                          <m:e>
                            <m:r>
                              <m:rPr>
                                <m:sty m:val="p"/>
                              </m:rPr>
                              <a:rPr lang="en-US" sz="2000" i="0" dirty="0">
                                <a:latin typeface="Cambria Math" panose="02040503050406030204" pitchFamily="18" charset="0"/>
                                <a:cs typeface="Times New Roman" panose="02020603050405020304" pitchFamily="18" charset="0"/>
                              </a:rPr>
                              <m:t>e</m:t>
                            </m:r>
                          </m:e>
                          <m:sup>
                            <m:r>
                              <a:rPr lang="en-US" sz="2000" i="0" dirty="0">
                                <a:latin typeface="Cambria Math" panose="02040503050406030204" pitchFamily="18" charset="0"/>
                                <a:cs typeface="Times New Roman" panose="02020603050405020304" pitchFamily="18" charset="0"/>
                              </a:rPr>
                              <m:t>2</m:t>
                            </m:r>
                            <m:r>
                              <a:rPr lang="en-US" sz="2000" i="0" dirty="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tan</m:t>
                                </m:r>
                              </m:e>
                              <m:sup>
                                <m:r>
                                  <a:rPr lang="en-US" sz="2000" i="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1</m:t>
                                </m:r>
                              </m:sup>
                            </m:sSup>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sup>
                        </m:sSup>
                      </m:num>
                      <m:den>
                        <m:r>
                          <a:rPr lang="en-US" sz="2000" i="0" dirty="0">
                            <a:latin typeface="Cambria Math" panose="02040503050406030204" pitchFamily="18" charset="0"/>
                            <a:cs typeface="Times New Roman" panose="02020603050405020304" pitchFamily="18" charset="0"/>
                          </a:rPr>
                          <m:t>2</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This </a:t>
                </a:r>
                <a:r>
                  <a:rPr lang="en-IN" sz="2000" dirty="0">
                    <a:latin typeface="Times New Roman" panose="02020603050405020304" pitchFamily="18" charset="0"/>
                    <a:cs typeface="Times New Roman" panose="02020603050405020304" pitchFamily="18" charset="0"/>
                  </a:rPr>
                  <a:t>is our required general </a:t>
                </a:r>
                <a:r>
                  <a:rPr lang="en-IN" sz="2000" dirty="0" smtClean="0">
                    <a:latin typeface="Times New Roman" panose="02020603050405020304" pitchFamily="18" charset="0"/>
                    <a:cs typeface="Times New Roman" panose="02020603050405020304" pitchFamily="18" charset="0"/>
                  </a:rPr>
                  <a:t>solution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40327"/>
                <a:ext cx="10515600" cy="5636636"/>
              </a:xfrm>
              <a:blipFill>
                <a:blip r:embed="rId2"/>
                <a:stretch>
                  <a:fillRect t="-1190"/>
                </a:stretch>
              </a:blipFill>
            </p:spPr>
            <p:txBody>
              <a:bodyPr/>
              <a:lstStyle/>
              <a:p>
                <a:r>
                  <a:rPr lang="en-IN">
                    <a:noFill/>
                  </a:rPr>
                  <a:t> </a:t>
                </a:r>
              </a:p>
            </p:txBody>
          </p:sp>
        </mc:Fallback>
      </mc:AlternateContent>
    </p:spTree>
    <p:extLst>
      <p:ext uri="{BB962C8B-B14F-4D97-AF65-F5344CB8AC3E}">
        <p14:creationId xmlns:p14="http://schemas.microsoft.com/office/powerpoint/2010/main" val="2370088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29491"/>
                <a:ext cx="10515600" cy="5985164"/>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38.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d>
                      <m:dPr>
                        <m:ctrlPr>
                          <a:rPr lang="en-US" sz="2000" b="1" i="1">
                            <a:solidFill>
                              <a:srgbClr val="FF0000"/>
                            </a:solidFill>
                            <a:latin typeface="Cambria Math" panose="02040503050406030204" pitchFamily="18" charset="0"/>
                            <a:cs typeface="Times New Roman" panose="02020603050405020304" pitchFamily="18" charset="0"/>
                          </a:rPr>
                        </m:ctrlPr>
                      </m:dPr>
                      <m:e>
                        <m:r>
                          <a:rPr lang="en-US" sz="2000" b="1">
                            <a:solidFill>
                              <a:srgbClr val="FF0000"/>
                            </a:solidFill>
                            <a:latin typeface="Cambria Math" panose="02040503050406030204" pitchFamily="18" charset="0"/>
                            <a:cs typeface="Times New Roman" panose="02020603050405020304" pitchFamily="18" charset="0"/>
                          </a:rPr>
                          <m:t>𝐱</m:t>
                        </m:r>
                        <m:r>
                          <a:rPr lang="en-US" sz="2000" b="1">
                            <a:solidFill>
                              <a:srgbClr val="FF0000"/>
                            </a:solidFill>
                            <a:latin typeface="Cambria Math" panose="02040503050406030204" pitchFamily="18" charset="0"/>
                            <a:cs typeface="Times New Roman" panose="02020603050405020304" pitchFamily="18" charset="0"/>
                          </a:rPr>
                          <m:t>+</m:t>
                        </m:r>
                        <m:r>
                          <a:rPr lang="en-US" sz="2000" b="1">
                            <a:solidFill>
                              <a:srgbClr val="FF0000"/>
                            </a:solidFill>
                            <a:latin typeface="Cambria Math" panose="02040503050406030204" pitchFamily="18" charset="0"/>
                            <a:cs typeface="Times New Roman" panose="02020603050405020304" pitchFamily="18" charset="0"/>
                          </a:rPr>
                          <m:t>𝐭𝐚𝐧𝐲</m:t>
                        </m:r>
                      </m:e>
                    </m:d>
                    <m:r>
                      <a:rPr lang="en-US" sz="2000" b="1">
                        <a:solidFill>
                          <a:srgbClr val="FF0000"/>
                        </a:solidFill>
                        <a:latin typeface="Cambria Math" panose="02040503050406030204" pitchFamily="18" charset="0"/>
                        <a:cs typeface="Times New Roman" panose="02020603050405020304" pitchFamily="18" charset="0"/>
                      </a:rPr>
                      <m:t>𝐝𝐲</m:t>
                    </m:r>
                    <m:r>
                      <a:rPr lang="en-US" sz="2000" b="1">
                        <a:solidFill>
                          <a:srgbClr val="FF0000"/>
                        </a:solidFill>
                        <a:latin typeface="Cambria Math" panose="02040503050406030204" pitchFamily="18" charset="0"/>
                        <a:cs typeface="Times New Roman" panose="02020603050405020304" pitchFamily="18" charset="0"/>
                      </a:rPr>
                      <m:t>=</m:t>
                    </m:r>
                    <m:r>
                      <a:rPr lang="en-US" sz="2000" b="1">
                        <a:solidFill>
                          <a:srgbClr val="FF0000"/>
                        </a:solidFill>
                        <a:latin typeface="Cambria Math" panose="02040503050406030204" pitchFamily="18" charset="0"/>
                        <a:cs typeface="Times New Roman" panose="02020603050405020304" pitchFamily="18" charset="0"/>
                      </a:rPr>
                      <m:t>𝐬𝐢𝐧</m:t>
                    </m:r>
                    <m:r>
                      <a:rPr lang="en-US" sz="2000" b="1">
                        <a:solidFill>
                          <a:srgbClr val="FF0000"/>
                        </a:solidFill>
                        <a:latin typeface="Cambria Math" panose="02040503050406030204" pitchFamily="18" charset="0"/>
                        <a:cs typeface="Times New Roman" panose="02020603050405020304" pitchFamily="18" charset="0"/>
                      </a:rPr>
                      <m:t> </m:t>
                    </m:r>
                    <m:r>
                      <a:rPr lang="en-US" sz="2000" b="1">
                        <a:solidFill>
                          <a:srgbClr val="FF0000"/>
                        </a:solidFill>
                        <a:latin typeface="Cambria Math" panose="02040503050406030204" pitchFamily="18" charset="0"/>
                        <a:cs typeface="Times New Roman" panose="02020603050405020304" pitchFamily="18" charset="0"/>
                      </a:rPr>
                      <m:t>𝟐𝐲</m:t>
                    </m:r>
                    <m:r>
                      <a:rPr lang="en-US" sz="2000" b="1">
                        <a:solidFill>
                          <a:srgbClr val="FF0000"/>
                        </a:solidFill>
                        <a:latin typeface="Cambria Math" panose="02040503050406030204" pitchFamily="18" charset="0"/>
                        <a:cs typeface="Times New Roman" panose="02020603050405020304" pitchFamily="18" charset="0"/>
                      </a:rPr>
                      <m:t> </m:t>
                    </m:r>
                    <m:r>
                      <a:rPr lang="en-US" sz="2000" b="1">
                        <a:solidFill>
                          <a:srgbClr val="FF0000"/>
                        </a:solidFill>
                        <a:latin typeface="Cambria Math" panose="02040503050406030204" pitchFamily="18" charset="0"/>
                        <a:cs typeface="Times New Roman" panose="02020603050405020304" pitchFamily="18" charset="0"/>
                      </a:rPr>
                      <m:t>𝐝𝐱</m:t>
                    </m:r>
                    <m:r>
                      <a:rPr lang="en-US" sz="2000" b="1" i="1" smtClean="0">
                        <a:solidFill>
                          <a:srgbClr val="FF0000"/>
                        </a:solidFill>
                        <a:latin typeface="Cambria Math" panose="02040503050406030204" pitchFamily="18" charset="0"/>
                        <a:cs typeface="Times New Roman" panose="02020603050405020304" pitchFamily="18" charset="0"/>
                      </a:rPr>
                      <m:t>.</m:t>
                    </m:r>
                  </m:oMath>
                </a14:m>
                <a:endParaRPr lang="en-US" sz="20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the differential </a:t>
                </a:r>
                <a:r>
                  <a:rPr lang="en-US" sz="2000" dirty="0" smtClean="0">
                    <a:latin typeface="Times New Roman" panose="02020603050405020304" pitchFamily="18" charset="0"/>
                    <a:cs typeface="Times New Roman" panose="02020603050405020304" pitchFamily="18" charset="0"/>
                  </a:rPr>
                  <a:t>equation </a:t>
                </a:r>
                <a14:m>
                  <m:oMath xmlns:m="http://schemas.openxmlformats.org/officeDocument/2006/math">
                    <m:d>
                      <m:dPr>
                        <m:ctrlPr>
                          <a:rPr lang="en-US" sz="2000" i="1" smtClean="0">
                            <a:solidFill>
                              <a:schemeClr val="tx1"/>
                            </a:solidFill>
                            <a:latin typeface="Cambria Math" panose="02040503050406030204" pitchFamily="18" charset="0"/>
                            <a:cs typeface="Times New Roman" panose="02020603050405020304" pitchFamily="18" charset="0"/>
                          </a:rPr>
                        </m:ctrlPr>
                      </m:dPr>
                      <m:e>
                        <m:r>
                          <m:rPr>
                            <m:sty m:val="p"/>
                          </m:rPr>
                          <a:rPr lang="en-US" sz="2000" b="0" i="1">
                            <a:solidFill>
                              <a:schemeClr val="tx1"/>
                            </a:solidFill>
                            <a:latin typeface="Cambria Math" panose="02040503050406030204" pitchFamily="18" charset="0"/>
                            <a:cs typeface="Times New Roman" panose="02020603050405020304" pitchFamily="18" charset="0"/>
                          </a:rPr>
                          <m:t>x</m:t>
                        </m:r>
                        <m:r>
                          <a:rPr lang="en-US" sz="2000" b="0">
                            <a:solidFill>
                              <a:schemeClr val="tx1"/>
                            </a:solidFill>
                            <a:latin typeface="Cambria Math" panose="02040503050406030204" pitchFamily="18" charset="0"/>
                            <a:cs typeface="Times New Roman" panose="02020603050405020304" pitchFamily="18" charset="0"/>
                          </a:rPr>
                          <m:t>+</m:t>
                        </m:r>
                        <m:r>
                          <m:rPr>
                            <m:sty m:val="p"/>
                          </m:rPr>
                          <a:rPr lang="en-US" sz="2000" b="0" i="1">
                            <a:solidFill>
                              <a:schemeClr val="tx1"/>
                            </a:solidFill>
                            <a:latin typeface="Cambria Math" panose="02040503050406030204" pitchFamily="18" charset="0"/>
                            <a:cs typeface="Times New Roman" panose="02020603050405020304" pitchFamily="18" charset="0"/>
                          </a:rPr>
                          <m:t>tany</m:t>
                        </m:r>
                      </m:e>
                    </m:d>
                    <m:r>
                      <m:rPr>
                        <m:sty m:val="p"/>
                      </m:rPr>
                      <a:rPr lang="en-US" sz="2000" b="0" i="1">
                        <a:solidFill>
                          <a:schemeClr val="tx1"/>
                        </a:solidFill>
                        <a:latin typeface="Cambria Math" panose="02040503050406030204" pitchFamily="18" charset="0"/>
                        <a:cs typeface="Times New Roman" panose="02020603050405020304" pitchFamily="18" charset="0"/>
                      </a:rPr>
                      <m:t>dy</m:t>
                    </m:r>
                    <m:r>
                      <a:rPr lang="en-US" sz="2000" b="0">
                        <a:solidFill>
                          <a:schemeClr val="tx1"/>
                        </a:solidFill>
                        <a:latin typeface="Cambria Math" panose="02040503050406030204" pitchFamily="18" charset="0"/>
                        <a:cs typeface="Times New Roman" panose="02020603050405020304" pitchFamily="18" charset="0"/>
                      </a:rPr>
                      <m:t>=</m:t>
                    </m:r>
                    <m:r>
                      <m:rPr>
                        <m:sty m:val="p"/>
                      </m:rPr>
                      <a:rPr lang="en-US" sz="2000" b="0" i="1">
                        <a:solidFill>
                          <a:schemeClr val="tx1"/>
                        </a:solidFill>
                        <a:latin typeface="Cambria Math" panose="02040503050406030204" pitchFamily="18" charset="0"/>
                        <a:cs typeface="Times New Roman" panose="02020603050405020304" pitchFamily="18" charset="0"/>
                      </a:rPr>
                      <m:t>sin</m:t>
                    </m:r>
                    <m:r>
                      <a:rPr lang="en-US" sz="2000" b="0">
                        <a:solidFill>
                          <a:schemeClr val="tx1"/>
                        </a:solidFill>
                        <a:latin typeface="Cambria Math" panose="02040503050406030204" pitchFamily="18" charset="0"/>
                        <a:cs typeface="Times New Roman" panose="02020603050405020304" pitchFamily="18" charset="0"/>
                      </a:rPr>
                      <m:t> </m:t>
                    </m:r>
                    <m:r>
                      <a:rPr lang="en-US" sz="2000" b="0" i="1">
                        <a:solidFill>
                          <a:schemeClr val="tx1"/>
                        </a:solidFill>
                        <a:latin typeface="Cambria Math" panose="02040503050406030204" pitchFamily="18" charset="0"/>
                        <a:cs typeface="Times New Roman" panose="02020603050405020304" pitchFamily="18" charset="0"/>
                      </a:rPr>
                      <m:t>2</m:t>
                    </m:r>
                    <m:r>
                      <m:rPr>
                        <m:sty m:val="p"/>
                      </m:rPr>
                      <a:rPr lang="en-US" sz="2000" b="0" i="1">
                        <a:solidFill>
                          <a:schemeClr val="tx1"/>
                        </a:solidFill>
                        <a:latin typeface="Cambria Math" panose="02040503050406030204" pitchFamily="18" charset="0"/>
                        <a:cs typeface="Times New Roman" panose="02020603050405020304" pitchFamily="18" charset="0"/>
                      </a:rPr>
                      <m:t>y</m:t>
                    </m:r>
                    <m:r>
                      <a:rPr lang="en-US" sz="2000" b="0">
                        <a:solidFill>
                          <a:schemeClr val="tx1"/>
                        </a:solidFill>
                        <a:latin typeface="Cambria Math" panose="02040503050406030204" pitchFamily="18" charset="0"/>
                        <a:cs typeface="Times New Roman" panose="02020603050405020304" pitchFamily="18" charset="0"/>
                      </a:rPr>
                      <m:t> </m:t>
                    </m:r>
                    <m:r>
                      <m:rPr>
                        <m:sty m:val="p"/>
                      </m:rPr>
                      <a:rPr lang="en-US" sz="2000" b="0" i="1">
                        <a:solidFill>
                          <a:schemeClr val="tx1"/>
                        </a:solidFill>
                        <a:latin typeface="Cambria Math" panose="02040503050406030204" pitchFamily="18" charset="0"/>
                        <a:cs typeface="Times New Roman" panose="02020603050405020304" pitchFamily="18" charset="0"/>
                      </a:rPr>
                      <m:t>dx</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 above differential equation can be represented in the form of </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𝑑𝑥</m:t>
                        </m:r>
                      </m:num>
                      <m:den>
                        <m:r>
                          <a:rPr lang="en-US" sz="2000" i="1">
                            <a:latin typeface="Cambria Math" panose="02040503050406030204" pitchFamily="18" charset="0"/>
                            <a:cs typeface="Times New Roman" panose="02020603050405020304" pitchFamily="18" charset="0"/>
                          </a:rPr>
                          <m:t>𝑑𝑦</m:t>
                        </m:r>
                      </m:den>
                    </m:f>
                    <m:r>
                      <a:rPr lang="en-US" sz="2000" b="0" i="1" smtClean="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func>
                          <m:funcPr>
                            <m:ctrlPr>
                              <a:rPr lang="en-US" sz="2000" b="0" i="1" dirty="0" smtClean="0">
                                <a:latin typeface="Cambria Math" panose="02040503050406030204" pitchFamily="18" charset="0"/>
                                <a:cs typeface="Times New Roman" panose="02020603050405020304" pitchFamily="18" charset="0"/>
                              </a:rPr>
                            </m:ctrlPr>
                          </m:funcPr>
                          <m:fName>
                            <m:r>
                              <m:rPr>
                                <m:sty m:val="p"/>
                              </m:rPr>
                              <a:rPr lang="en-US" sz="2000" b="0" i="0" dirty="0" smtClean="0">
                                <a:latin typeface="Cambria Math" panose="02040503050406030204" pitchFamily="18" charset="0"/>
                                <a:cs typeface="Times New Roman" panose="02020603050405020304" pitchFamily="18" charset="0"/>
                              </a:rPr>
                              <m:t>sin</m:t>
                            </m:r>
                          </m:fName>
                          <m:e>
                            <m:r>
                              <a:rPr lang="en-US" sz="2000" b="0" i="1" dirty="0" smtClean="0">
                                <a:latin typeface="Cambria Math" panose="02040503050406030204" pitchFamily="18" charset="0"/>
                                <a:cs typeface="Times New Roman" panose="02020603050405020304" pitchFamily="18" charset="0"/>
                              </a:rPr>
                              <m:t>2</m:t>
                            </m:r>
                            <m:r>
                              <a:rPr lang="en-US" sz="2000" b="0" i="1" dirty="0" smtClean="0">
                                <a:latin typeface="Cambria Math" panose="02040503050406030204" pitchFamily="18" charset="0"/>
                                <a:cs typeface="Times New Roman" panose="02020603050405020304" pitchFamily="18" charset="0"/>
                              </a:rPr>
                              <m:t>𝑦</m:t>
                            </m:r>
                          </m:e>
                        </m:func>
                      </m:den>
                    </m:f>
                    <m:r>
                      <a:rPr lang="en-US" sz="2000" i="1" dirty="0">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𝑡𝑎𝑛𝑦</m:t>
                        </m:r>
                      </m:num>
                      <m:den>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𝑦</m:t>
                            </m:r>
                          </m:e>
                        </m:func>
                      </m:den>
                    </m:f>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in the form of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dx</m:t>
                        </m:r>
                      </m:num>
                      <m:den>
                        <m:r>
                          <m:rPr>
                            <m:sty m:val="p"/>
                          </m:rPr>
                          <a:rPr lang="en-US" sz="2000">
                            <a:latin typeface="Cambria Math" panose="02040503050406030204" pitchFamily="18" charset="0"/>
                            <a:cs typeface="Times New Roman" panose="02020603050405020304" pitchFamily="18" charset="0"/>
                          </a:rPr>
                          <m:t>dy</m:t>
                        </m:r>
                      </m:den>
                    </m:f>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y</m:t>
                        </m:r>
                      </m:e>
                    </m:d>
                    <m:r>
                      <m:rPr>
                        <m:sty m:val="p"/>
                      </m:rPr>
                      <a:rPr lang="en-US" sz="2000">
                        <a:latin typeface="Cambria Math" panose="02040503050406030204" pitchFamily="18" charset="0"/>
                        <a:cs typeface="Times New Roman" panose="02020603050405020304" pitchFamily="18" charset="0"/>
                      </a:rPr>
                      <m:t>x</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Q</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So it is Linear Differential equation in x.</a:t>
                </a:r>
              </a:p>
              <a:p>
                <a:pPr marL="0" indent="0">
                  <a:buNone/>
                </a:pPr>
                <a:r>
                  <a:rPr lang="en-US" sz="2000" dirty="0">
                    <a:latin typeface="Times New Roman" panose="02020603050405020304" pitchFamily="18" charset="0"/>
                    <a:cs typeface="Times New Roman" panose="02020603050405020304" pitchFamily="18" charset="0"/>
                  </a:rPr>
                  <a:t>           Where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y</m:t>
                        </m:r>
                      </m:e>
                    </m:d>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func>
                          <m:funcPr>
                            <m:ctrlPr>
                              <a:rPr lang="en-US" sz="2000" b="0" i="1" dirty="0" smtClean="0">
                                <a:latin typeface="Cambria Math" panose="02040503050406030204" pitchFamily="18" charset="0"/>
                                <a:cs typeface="Times New Roman" panose="02020603050405020304" pitchFamily="18" charset="0"/>
                              </a:rPr>
                            </m:ctrlPr>
                          </m:funcPr>
                          <m:fName>
                            <m:r>
                              <m:rPr>
                                <m:sty m:val="p"/>
                              </m:rPr>
                              <a:rPr lang="en-US" sz="2000" b="0" i="0" dirty="0" smtClean="0">
                                <a:latin typeface="Cambria Math" panose="02040503050406030204" pitchFamily="18" charset="0"/>
                                <a:cs typeface="Times New Roman" panose="02020603050405020304" pitchFamily="18" charset="0"/>
                              </a:rPr>
                              <m:t>sin</m:t>
                            </m:r>
                          </m:fName>
                          <m:e>
                            <m:r>
                              <a:rPr lang="en-US" sz="2000" b="0" i="1" dirty="0" smtClean="0">
                                <a:latin typeface="Cambria Math" panose="02040503050406030204" pitchFamily="18" charset="0"/>
                                <a:cs typeface="Times New Roman" panose="02020603050405020304" pitchFamily="18" charset="0"/>
                              </a:rPr>
                              <m:t>2</m:t>
                            </m:r>
                            <m:r>
                              <a:rPr lang="en-US" sz="2000" b="0" i="1" dirty="0" smtClean="0">
                                <a:latin typeface="Cambria Math" panose="02040503050406030204" pitchFamily="18" charset="0"/>
                                <a:cs typeface="Times New Roman" panose="02020603050405020304" pitchFamily="18" charset="0"/>
                              </a:rPr>
                              <m:t>𝑦</m:t>
                            </m:r>
                          </m:e>
                        </m:func>
                      </m:den>
                    </m:f>
                  </m:oMath>
                </a14:m>
                <a:r>
                  <a:rPr lang="en-IN" sz="2000" dirty="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y</m:t>
                        </m:r>
                      </m:e>
                    </m:d>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𝑡𝑎𝑛𝑦</m:t>
                        </m:r>
                      </m:num>
                      <m:den>
                        <m:func>
                          <m:funcPr>
                            <m:ctrlPr>
                              <a:rPr lang="en-US" sz="2000" i="1">
                                <a:latin typeface="Cambria Math" panose="02040503050406030204" pitchFamily="18" charset="0"/>
                                <a:cs typeface="Times New Roman" panose="02020603050405020304" pitchFamily="18" charset="0"/>
                              </a:rPr>
                            </m:ctrlPr>
                          </m:funcPr>
                          <m:fName>
                            <m:r>
                              <m:rPr>
                                <m:sty m:val="p"/>
                              </m:rPr>
                              <a:rPr lang="en-US" sz="2000">
                                <a:latin typeface="Cambria Math" panose="02040503050406030204" pitchFamily="18" charset="0"/>
                                <a:cs typeface="Times New Roman" panose="02020603050405020304" pitchFamily="18" charset="0"/>
                              </a:rPr>
                              <m:t>sin</m:t>
                            </m:r>
                          </m:fName>
                          <m:e>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𝑦</m:t>
                            </m:r>
                          </m:e>
                        </m:func>
                      </m:den>
                    </m:f>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𝑐𝑜𝑠</m:t>
                            </m:r>
                          </m:e>
                          <m:sup>
                            <m:r>
                              <a:rPr lang="en-US" sz="2000" b="0" i="1" smtClean="0">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 </m:t>
                        </m:r>
                      </m:den>
                    </m:f>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2</m:t>
                        </m:r>
                      </m:den>
                    </m:f>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𝑠𝑒𝑐</m:t>
                        </m:r>
                      </m:e>
                      <m:sup>
                        <m:r>
                          <a:rPr lang="en-US" sz="2000" b="0" i="1" smtClean="0">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 </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Integrating Factor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y</m:t>
                                </m:r>
                              </m:e>
                            </m:d>
                            <m:r>
                              <m:rPr>
                                <m:sty m:val="p"/>
                              </m:rPr>
                              <a:rPr lang="en-US" sz="2000">
                                <a:latin typeface="Cambria Math" panose="02040503050406030204" pitchFamily="18" charset="0"/>
                                <a:cs typeface="Times New Roman" panose="02020603050405020304" pitchFamily="18" charset="0"/>
                              </a:rPr>
                              <m:t>dy</m:t>
                            </m:r>
                          </m:e>
                        </m:nary>
                      </m:sup>
                    </m:sSup>
                    <m:r>
                      <a:rPr lang="en-US" sz="200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b="0" i="1" smtClean="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func>
                                  <m:funcPr>
                                    <m:ctrlPr>
                                      <a:rPr lang="en-US" sz="2000" i="1" dirty="0">
                                        <a:latin typeface="Cambria Math" panose="02040503050406030204" pitchFamily="18" charset="0"/>
                                        <a:cs typeface="Times New Roman" panose="02020603050405020304" pitchFamily="18" charset="0"/>
                                      </a:rPr>
                                    </m:ctrlPr>
                                  </m:funcPr>
                                  <m:fName>
                                    <m:r>
                                      <m:rPr>
                                        <m:sty m:val="p"/>
                                      </m:rPr>
                                      <a:rPr lang="en-US" sz="2000" dirty="0">
                                        <a:latin typeface="Cambria Math" panose="02040503050406030204" pitchFamily="18" charset="0"/>
                                        <a:cs typeface="Times New Roman" panose="02020603050405020304" pitchFamily="18" charset="0"/>
                                      </a:rPr>
                                      <m:t>sin</m:t>
                                    </m:r>
                                  </m:fName>
                                  <m:e>
                                    <m:r>
                                      <a:rPr lang="en-US" sz="2000" i="1" dirty="0">
                                        <a:latin typeface="Cambria Math" panose="02040503050406030204" pitchFamily="18" charset="0"/>
                                        <a:cs typeface="Times New Roman" panose="02020603050405020304" pitchFamily="18" charset="0"/>
                                      </a:rPr>
                                      <m:t>2</m:t>
                                    </m:r>
                                    <m:r>
                                      <a:rPr lang="en-US" sz="2000" i="1" dirty="0">
                                        <a:latin typeface="Cambria Math" panose="02040503050406030204" pitchFamily="18" charset="0"/>
                                        <a:cs typeface="Times New Roman" panose="02020603050405020304" pitchFamily="18" charset="0"/>
                                      </a:rPr>
                                      <m:t>𝑦</m:t>
                                    </m:r>
                                  </m:e>
                                </m:func>
                              </m:den>
                            </m:f>
                            <m:r>
                              <m:rPr>
                                <m:sty m:val="p"/>
                              </m:rPr>
                              <a:rPr lang="en-US" sz="2000">
                                <a:latin typeface="Cambria Math" panose="02040503050406030204" pitchFamily="18" charset="0"/>
                                <a:cs typeface="Times New Roman" panose="02020603050405020304" pitchFamily="18" charset="0"/>
                              </a:rPr>
                              <m:t>dy</m:t>
                            </m:r>
                          </m:e>
                        </m:nary>
                      </m:sup>
                    </m:sSup>
                    <m:r>
                      <a:rPr lang="en-US" sz="200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a:latin typeface="Cambria Math" panose="02040503050406030204" pitchFamily="18" charset="0"/>
                            <a:cs typeface="Times New Roman" panose="02020603050405020304" pitchFamily="18" charset="0"/>
                          </a:rPr>
                          <m:t>e</m:t>
                        </m:r>
                      </m:e>
                      <m:sup>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𝑐𝑜𝑠𝑒𝑐</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𝑑𝑦</m:t>
                            </m:r>
                          </m:e>
                        </m:nary>
                      </m:sup>
                    </m:sSup>
                    <m:r>
                      <a:rPr lang="en-US" sz="2000" b="0" i="0"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a:latin typeface="Cambria Math" panose="02040503050406030204" pitchFamily="18" charset="0"/>
                            <a:cs typeface="Times New Roman" panose="02020603050405020304" pitchFamily="18" charset="0"/>
                          </a:rPr>
                          <m:t>e</m:t>
                        </m:r>
                      </m:e>
                      <m:sup>
                        <m:r>
                          <a:rPr lang="en-US" sz="2000" b="0" i="1" smtClean="0">
                            <a:latin typeface="Cambria Math" panose="02040503050406030204" pitchFamily="18" charset="0"/>
                            <a:cs typeface="Times New Roman" panose="02020603050405020304" pitchFamily="18" charset="0"/>
                          </a:rPr>
                          <m:t>−</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log</m:t>
                            </m:r>
                          </m:fName>
                          <m:e>
                            <m:d>
                              <m:dPr>
                                <m:begChr m:val="|"/>
                                <m:endChr m:val="|"/>
                                <m:ctrlPr>
                                  <a:rPr lang="en-US" sz="2000" b="0" i="1" smtClean="0">
                                    <a:latin typeface="Cambria Math" panose="02040503050406030204" pitchFamily="18" charset="0"/>
                                    <a:cs typeface="Times New Roman" panose="02020603050405020304" pitchFamily="18" charset="0"/>
                                  </a:rPr>
                                </m:ctrlPr>
                              </m:dPr>
                              <m:e>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𝑐𝑜𝑠𝑒𝑐</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 −</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cot</m:t>
                                        </m:r>
                                      </m:fName>
                                      <m:e>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𝑦</m:t>
                                        </m:r>
                                      </m:e>
                                    </m:func>
                                  </m:num>
                                  <m:den>
                                    <m:r>
                                      <a:rPr lang="en-US" sz="2000" b="0" i="1" smtClean="0">
                                        <a:latin typeface="Cambria Math" panose="02040503050406030204" pitchFamily="18" charset="0"/>
                                        <a:cs typeface="Times New Roman" panose="02020603050405020304" pitchFamily="18" charset="0"/>
                                      </a:rPr>
                                      <m:t>2</m:t>
                                    </m:r>
                                  </m:den>
                                </m:f>
                              </m:e>
                            </m:d>
                          </m:e>
                        </m:func>
                      </m:sup>
                    </m:sSup>
                    <m:r>
                      <a:rPr lang="en-US" sz="2000" b="0" i="1" smtClean="0">
                        <a:latin typeface="Cambria Math" panose="02040503050406030204" pitchFamily="18" charset="0"/>
                        <a:cs typeface="Times New Roman" panose="02020603050405020304" pitchFamily="18" charset="0"/>
                      </a:rPr>
                      <m:t>  </m:t>
                    </m:r>
                  </m:oMath>
                </a14:m>
                <a:endParaRPr lang="en-US" sz="2000" b="0" i="1" dirty="0" smtClean="0">
                  <a:latin typeface="Cambria Math" panose="02040503050406030204" pitchFamily="18" charset="0"/>
                  <a:cs typeface="Times New Roman" panose="02020603050405020304" pitchFamily="18" charset="0"/>
                </a:endParaRPr>
              </a:p>
              <a:p>
                <a:pPr marL="0" indent="0">
                  <a:buNone/>
                </a:pPr>
                <a:r>
                  <a:rPr lang="en-US" sz="2000" b="0" dirty="0" smtClean="0">
                    <a:cs typeface="Times New Roman" panose="02020603050405020304" pitchFamily="18" charset="0"/>
                  </a:rPr>
                  <a:t> 					</a:t>
                </a:r>
                <a14:m>
                  <m:oMath xmlns:m="http://schemas.openxmlformats.org/officeDocument/2006/math">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ad>
                          <m:radPr>
                            <m:degHide m:val="on"/>
                            <m:ctrlPr>
                              <a:rPr lang="en-US" sz="2000" b="0" i="1" smtClean="0">
                                <a:latin typeface="Cambria Math" panose="02040503050406030204" pitchFamily="18" charset="0"/>
                                <a:cs typeface="Times New Roman" panose="02020603050405020304" pitchFamily="18" charset="0"/>
                              </a:rPr>
                            </m:ctrlPr>
                          </m:radPr>
                          <m:deg/>
                          <m:e>
                            <m:r>
                              <a:rPr lang="en-US" sz="2000" b="0" i="1" smtClean="0">
                                <a:latin typeface="Cambria Math" panose="02040503050406030204" pitchFamily="18" charset="0"/>
                                <a:cs typeface="Times New Roman" panose="02020603050405020304" pitchFamily="18" charset="0"/>
                              </a:rPr>
                              <m:t>𝑐𝑜𝑠𝑒𝑐</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 −</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cot</m:t>
                                </m:r>
                              </m:fName>
                              <m:e>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𝑦</m:t>
                                </m:r>
                              </m:e>
                            </m:func>
                          </m:e>
                        </m:rad>
                      </m:den>
                    </m:f>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ad>
                          <m:radPr>
                            <m:degHide m:val="on"/>
                            <m:ctrlPr>
                              <a:rPr lang="en-US" sz="2000" i="1">
                                <a:latin typeface="Cambria Math" panose="02040503050406030204" pitchFamily="18" charset="0"/>
                                <a:cs typeface="Times New Roman" panose="02020603050405020304" pitchFamily="18" charset="0"/>
                              </a:rPr>
                            </m:ctrlPr>
                          </m:radPr>
                          <m:deg/>
                          <m:e>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tan</m:t>
                                </m:r>
                              </m:fName>
                              <m:e>
                                <m:r>
                                  <a:rPr lang="en-US" sz="2000" b="0" i="1" smtClean="0">
                                    <a:latin typeface="Cambria Math" panose="02040503050406030204" pitchFamily="18" charset="0"/>
                                    <a:cs typeface="Times New Roman" panose="02020603050405020304" pitchFamily="18" charset="0"/>
                                  </a:rPr>
                                  <m:t>𝑦</m:t>
                                </m:r>
                              </m:e>
                            </m:func>
                          </m:e>
                        </m:rad>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x</m:t>
                    </m:r>
                    <m:r>
                      <a:rPr lang="en-US" sz="200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I</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F</m:t>
                        </m:r>
                      </m:e>
                    </m:d>
                    <m:r>
                      <a:rPr lang="en-US" sz="200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y</m:t>
                            </m:r>
                          </m:e>
                        </m:d>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I</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F</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dy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ad>
                              <m:radPr>
                                <m:degHide m:val="on"/>
                                <m:ctrlPr>
                                  <a:rPr lang="en-US" sz="2000" i="1">
                                    <a:latin typeface="Cambria Math" panose="02040503050406030204" pitchFamily="18" charset="0"/>
                                    <a:cs typeface="Times New Roman" panose="02020603050405020304" pitchFamily="18" charset="0"/>
                                  </a:rPr>
                                </m:ctrlPr>
                              </m:radPr>
                              <m:deg/>
                              <m:e>
                                <m:func>
                                  <m:funcPr>
                                    <m:ctrlPr>
                                      <a:rPr lang="en-US" sz="2000" i="1">
                                        <a:latin typeface="Cambria Math" panose="02040503050406030204" pitchFamily="18" charset="0"/>
                                        <a:cs typeface="Times New Roman" panose="02020603050405020304" pitchFamily="18" charset="0"/>
                                      </a:rPr>
                                    </m:ctrlPr>
                                  </m:funcPr>
                                  <m:fName>
                                    <m:r>
                                      <m:rPr>
                                        <m:sty m:val="p"/>
                                      </m:rPr>
                                      <a:rPr lang="en-US" sz="2000">
                                        <a:latin typeface="Cambria Math" panose="02040503050406030204" pitchFamily="18" charset="0"/>
                                        <a:cs typeface="Times New Roman" panose="02020603050405020304" pitchFamily="18" charset="0"/>
                                      </a:rPr>
                                      <m:t>tan</m:t>
                                    </m:r>
                                  </m:fName>
                                  <m:e>
                                    <m:r>
                                      <a:rPr lang="en-US" sz="2000" i="1">
                                        <a:latin typeface="Cambria Math" panose="02040503050406030204" pitchFamily="18" charset="0"/>
                                        <a:cs typeface="Times New Roman" panose="02020603050405020304" pitchFamily="18" charset="0"/>
                                      </a:rPr>
                                      <m:t>𝑦</m:t>
                                    </m:r>
                                  </m:e>
                                </m:func>
                              </m:e>
                            </m:rad>
                          </m:den>
                        </m:f>
                      </m:e>
                    </m:d>
                    <m:r>
                      <a:rPr lang="en-US" sz="200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𝑠𝑒𝑐</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𝑦</m:t>
                        </m:r>
                        <m:r>
                          <a:rPr lang="en-US" sz="200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ad>
                              <m:radPr>
                                <m:degHide m:val="on"/>
                                <m:ctrlPr>
                                  <a:rPr lang="en-US" sz="2000" i="1">
                                    <a:latin typeface="Cambria Math" panose="02040503050406030204" pitchFamily="18" charset="0"/>
                                    <a:cs typeface="Times New Roman" panose="02020603050405020304" pitchFamily="18" charset="0"/>
                                  </a:rPr>
                                </m:ctrlPr>
                              </m:radPr>
                              <m:deg/>
                              <m:e>
                                <m:func>
                                  <m:funcPr>
                                    <m:ctrlPr>
                                      <a:rPr lang="en-US" sz="2000" i="1">
                                        <a:latin typeface="Cambria Math" panose="02040503050406030204" pitchFamily="18" charset="0"/>
                                        <a:cs typeface="Times New Roman" panose="02020603050405020304" pitchFamily="18" charset="0"/>
                                      </a:rPr>
                                    </m:ctrlPr>
                                  </m:funcPr>
                                  <m:fName>
                                    <m:r>
                                      <m:rPr>
                                        <m:sty m:val="p"/>
                                      </m:rPr>
                                      <a:rPr lang="en-US" sz="2000">
                                        <a:latin typeface="Cambria Math" panose="02040503050406030204" pitchFamily="18" charset="0"/>
                                        <a:cs typeface="Times New Roman" panose="02020603050405020304" pitchFamily="18" charset="0"/>
                                      </a:rPr>
                                      <m:t>tan</m:t>
                                    </m:r>
                                  </m:fName>
                                  <m:e>
                                    <m:r>
                                      <a:rPr lang="en-US" sz="2000" i="1">
                                        <a:latin typeface="Cambria Math" panose="02040503050406030204" pitchFamily="18" charset="0"/>
                                        <a:cs typeface="Times New Roman" panose="02020603050405020304" pitchFamily="18" charset="0"/>
                                      </a:rPr>
                                      <m:t>𝑦</m:t>
                                    </m:r>
                                  </m:e>
                                </m:func>
                              </m:e>
                            </m:rad>
                          </m:den>
                        </m:f>
                        <m:r>
                          <m:rPr>
                            <m:sty m:val="p"/>
                          </m:rPr>
                          <a:rPr lang="en-US" sz="2000">
                            <a:latin typeface="Cambria Math" panose="02040503050406030204" pitchFamily="18" charset="0"/>
                            <a:cs typeface="Times New Roman" panose="02020603050405020304" pitchFamily="18" charset="0"/>
                          </a:rPr>
                          <m:t>dy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e>
                    </m:nary>
                  </m:oMath>
                </a14:m>
                <a:endParaRPr lang="en-US" sz="2000" dirty="0">
                  <a:latin typeface="Times New Roman" panose="02020603050405020304" pitchFamily="18" charset="0"/>
                  <a:cs typeface="Times New Roman" panose="02020603050405020304" pitchFamily="18" charset="0"/>
                </a:endParaRPr>
              </a:p>
              <a:p>
                <a:pPr marL="0" indent="0">
                  <a:buNone/>
                </a:pPr>
                <a:endParaRPr lang="en-US" sz="2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29491"/>
                <a:ext cx="10515600" cy="5985164"/>
              </a:xfrm>
              <a:blipFill>
                <a:blip r:embed="rId2"/>
                <a:stretch>
                  <a:fillRect l="-638" t="-1018"/>
                </a:stretch>
              </a:blipFill>
            </p:spPr>
            <p:txBody>
              <a:bodyPr/>
              <a:lstStyle/>
              <a:p>
                <a:r>
                  <a:rPr lang="en-IN">
                    <a:noFill/>
                  </a:rPr>
                  <a:t> </a:t>
                </a:r>
              </a:p>
            </p:txBody>
          </p:sp>
        </mc:Fallback>
      </mc:AlternateContent>
    </p:spTree>
    <p:extLst>
      <p:ext uri="{BB962C8B-B14F-4D97-AF65-F5344CB8AC3E}">
        <p14:creationId xmlns:p14="http://schemas.microsoft.com/office/powerpoint/2010/main" val="281157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29491" y="374073"/>
                <a:ext cx="11291454" cy="5802890"/>
              </a:xfrm>
            </p:spPr>
            <p:txBody>
              <a:bodyPr>
                <a:normAutofit lnSpcReduction="10000"/>
              </a:bodyPr>
              <a:lstStyle/>
              <a:p>
                <a:pPr marL="0" indent="0">
                  <a:buNone/>
                </a:pPr>
                <a:r>
                  <a:rPr lang="en-US" dirty="0" smtClean="0"/>
                  <a:t>       </a:t>
                </a:r>
                <a:r>
                  <a:rPr lang="en-US" sz="2000" dirty="0" smtClean="0">
                    <a:latin typeface="Times New Roman" panose="02020603050405020304" pitchFamily="18" charset="0"/>
                    <a:cs typeface="Times New Roman" panose="02020603050405020304" pitchFamily="18" charset="0"/>
                  </a:rPr>
                  <a:t>iv) Again differentiating we get </a:t>
                </a:r>
                <a14:m>
                  <m:oMath xmlns:m="http://schemas.openxmlformats.org/officeDocument/2006/math">
                    <m:r>
                      <m:rPr>
                        <m:sty m:val="p"/>
                      </m:rPr>
                      <a:rPr lang="el-GR" sz="2000" dirty="0">
                        <a:latin typeface="Cambria Math" panose="02040503050406030204" pitchFamily="18" charset="0"/>
                        <a:cs typeface="Times New Roman" panose="02020603050405020304" pitchFamily="18" charset="0"/>
                      </a:rPr>
                      <m:t>ϕ</m:t>
                    </m:r>
                    <m:r>
                      <a:rPr lang="en-US" sz="2000" dirty="0">
                        <a:latin typeface="Cambria Math" panose="02040503050406030204" pitchFamily="18" charset="0"/>
                        <a:cs typeface="Times New Roman" panose="02020603050405020304" pitchFamily="18" charset="0"/>
                      </a:rPr>
                      <m:t> </m:t>
                    </m:r>
                    <m:d>
                      <m:dPr>
                        <m:ctrlPr>
                          <a:rPr lang="en-US" sz="2000" i="1" dirty="0">
                            <a:latin typeface="Cambria Math" panose="02040503050406030204" pitchFamily="18" charset="0"/>
                            <a:cs typeface="Times New Roman" panose="02020603050405020304" pitchFamily="18" charset="0"/>
                          </a:rPr>
                        </m:ctrlPr>
                      </m:dPr>
                      <m:e>
                        <m:r>
                          <m:rPr>
                            <m:sty m:val="p"/>
                          </m:rPr>
                          <a:rPr lang="en-US" sz="2000" dirty="0">
                            <a:latin typeface="Cambria Math" panose="02040503050406030204" pitchFamily="18" charset="0"/>
                            <a:cs typeface="Times New Roman" panose="02020603050405020304" pitchFamily="18" charset="0"/>
                          </a:rPr>
                          <m:t>x</m:t>
                        </m:r>
                        <m:r>
                          <a:rPr lang="en-US" sz="2000" dirty="0">
                            <a:latin typeface="Cambria Math" panose="02040503050406030204" pitchFamily="18" charset="0"/>
                            <a:cs typeface="Times New Roman" panose="02020603050405020304" pitchFamily="18" charset="0"/>
                          </a:rPr>
                          <m:t>,</m:t>
                        </m:r>
                        <m:f>
                          <m:fPr>
                            <m:ctrlPr>
                              <a:rPr lang="en-US" sz="2000" i="1" smtClean="0">
                                <a:solidFill>
                                  <a:schemeClr val="tx1"/>
                                </a:solidFill>
                                <a:latin typeface="Cambria Math" panose="02040503050406030204" pitchFamily="18" charset="0"/>
                                <a:cs typeface="Times New Roman" panose="02020603050405020304" pitchFamily="18" charset="0"/>
                              </a:rPr>
                            </m:ctrlPr>
                          </m:fPr>
                          <m:num>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𝑑</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𝑦</m:t>
                            </m:r>
                          </m:num>
                          <m:den>
                            <m:r>
                              <a:rPr lang="en-US" sz="2000" i="1">
                                <a:solidFill>
                                  <a:schemeClr val="tx1"/>
                                </a:solidFill>
                                <a:latin typeface="Cambria Math" panose="02040503050406030204" pitchFamily="18" charset="0"/>
                                <a:cs typeface="Times New Roman" panose="02020603050405020304" pitchFamily="18" charset="0"/>
                              </a:rPr>
                              <m:t>𝑑</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den>
                        </m:f>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a</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𝑏</m:t>
                        </m:r>
                      </m:e>
                    </m:d>
                    <m:r>
                      <a:rPr lang="en-US" sz="2000">
                        <a:latin typeface="Cambria Math" panose="02040503050406030204" pitchFamily="18" charset="0"/>
                        <a:cs typeface="Times New Roman" panose="02020603050405020304" pitchFamily="18" charset="0"/>
                      </a:rPr>
                      <m:t>=</m:t>
                    </m:r>
                    <m:r>
                      <a:rPr lang="en-US" sz="2000">
                        <a:latin typeface="Cambria Math" panose="02040503050406030204" pitchFamily="18" charset="0"/>
                        <a:cs typeface="Times New Roman" panose="02020603050405020304" pitchFamily="18" charset="0"/>
                      </a:rPr>
                      <m:t>0</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m:t>
                    </m:r>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3</m:t>
                        </m:r>
                      </m:e>
                    </m:d>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b="0" i="1" dirty="0" smtClean="0">
                    <a:latin typeface="Times New Roman" panose="02020603050405020304" pitchFamily="18" charset="0"/>
                    <a:cs typeface="Times New Roman" panose="02020603050405020304" pitchFamily="18" charset="0"/>
                  </a:rPr>
                  <a:t>          </a:t>
                </a:r>
                <a:r>
                  <a:rPr lang="en-US" sz="2000" b="0" dirty="0" smtClean="0">
                    <a:latin typeface="Times New Roman" panose="02020603050405020304" pitchFamily="18" charset="0"/>
                    <a:cs typeface="Times New Roman" panose="02020603050405020304" pitchFamily="18" charset="0"/>
                  </a:rPr>
                  <a:t>v) Solve the equation (1), (2) &amp; (3) and eliminate the  arbitrary constants </a:t>
                </a:r>
                <a:r>
                  <a:rPr lang="en-US" sz="2000" b="0" dirty="0" err="1" smtClean="0">
                    <a:latin typeface="Times New Roman" panose="02020603050405020304" pitchFamily="18" charset="0"/>
                    <a:cs typeface="Times New Roman" panose="02020603050405020304" pitchFamily="18" charset="0"/>
                  </a:rPr>
                  <a:t>a,b</a:t>
                </a:r>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vi) Finally we get an equation and is the corresponding differential equation of given equation(1)</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vii) Similarly we can generate ordinary differential equations by taking an equation involving three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or more number of arbitrary constants.</a:t>
                </a:r>
              </a:p>
              <a:p>
                <a:pPr marL="0" indent="0">
                  <a:buNone/>
                </a:pPr>
                <a:r>
                  <a:rPr lang="en-US" sz="2000" dirty="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Problems:</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  1) Form the differential equation from the family of parabola </a:t>
                </a:r>
                <a14:m>
                  <m:oMath xmlns:m="http://schemas.openxmlformats.org/officeDocument/2006/math">
                    <m:sSup>
                      <m:sSupPr>
                        <m:ctrlPr>
                          <a:rPr lang="en-US" sz="2000" b="1" i="1" smtClean="0">
                            <a:solidFill>
                              <a:srgbClr val="FF0000"/>
                            </a:solidFill>
                            <a:latin typeface="Cambria Math" panose="02040503050406030204" pitchFamily="18" charset="0"/>
                          </a:rPr>
                        </m:ctrlPr>
                      </m:sSupPr>
                      <m:e>
                        <m:r>
                          <a:rPr lang="en-US" sz="2000" b="1" i="0" smtClean="0">
                            <a:solidFill>
                              <a:srgbClr val="FF0000"/>
                            </a:solidFill>
                            <a:latin typeface="Cambria Math" panose="02040503050406030204" pitchFamily="18" charset="0"/>
                          </a:rPr>
                          <m:t>𝐲</m:t>
                        </m:r>
                      </m:e>
                      <m:sup>
                        <m:r>
                          <a:rPr lang="en-US" sz="2000" b="1" i="0" smtClean="0">
                            <a:solidFill>
                              <a:srgbClr val="FF0000"/>
                            </a:solidFill>
                            <a:latin typeface="Cambria Math" panose="02040503050406030204" pitchFamily="18" charset="0"/>
                          </a:rPr>
                          <m:t>𝟐</m:t>
                        </m:r>
                      </m:sup>
                    </m:sSup>
                    <m:r>
                      <a:rPr lang="en-US" sz="2000" b="1" i="0" smtClean="0">
                        <a:solidFill>
                          <a:srgbClr val="FF0000"/>
                        </a:solidFill>
                        <a:latin typeface="Cambria Math" panose="02040503050406030204" pitchFamily="18" charset="0"/>
                      </a:rPr>
                      <m:t>=</m:t>
                    </m:r>
                    <m:r>
                      <a:rPr lang="en-US" sz="2000" b="1" i="0" smtClean="0">
                        <a:solidFill>
                          <a:srgbClr val="FF0000"/>
                        </a:solidFill>
                        <a:latin typeface="Cambria Math" panose="02040503050406030204" pitchFamily="18" charset="0"/>
                      </a:rPr>
                      <m:t>𝟒𝐚𝐱</m:t>
                    </m:r>
                  </m:oMath>
                </a14:m>
                <a:r>
                  <a:rPr lang="en-IN" sz="2000" b="1" dirty="0" smtClean="0">
                    <a:solidFill>
                      <a:srgbClr val="FF0000"/>
                    </a:solidFill>
                    <a:latin typeface="Times New Roman" panose="02020603050405020304" pitchFamily="18" charset="0"/>
                    <a:cs typeface="Times New Roman" panose="02020603050405020304" pitchFamily="18" charset="0"/>
                  </a:rPr>
                  <a:t>  where a is an arbitrary     </a:t>
                </a:r>
              </a:p>
              <a:p>
                <a:pPr marL="0" indent="0">
                  <a:buNone/>
                </a:pPr>
                <a:r>
                  <a:rPr lang="en-IN" sz="2000" b="1" dirty="0">
                    <a:solidFill>
                      <a:srgbClr val="FF0000"/>
                    </a:solidFill>
                    <a:latin typeface="Times New Roman" panose="02020603050405020304" pitchFamily="18" charset="0"/>
                    <a:cs typeface="Times New Roman" panose="02020603050405020304" pitchFamily="18" charset="0"/>
                  </a:rPr>
                  <a:t> </a:t>
                </a:r>
                <a:r>
                  <a:rPr lang="en-IN" sz="2000" b="1" dirty="0" smtClean="0">
                    <a:solidFill>
                      <a:srgbClr val="FF0000"/>
                    </a:solidFill>
                    <a:latin typeface="Times New Roman" panose="02020603050405020304" pitchFamily="18" charset="0"/>
                    <a:cs typeface="Times New Roman" panose="02020603050405020304" pitchFamily="18" charset="0"/>
                  </a:rPr>
                  <a:t>       constant.</a:t>
                </a: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Sol</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Given the equation </a:t>
                </a:r>
                <a14:m>
                  <m:oMath xmlns:m="http://schemas.openxmlformats.org/officeDocument/2006/math">
                    <m:sSup>
                      <m:sSupPr>
                        <m:ctrlPr>
                          <a:rPr lang="en-US" sz="2000" i="1" smtClean="0">
                            <a:solidFill>
                              <a:schemeClr val="tx1"/>
                            </a:solidFill>
                            <a:latin typeface="Cambria Math" panose="02040503050406030204" pitchFamily="18" charset="0"/>
                          </a:rPr>
                        </m:ctrlPr>
                      </m:sSupPr>
                      <m:e>
                        <m:r>
                          <m:rPr>
                            <m:sty m:val="p"/>
                          </m:rPr>
                          <a:rPr lang="en-US" sz="2000" i="0">
                            <a:solidFill>
                              <a:schemeClr val="tx1"/>
                            </a:solidFill>
                            <a:latin typeface="Cambria Math" panose="02040503050406030204" pitchFamily="18" charset="0"/>
                          </a:rPr>
                          <m:t>y</m:t>
                        </m:r>
                      </m:e>
                      <m:sup>
                        <m:r>
                          <a:rPr lang="en-US" sz="2000" i="0">
                            <a:solidFill>
                              <a:schemeClr val="tx1"/>
                            </a:solidFill>
                            <a:latin typeface="Cambria Math" panose="02040503050406030204" pitchFamily="18" charset="0"/>
                          </a:rPr>
                          <m:t>2</m:t>
                        </m:r>
                      </m:sup>
                    </m:sSup>
                    <m:r>
                      <a:rPr lang="en-US" sz="2000" i="0">
                        <a:solidFill>
                          <a:schemeClr val="tx1"/>
                        </a:solidFill>
                        <a:latin typeface="Cambria Math" panose="02040503050406030204" pitchFamily="18" charset="0"/>
                      </a:rPr>
                      <m:t>=</m:t>
                    </m:r>
                    <m:r>
                      <a:rPr lang="en-US" sz="2000" i="0">
                        <a:solidFill>
                          <a:schemeClr val="tx1"/>
                        </a:solidFill>
                        <a:latin typeface="Cambria Math" panose="02040503050406030204" pitchFamily="18" charset="0"/>
                      </a:rPr>
                      <m:t>4</m:t>
                    </m:r>
                    <m:r>
                      <m:rPr>
                        <m:sty m:val="p"/>
                      </m:rPr>
                      <a:rPr lang="en-US" sz="2000" i="0">
                        <a:solidFill>
                          <a:schemeClr val="tx1"/>
                        </a:solidFill>
                        <a:latin typeface="Cambria Math" panose="02040503050406030204" pitchFamily="18" charset="0"/>
                      </a:rPr>
                      <m:t>ax</m:t>
                    </m:r>
                    <m:r>
                      <a:rPr lang="en-US" sz="2000" b="0" i="0" smtClean="0">
                        <a:solidFill>
                          <a:schemeClr val="tx1"/>
                        </a:solidFill>
                        <a:latin typeface="Cambria Math" panose="02040503050406030204" pitchFamily="18" charset="0"/>
                      </a:rPr>
                      <m:t>                                                             −            (</m:t>
                    </m:r>
                    <m:r>
                      <a:rPr lang="en-US" sz="2000" b="0" i="0" smtClean="0">
                        <a:solidFill>
                          <a:schemeClr val="tx1"/>
                        </a:solidFill>
                        <a:latin typeface="Cambria Math" panose="02040503050406030204" pitchFamily="18" charset="0"/>
                      </a:rPr>
                      <m:t>1</m:t>
                    </m:r>
                    <m:r>
                      <a:rPr lang="en-US" sz="2000" b="0" i="0" smtClean="0">
                        <a:solidFill>
                          <a:schemeClr val="tx1"/>
                        </a:solidFill>
                        <a:latin typeface="Cambria Math" panose="02040503050406030204" pitchFamily="18" charset="0"/>
                      </a:rPr>
                      <m:t>)</m:t>
                    </m:r>
                    <m:r>
                      <a:rPr lang="en-US" sz="2000" i="1" smtClean="0">
                        <a:solidFill>
                          <a:schemeClr val="tx1"/>
                        </a:solidFill>
                        <a:latin typeface="Cambria Math" panose="02040503050406030204" pitchFamily="18" charset="0"/>
                      </a:rPr>
                      <m:t> </m:t>
                    </m:r>
                  </m:oMath>
                </a14:m>
                <a:r>
                  <a:rPr lang="en-IN" sz="2000" dirty="0" smtClean="0">
                    <a:solidFill>
                      <a:srgbClr val="FF0000"/>
                    </a:solidFill>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Differential equation (1) with respect to x, we get,</a:t>
                </a:r>
              </a:p>
              <a:p>
                <a:pPr marL="0" indent="0">
                  <a:buNone/>
                </a:pPr>
                <a:r>
                  <a:rPr lang="en-US" sz="2000" dirty="0" smtClean="0">
                    <a:solidFill>
                      <a:schemeClr val="tx1"/>
                    </a:solidFill>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a:t>
                </a:r>
                <a:r>
                  <a:rPr lang="en-US"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0">
                        <a:solidFill>
                          <a:schemeClr val="tx1"/>
                        </a:solidFill>
                        <a:latin typeface="Cambria Math" panose="02040503050406030204" pitchFamily="18" charset="0"/>
                      </a:rPr>
                      <m:t>2</m:t>
                    </m:r>
                    <m:r>
                      <m:rPr>
                        <m:sty m:val="p"/>
                      </m:rPr>
                      <a:rPr lang="en-US" sz="2000" i="0">
                        <a:solidFill>
                          <a:schemeClr val="tx1"/>
                        </a:solidFill>
                        <a:latin typeface="Cambria Math" panose="02040503050406030204" pitchFamily="18" charset="0"/>
                      </a:rPr>
                      <m:t>y</m:t>
                    </m:r>
                    <m:r>
                      <a:rPr lang="en-US" sz="2000" i="0">
                        <a:solidFill>
                          <a:schemeClr val="tx1"/>
                        </a:solidFill>
                        <a:latin typeface="Cambria Math" panose="02040503050406030204" pitchFamily="18" charset="0"/>
                      </a:rPr>
                      <m:t> </m:t>
                    </m:r>
                    <m:f>
                      <m:fPr>
                        <m:ctrlPr>
                          <a:rPr lang="en-US" sz="2000" i="1" dirty="0">
                            <a:solidFill>
                              <a:schemeClr val="tx1"/>
                            </a:solidFill>
                            <a:latin typeface="Cambria Math" panose="02040503050406030204" pitchFamily="18" charset="0"/>
                          </a:rPr>
                        </m:ctrlPr>
                      </m:fPr>
                      <m:num>
                        <m:r>
                          <m:rPr>
                            <m:sty m:val="p"/>
                          </m:rPr>
                          <a:rPr lang="en-IN" sz="2000" i="0" dirty="0">
                            <a:solidFill>
                              <a:schemeClr val="tx1"/>
                            </a:solidFill>
                            <a:latin typeface="Cambria Math" panose="02040503050406030204" pitchFamily="18" charset="0"/>
                          </a:rPr>
                          <m:t>d</m:t>
                        </m:r>
                        <m:r>
                          <m:rPr>
                            <m:sty m:val="p"/>
                          </m:rPr>
                          <a:rPr lang="en-US" sz="2000" i="0">
                            <a:solidFill>
                              <a:schemeClr val="tx1"/>
                            </a:solidFill>
                            <a:latin typeface="Cambria Math" panose="02040503050406030204" pitchFamily="18" charset="0"/>
                          </a:rPr>
                          <m:t>y</m:t>
                        </m:r>
                      </m:num>
                      <m:den>
                        <m:r>
                          <m:rPr>
                            <m:sty m:val="p"/>
                          </m:rPr>
                          <a:rPr lang="en-US" sz="2000" i="0">
                            <a:solidFill>
                              <a:schemeClr val="tx1"/>
                            </a:solidFill>
                            <a:latin typeface="Cambria Math" panose="02040503050406030204" pitchFamily="18" charset="0"/>
                          </a:rPr>
                          <m:t>dx</m:t>
                        </m:r>
                      </m:den>
                    </m:f>
                    <m:r>
                      <a:rPr lang="en-US" sz="2000" i="0">
                        <a:solidFill>
                          <a:schemeClr val="tx1"/>
                        </a:solidFill>
                        <a:latin typeface="Cambria Math" panose="02040503050406030204" pitchFamily="18" charset="0"/>
                      </a:rPr>
                      <m:t>=</m:t>
                    </m:r>
                    <m:r>
                      <a:rPr lang="en-US" sz="2000" i="0">
                        <a:solidFill>
                          <a:schemeClr val="tx1"/>
                        </a:solidFill>
                        <a:latin typeface="Cambria Math" panose="02040503050406030204" pitchFamily="18" charset="0"/>
                      </a:rPr>
                      <m:t>4</m:t>
                    </m:r>
                    <m:r>
                      <m:rPr>
                        <m:sty m:val="p"/>
                      </m:rPr>
                      <a:rPr lang="en-US" sz="2000" i="0">
                        <a:solidFill>
                          <a:schemeClr val="tx1"/>
                        </a:solidFill>
                        <a:latin typeface="Cambria Math" panose="02040503050406030204" pitchFamily="18" charset="0"/>
                      </a:rPr>
                      <m:t>a</m:t>
                    </m:r>
                  </m:oMath>
                </a14:m>
                <a:endParaRPr lang="en-IN"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rPr>
                      <m:t>a</m:t>
                    </m:r>
                    <m:r>
                      <a:rPr lang="en-US" sz="2000" b="0" i="0" smtClean="0">
                        <a:latin typeface="Cambria Math" panose="02040503050406030204" pitchFamily="18" charset="0"/>
                      </a:rPr>
                      <m:t>= </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y</m:t>
                        </m:r>
                      </m:num>
                      <m:den>
                        <m:r>
                          <a:rPr lang="en-US" sz="2000" b="0" i="0" smtClean="0">
                            <a:latin typeface="Cambria Math" panose="02040503050406030204" pitchFamily="18" charset="0"/>
                          </a:rPr>
                          <m:t>2</m:t>
                        </m:r>
                      </m:den>
                    </m:f>
                    <m:f>
                      <m:fPr>
                        <m:ctrlPr>
                          <a:rPr lang="en-US" sz="2000" i="1" dirty="0">
                            <a:latin typeface="Cambria Math" panose="02040503050406030204" pitchFamily="18" charset="0"/>
                          </a:rPr>
                        </m:ctrlPr>
                      </m:fPr>
                      <m:num>
                        <m:r>
                          <m:rPr>
                            <m:sty m:val="p"/>
                          </m:rPr>
                          <a:rPr lang="en-IN" sz="2000" i="0" dirty="0">
                            <a:latin typeface="Cambria Math" panose="02040503050406030204" pitchFamily="18" charset="0"/>
                          </a:rPr>
                          <m:t>d</m:t>
                        </m:r>
                        <m:r>
                          <m:rPr>
                            <m:sty m:val="p"/>
                          </m:rPr>
                          <a:rPr lang="en-US" sz="2000" i="0">
                            <a:latin typeface="Cambria Math" panose="02040503050406030204" pitchFamily="18" charset="0"/>
                          </a:rPr>
                          <m:t>y</m:t>
                        </m:r>
                      </m:num>
                      <m:den>
                        <m:r>
                          <m:rPr>
                            <m:sty m:val="p"/>
                          </m:rPr>
                          <a:rPr lang="en-US" sz="2000" i="0">
                            <a:latin typeface="Cambria Math" panose="02040503050406030204" pitchFamily="18" charset="0"/>
                          </a:rPr>
                          <m:t>dx</m:t>
                        </m:r>
                      </m:den>
                    </m:f>
                  </m:oMath>
                </a14:m>
                <a:endParaRPr lang="en-US" sz="20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Substitute the value of a in equation (1), we get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29491" y="374073"/>
                <a:ext cx="11291454" cy="5802890"/>
              </a:xfrm>
              <a:blipFill>
                <a:blip r:embed="rId2"/>
                <a:stretch>
                  <a:fillRect l="-540"/>
                </a:stretch>
              </a:blipFill>
            </p:spPr>
            <p:txBody>
              <a:bodyPr/>
              <a:lstStyle/>
              <a:p>
                <a:r>
                  <a:rPr lang="en-US">
                    <a:noFill/>
                  </a:rPr>
                  <a:t> </a:t>
                </a:r>
              </a:p>
            </p:txBody>
          </p:sp>
        </mc:Fallback>
      </mc:AlternateContent>
    </p:spTree>
    <p:extLst>
      <p:ext uri="{BB962C8B-B14F-4D97-AF65-F5344CB8AC3E}">
        <p14:creationId xmlns:p14="http://schemas.microsoft.com/office/powerpoint/2010/main" val="17329114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87927"/>
                <a:ext cx="10515600" cy="5789036"/>
              </a:xfrm>
            </p:spPr>
            <p:txBody>
              <a:bodyPr/>
              <a:lstStyle/>
              <a:p>
                <a:pPr marL="0" indent="0">
                  <a:buNone/>
                </a:pPr>
                <a:r>
                  <a:rPr lang="en-US" dirty="0" smtClean="0"/>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x</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ad>
                              <m:radPr>
                                <m:degHide m:val="on"/>
                                <m:ctrlPr>
                                  <a:rPr lang="en-US" sz="2000" i="1">
                                    <a:latin typeface="Cambria Math" panose="02040503050406030204" pitchFamily="18" charset="0"/>
                                    <a:cs typeface="Times New Roman" panose="02020603050405020304" pitchFamily="18" charset="0"/>
                                  </a:rPr>
                                </m:ctrlPr>
                              </m:radPr>
                              <m:deg/>
                              <m:e>
                                <m:func>
                                  <m:funcPr>
                                    <m:ctrlPr>
                                      <a:rPr lang="en-US" sz="2000" i="1">
                                        <a:latin typeface="Cambria Math" panose="02040503050406030204" pitchFamily="18" charset="0"/>
                                        <a:cs typeface="Times New Roman" panose="02020603050405020304" pitchFamily="18" charset="0"/>
                                      </a:rPr>
                                    </m:ctrlPr>
                                  </m:funcPr>
                                  <m:fName>
                                    <m:r>
                                      <m:rPr>
                                        <m:sty m:val="p"/>
                                      </m:rPr>
                                      <a:rPr lang="en-US" sz="2000">
                                        <a:latin typeface="Cambria Math" panose="02040503050406030204" pitchFamily="18" charset="0"/>
                                        <a:cs typeface="Times New Roman" panose="02020603050405020304" pitchFamily="18" charset="0"/>
                                      </a:rPr>
                                      <m:t>tan</m:t>
                                    </m:r>
                                  </m:fName>
                                  <m:e>
                                    <m:r>
                                      <a:rPr lang="en-US" sz="2000" i="1">
                                        <a:latin typeface="Cambria Math" panose="02040503050406030204" pitchFamily="18" charset="0"/>
                                        <a:cs typeface="Times New Roman" panose="02020603050405020304" pitchFamily="18" charset="0"/>
                                      </a:rPr>
                                      <m:t>𝑦</m:t>
                                    </m:r>
                                  </m:e>
                                </m:func>
                              </m:e>
                            </m:rad>
                          </m:den>
                        </m:f>
                      </m:e>
                    </m:d>
                    <m:r>
                      <a:rPr lang="en-US" sz="2000">
                        <a:latin typeface="Cambria Math" panose="02040503050406030204" pitchFamily="18" charset="0"/>
                        <a:cs typeface="Times New Roman" panose="02020603050405020304" pitchFamily="18" charset="0"/>
                      </a:rPr>
                      <m:t>=</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2</m:t>
                        </m:r>
                        <m:rad>
                          <m:radPr>
                            <m:degHide m:val="on"/>
                            <m:ctrlPr>
                              <a:rPr lang="en-US" sz="2000" i="1">
                                <a:latin typeface="Cambria Math" panose="02040503050406030204" pitchFamily="18" charset="0"/>
                                <a:cs typeface="Times New Roman" panose="02020603050405020304" pitchFamily="18" charset="0"/>
                              </a:rPr>
                            </m:ctrlPr>
                          </m:radPr>
                          <m:deg/>
                          <m:e>
                            <m:func>
                              <m:funcPr>
                                <m:ctrlPr>
                                  <a:rPr lang="en-US" sz="2000" i="1">
                                    <a:latin typeface="Cambria Math" panose="02040503050406030204" pitchFamily="18" charset="0"/>
                                    <a:cs typeface="Times New Roman" panose="02020603050405020304" pitchFamily="18" charset="0"/>
                                  </a:rPr>
                                </m:ctrlPr>
                              </m:funcPr>
                              <m:fName>
                                <m:r>
                                  <m:rPr>
                                    <m:sty m:val="p"/>
                                  </m:rPr>
                                  <a:rPr lang="en-US" sz="2000">
                                    <a:latin typeface="Cambria Math" panose="02040503050406030204" pitchFamily="18" charset="0"/>
                                    <a:cs typeface="Times New Roman" panose="02020603050405020304" pitchFamily="18" charset="0"/>
                                  </a:rPr>
                                  <m:t>tan</m:t>
                                </m:r>
                              </m:fName>
                              <m:e>
                                <m:r>
                                  <a:rPr lang="en-US" sz="2000" i="1">
                                    <a:latin typeface="Cambria Math" panose="02040503050406030204" pitchFamily="18" charset="0"/>
                                    <a:cs typeface="Times New Roman" panose="02020603050405020304" pitchFamily="18" charset="0"/>
                                  </a:rPr>
                                  <m:t>𝑦</m:t>
                                </m:r>
                              </m:e>
                            </m:func>
                          </m:e>
                        </m:rad>
                        <m:r>
                          <a:rPr lang="en-US" sz="2000" b="0" i="1" smtClean="0">
                            <a:latin typeface="Cambria Math" panose="02040503050406030204" pitchFamily="18" charset="0"/>
                            <a:cs typeface="Times New Roman" panose="02020603050405020304" pitchFamily="18" charset="0"/>
                          </a:rPr>
                          <m:t> </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e>
                    </m:nary>
                  </m:oMath>
                </a14:m>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cs typeface="Times New Roman" panose="02020603050405020304" pitchFamily="18" charset="0"/>
                        </a:rPr>
                        <m:t>⇒     </m:t>
                      </m:r>
                      <m:r>
                        <m:rPr>
                          <m:sty m:val="p"/>
                        </m:rPr>
                        <a:rPr lang="en-US" sz="2000" smtClean="0">
                          <a:latin typeface="Cambria Math" panose="02040503050406030204" pitchFamily="18" charset="0"/>
                          <a:cs typeface="Times New Roman" panose="02020603050405020304" pitchFamily="18" charset="0"/>
                        </a:rPr>
                        <m:t>x</m:t>
                      </m:r>
                      <m:r>
                        <a:rPr lang="en-US" sz="200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𝑡𝑎𝑛𝑦</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𝑐</m:t>
                      </m:r>
                      <m:rad>
                        <m:radPr>
                          <m:degHide m:val="on"/>
                          <m:ctrlPr>
                            <a:rPr lang="en-US" sz="2000" i="1">
                              <a:latin typeface="Cambria Math" panose="02040503050406030204" pitchFamily="18" charset="0"/>
                              <a:cs typeface="Times New Roman" panose="02020603050405020304" pitchFamily="18" charset="0"/>
                            </a:rPr>
                          </m:ctrlPr>
                        </m:radPr>
                        <m:deg/>
                        <m:e>
                          <m:func>
                            <m:funcPr>
                              <m:ctrlPr>
                                <a:rPr lang="en-US" sz="2000" i="1">
                                  <a:latin typeface="Cambria Math" panose="02040503050406030204" pitchFamily="18" charset="0"/>
                                  <a:cs typeface="Times New Roman" panose="02020603050405020304" pitchFamily="18" charset="0"/>
                                </a:rPr>
                              </m:ctrlPr>
                            </m:funcPr>
                            <m:fName>
                              <m:r>
                                <m:rPr>
                                  <m:sty m:val="p"/>
                                </m:rPr>
                                <a:rPr lang="en-US" sz="2000">
                                  <a:latin typeface="Cambria Math" panose="02040503050406030204" pitchFamily="18" charset="0"/>
                                  <a:cs typeface="Times New Roman" panose="02020603050405020304" pitchFamily="18" charset="0"/>
                                </a:rPr>
                                <m:t>tan</m:t>
                              </m:r>
                            </m:fName>
                            <m:e>
                              <m:r>
                                <a:rPr lang="en-US" sz="2000" i="1">
                                  <a:latin typeface="Cambria Math" panose="02040503050406030204" pitchFamily="18" charset="0"/>
                                  <a:cs typeface="Times New Roman" panose="02020603050405020304" pitchFamily="18" charset="0"/>
                                </a:rPr>
                                <m:t>𝑦</m:t>
                              </m:r>
                            </m:e>
                          </m:func>
                        </m:e>
                      </m:rad>
                    </m:oMath>
                  </m:oMathPara>
                </a14:m>
                <a:endParaRPr lang="en-US" sz="2000" dirty="0" smtClean="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This </a:t>
                </a:r>
                <a:r>
                  <a:rPr lang="en-IN" sz="2000" dirty="0">
                    <a:latin typeface="Times New Roman" panose="02020603050405020304" pitchFamily="18" charset="0"/>
                    <a:cs typeface="Times New Roman" panose="02020603050405020304" pitchFamily="18" charset="0"/>
                  </a:rPr>
                  <a:t>is our required general solution</a:t>
                </a:r>
              </a:p>
              <a:p>
                <a:pPr marL="0" indent="0">
                  <a:buNone/>
                </a:pPr>
                <a:r>
                  <a:rPr lang="en-US" sz="2000" dirty="0">
                    <a:latin typeface="Times New Roman" panose="02020603050405020304" pitchFamily="18" charset="0"/>
                    <a:cs typeface="Times New Roman" panose="02020603050405020304" pitchFamily="18" charset="0"/>
                  </a:rPr>
                  <a:t>                                                                             ---</a:t>
                </a:r>
                <a:endParaRPr lang="en-IN" sz="2000" dirty="0"/>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87927"/>
                <a:ext cx="10515600" cy="5789036"/>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137952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60218"/>
                <a:ext cx="10515600" cy="5816745"/>
              </a:xfrm>
            </p:spPr>
            <p:txBody>
              <a:bodyPr/>
              <a:lstStyle/>
              <a:p>
                <a:pPr marL="0" indent="0" algn="just">
                  <a:buNone/>
                </a:pPr>
                <a:r>
                  <a:rPr lang="en-US" dirty="0" smtClean="0">
                    <a:solidFill>
                      <a:srgbClr val="FF0000"/>
                    </a:solidFill>
                    <a:latin typeface="Times New Roman" panose="02020603050405020304" pitchFamily="18" charset="0"/>
                    <a:cs typeface="Times New Roman" panose="02020603050405020304" pitchFamily="18" charset="0"/>
                  </a:rPr>
                  <a:t>Bernoulli’s  </a:t>
                </a:r>
                <a:r>
                  <a:rPr lang="en-US" dirty="0">
                    <a:solidFill>
                      <a:srgbClr val="FF0000"/>
                    </a:solidFill>
                    <a:latin typeface="Times New Roman" panose="02020603050405020304" pitchFamily="18" charset="0"/>
                    <a:cs typeface="Times New Roman" panose="02020603050405020304" pitchFamily="18" charset="0"/>
                  </a:rPr>
                  <a:t>Differential Equation</a:t>
                </a:r>
                <a:r>
                  <a:rPr lang="en-US" dirty="0" smtClean="0">
                    <a:latin typeface="Times New Roman" panose="02020603050405020304" pitchFamily="18" charset="0"/>
                    <a:cs typeface="Times New Roman" panose="02020603050405020304" pitchFamily="18" charset="0"/>
                  </a:rPr>
                  <a:t>:</a:t>
                </a:r>
              </a:p>
              <a:p>
                <a:pPr marL="0" indent="0" algn="just">
                  <a:buNone/>
                </a:pPr>
                <a:r>
                  <a:rPr lang="en-US" sz="2000" dirty="0" smtClean="0">
                    <a:latin typeface="Times New Roman" panose="02020603050405020304" pitchFamily="18" charset="0"/>
                    <a:cs typeface="Times New Roman" panose="02020603050405020304" pitchFamily="18" charset="0"/>
                  </a:rPr>
                  <a:t>A differential equation is of the form </a:t>
                </a:r>
                <a14:m>
                  <m:oMath xmlns:m="http://schemas.openxmlformats.org/officeDocument/2006/math">
                    <m:f>
                      <m:fPr>
                        <m:ctrlPr>
                          <a:rPr lang="en-US" sz="2000" i="1" smtClean="0">
                            <a:solidFill>
                              <a:srgbClr val="FF0000"/>
                            </a:solidFill>
                            <a:latin typeface="Cambria Math" panose="02040503050406030204" pitchFamily="18" charset="0"/>
                            <a:cs typeface="Times New Roman" panose="02020603050405020304" pitchFamily="18" charset="0"/>
                          </a:rPr>
                        </m:ctrlPr>
                      </m:fPr>
                      <m:num>
                        <m:r>
                          <m:rPr>
                            <m:sty m:val="p"/>
                          </m:rPr>
                          <a:rPr lang="en-US" sz="2000" i="0">
                            <a:solidFill>
                              <a:srgbClr val="FF0000"/>
                            </a:solidFill>
                            <a:latin typeface="Cambria Math" panose="02040503050406030204" pitchFamily="18" charset="0"/>
                            <a:cs typeface="Times New Roman" panose="02020603050405020304" pitchFamily="18" charset="0"/>
                          </a:rPr>
                          <m:t>d</m:t>
                        </m:r>
                        <m:r>
                          <m:rPr>
                            <m:sty m:val="p"/>
                          </m:rPr>
                          <a:rPr lang="en-US" sz="2000" b="0" i="0" smtClean="0">
                            <a:solidFill>
                              <a:srgbClr val="FF0000"/>
                            </a:solidFill>
                            <a:latin typeface="Cambria Math" panose="02040503050406030204" pitchFamily="18" charset="0"/>
                            <a:cs typeface="Times New Roman" panose="02020603050405020304" pitchFamily="18" charset="0"/>
                          </a:rPr>
                          <m:t>y</m:t>
                        </m:r>
                      </m:num>
                      <m:den>
                        <m:r>
                          <m:rPr>
                            <m:sty m:val="p"/>
                          </m:rPr>
                          <a:rPr lang="en-US" sz="2000" i="0">
                            <a:solidFill>
                              <a:srgbClr val="FF0000"/>
                            </a:solidFill>
                            <a:latin typeface="Cambria Math" panose="02040503050406030204" pitchFamily="18" charset="0"/>
                            <a:cs typeface="Times New Roman" panose="02020603050405020304" pitchFamily="18" charset="0"/>
                          </a:rPr>
                          <m:t>d</m:t>
                        </m:r>
                        <m:r>
                          <m:rPr>
                            <m:sty m:val="p"/>
                          </m:rPr>
                          <a:rPr lang="en-US" sz="2000" b="0" i="0" smtClean="0">
                            <a:solidFill>
                              <a:srgbClr val="FF0000"/>
                            </a:solidFill>
                            <a:latin typeface="Cambria Math" panose="02040503050406030204" pitchFamily="18" charset="0"/>
                            <a:cs typeface="Times New Roman" panose="02020603050405020304" pitchFamily="18" charset="0"/>
                          </a:rPr>
                          <m:t>x</m:t>
                        </m:r>
                      </m:den>
                    </m:f>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i="0">
                        <a:solidFill>
                          <a:srgbClr val="FF0000"/>
                        </a:solidFill>
                        <a:latin typeface="Cambria Math" panose="02040503050406030204" pitchFamily="18" charset="0"/>
                        <a:cs typeface="Times New Roman" panose="02020603050405020304" pitchFamily="18" charset="0"/>
                      </a:rPr>
                      <m:t>P</m:t>
                    </m:r>
                    <m:d>
                      <m:dPr>
                        <m:ctrlPr>
                          <a:rPr lang="en-US" sz="2000" i="1">
                            <a:solidFill>
                              <a:srgbClr val="FF0000"/>
                            </a:solidFill>
                            <a:latin typeface="Cambria Math" panose="02040503050406030204" pitchFamily="18" charset="0"/>
                            <a:cs typeface="Times New Roman" panose="02020603050405020304" pitchFamily="18" charset="0"/>
                          </a:rPr>
                        </m:ctrlPr>
                      </m:dPr>
                      <m:e>
                        <m:r>
                          <m:rPr>
                            <m:sty m:val="p"/>
                          </m:rPr>
                          <a:rPr lang="en-US" sz="2000" b="0" i="0" smtClean="0">
                            <a:solidFill>
                              <a:srgbClr val="FF0000"/>
                            </a:solidFill>
                            <a:latin typeface="Cambria Math" panose="02040503050406030204" pitchFamily="18" charset="0"/>
                            <a:cs typeface="Times New Roman" panose="02020603050405020304" pitchFamily="18" charset="0"/>
                          </a:rPr>
                          <m:t>x</m:t>
                        </m:r>
                      </m:e>
                    </m:d>
                    <m:r>
                      <m:rPr>
                        <m:sty m:val="p"/>
                      </m:rPr>
                      <a:rPr lang="en-US" sz="2000" b="0" i="0" smtClean="0">
                        <a:solidFill>
                          <a:srgbClr val="FF0000"/>
                        </a:solidFill>
                        <a:latin typeface="Cambria Math" panose="02040503050406030204" pitchFamily="18" charset="0"/>
                        <a:cs typeface="Times New Roman" panose="02020603050405020304" pitchFamily="18" charset="0"/>
                      </a:rPr>
                      <m:t>y</m:t>
                    </m:r>
                    <m:r>
                      <a:rPr lang="en-US" sz="2000" i="0">
                        <a:solidFill>
                          <a:srgbClr val="FF0000"/>
                        </a:solidFill>
                        <a:latin typeface="Cambria Math" panose="02040503050406030204" pitchFamily="18" charset="0"/>
                        <a:cs typeface="Times New Roman" panose="02020603050405020304" pitchFamily="18" charset="0"/>
                      </a:rPr>
                      <m:t>=</m:t>
                    </m:r>
                    <m:r>
                      <m:rPr>
                        <m:sty m:val="p"/>
                      </m:rPr>
                      <a:rPr lang="en-US" sz="2000" i="0">
                        <a:solidFill>
                          <a:srgbClr val="FF0000"/>
                        </a:solidFill>
                        <a:latin typeface="Cambria Math" panose="02040503050406030204" pitchFamily="18" charset="0"/>
                        <a:cs typeface="Times New Roman" panose="02020603050405020304" pitchFamily="18" charset="0"/>
                      </a:rPr>
                      <m:t>Q</m:t>
                    </m:r>
                    <m:d>
                      <m:dPr>
                        <m:ctrlPr>
                          <a:rPr lang="en-US" sz="2000" i="1">
                            <a:solidFill>
                              <a:srgbClr val="FF0000"/>
                            </a:solidFill>
                            <a:latin typeface="Cambria Math" panose="02040503050406030204" pitchFamily="18" charset="0"/>
                            <a:cs typeface="Times New Roman" panose="02020603050405020304" pitchFamily="18" charset="0"/>
                          </a:rPr>
                        </m:ctrlPr>
                      </m:dPr>
                      <m:e>
                        <m:r>
                          <m:rPr>
                            <m:sty m:val="p"/>
                          </m:rPr>
                          <a:rPr lang="en-US" sz="2000" b="0" i="0" smtClean="0">
                            <a:solidFill>
                              <a:srgbClr val="FF0000"/>
                            </a:solidFill>
                            <a:latin typeface="Cambria Math" panose="02040503050406030204" pitchFamily="18" charset="0"/>
                            <a:cs typeface="Times New Roman" panose="02020603050405020304" pitchFamily="18" charset="0"/>
                          </a:rPr>
                          <m:t>x</m:t>
                        </m:r>
                      </m:e>
                    </m:d>
                    <m:r>
                      <a:rPr lang="en-US" sz="2000" b="0" i="0" smtClean="0">
                        <a:solidFill>
                          <a:srgbClr val="FF0000"/>
                        </a:solidFill>
                        <a:latin typeface="Cambria Math" panose="02040503050406030204" pitchFamily="18" charset="0"/>
                        <a:cs typeface="Times New Roman" panose="02020603050405020304" pitchFamily="18" charset="0"/>
                      </a:rPr>
                      <m:t> </m:t>
                    </m:r>
                    <m:sSup>
                      <m:sSupPr>
                        <m:ctrlPr>
                          <a:rPr lang="en-US" sz="2000" b="0" i="1" smtClean="0">
                            <a:solidFill>
                              <a:srgbClr val="FF0000"/>
                            </a:solidFill>
                            <a:latin typeface="Cambria Math" panose="02040503050406030204" pitchFamily="18" charset="0"/>
                            <a:cs typeface="Times New Roman" panose="02020603050405020304" pitchFamily="18" charset="0"/>
                          </a:rPr>
                        </m:ctrlPr>
                      </m:sSupPr>
                      <m:e>
                        <m:r>
                          <m:rPr>
                            <m:sty m:val="p"/>
                          </m:rPr>
                          <a:rPr lang="en-US" sz="2000" b="0" i="0" smtClean="0">
                            <a:solidFill>
                              <a:srgbClr val="FF0000"/>
                            </a:solidFill>
                            <a:latin typeface="Cambria Math" panose="02040503050406030204" pitchFamily="18" charset="0"/>
                            <a:cs typeface="Times New Roman" panose="02020603050405020304" pitchFamily="18" charset="0"/>
                          </a:rPr>
                          <m:t>y</m:t>
                        </m:r>
                      </m:e>
                      <m:sup>
                        <m:r>
                          <m:rPr>
                            <m:sty m:val="p"/>
                          </m:rPr>
                          <a:rPr lang="en-US" sz="2000" b="0" i="0" smtClean="0">
                            <a:solidFill>
                              <a:srgbClr val="FF0000"/>
                            </a:solidFill>
                            <a:latin typeface="Cambria Math" panose="02040503050406030204" pitchFamily="18" charset="0"/>
                            <a:cs typeface="Times New Roman" panose="02020603050405020304" pitchFamily="18" charset="0"/>
                          </a:rPr>
                          <m:t>n</m:t>
                        </m:r>
                      </m:sup>
                    </m:sSup>
                  </m:oMath>
                </a14:m>
                <a:r>
                  <a:rPr lang="en-US" sz="2000" dirty="0" smtClean="0">
                    <a:latin typeface="Times New Roman" panose="02020603050405020304" pitchFamily="18" charset="0"/>
                    <a:cs typeface="Times New Roman" panose="02020603050405020304" pitchFamily="18" charset="0"/>
                  </a:rPr>
                  <a:t> is called a </a:t>
                </a:r>
                <a:r>
                  <a:rPr lang="en-US" sz="2000" dirty="0" smtClean="0">
                    <a:solidFill>
                      <a:srgbClr val="FF0000"/>
                    </a:solidFill>
                    <a:latin typeface="Times New Roman" panose="02020603050405020304" pitchFamily="18" charset="0"/>
                    <a:cs typeface="Times New Roman" panose="02020603050405020304" pitchFamily="18" charset="0"/>
                  </a:rPr>
                  <a:t>Bernoulli’s differential equation</a:t>
                </a:r>
                <a:r>
                  <a:rPr lang="en-US" sz="2000" dirty="0" smtClean="0">
                    <a:latin typeface="Times New Roman" panose="02020603050405020304" pitchFamily="18" charset="0"/>
                    <a:cs typeface="Times New Roman" panose="02020603050405020304" pitchFamily="18" charset="0"/>
                  </a:rPr>
                  <a:t>.</a:t>
                </a:r>
              </a:p>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Procedure to solve Bernoulli’s differential equation:</a:t>
                </a:r>
              </a:p>
              <a:p>
                <a:pPr marL="0" indent="0" algn="just">
                  <a:buNone/>
                </a:pPr>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Write given differential equation in the form of Bernoulli’s Differential equation if possible</a:t>
                </a:r>
              </a:p>
              <a:p>
                <a:pPr marL="0" indent="0" algn="just">
                  <a:buNone/>
                </a:pPr>
                <a:r>
                  <a:rPr lang="en-US" sz="2000" dirty="0" smtClean="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m:rPr>
                            <m:sty m:val="p"/>
                          </m:rPr>
                          <a:rPr lang="en-US" sz="2000" i="0">
                            <a:latin typeface="Cambria Math" panose="02040503050406030204" pitchFamily="18" charset="0"/>
                            <a:cs typeface="Times New Roman" panose="02020603050405020304" pitchFamily="18" charset="0"/>
                          </a:rPr>
                          <m:t>n</m:t>
                        </m:r>
                      </m:sup>
                    </m:sSup>
                    <m:r>
                      <a:rPr lang="en-US" sz="2000" b="0" i="0" smtClean="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cs typeface="Times New Roman" panose="02020603050405020304" pitchFamily="18" charset="0"/>
                      </a:rPr>
                      <m:t>)</m:t>
                    </m:r>
                  </m:oMath>
                </a14:m>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ii) Divide Differential equation with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𝑛</m:t>
                        </m:r>
                      </m:sup>
                    </m:sSup>
                  </m:oMath>
                </a14:m>
                <a:r>
                  <a:rPr lang="en-US" sz="2000" dirty="0" smtClean="0">
                    <a:latin typeface="Times New Roman" panose="02020603050405020304" pitchFamily="18" charset="0"/>
                    <a:cs typeface="Times New Roman" panose="02020603050405020304" pitchFamily="18" charset="0"/>
                  </a:rPr>
                  <a:t>, we get</a:t>
                </a:r>
              </a:p>
              <a:p>
                <a:pPr marL="0" indent="0" algn="just">
                  <a:buNone/>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n</m:t>
                          </m:r>
                          <m:r>
                            <a:rPr lang="en-US" sz="2000" b="0" i="0" smtClean="0">
                              <a:latin typeface="Cambria Math" panose="02040503050406030204" pitchFamily="18" charset="0"/>
                              <a:cs typeface="Times New Roman" panose="02020603050405020304" pitchFamily="18" charset="0"/>
                            </a:rPr>
                            <m:t> </m:t>
                          </m:r>
                        </m:sup>
                      </m:sSup>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b="0" i="0"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m:t>
                      </m:r>
                    </m:oMath>
                  </m:oMathPara>
                </a14:m>
                <a:endParaRPr lang="en-US" sz="2000" dirty="0" smtClean="0">
                  <a:latin typeface="Times New Roman" panose="02020603050405020304" pitchFamily="18" charset="0"/>
                  <a:cs typeface="Times New Roman" panose="02020603050405020304" pitchFamily="18" charset="0"/>
                </a:endParaRPr>
              </a:p>
              <a:p>
                <a:pPr marL="514350" indent="-514350" algn="just">
                  <a:buAutoNum type="romanLcParenR" startAt="3"/>
                </a:pPr>
                <a:r>
                  <a:rPr lang="en-US" sz="2000" dirty="0" smtClean="0">
                    <a:latin typeface="Times New Roman" panose="02020603050405020304" pitchFamily="18" charset="0"/>
                    <a:cs typeface="Times New Roman" panose="02020603050405020304" pitchFamily="18" charset="0"/>
                  </a:rPr>
                  <a:t>                                                 Put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r>
                          <a:rPr lang="en-US" sz="2000" i="0">
                            <a:latin typeface="Cambria Math" panose="02040503050406030204" pitchFamily="18" charset="0"/>
                            <a:cs typeface="Times New Roman" panose="02020603050405020304" pitchFamily="18" charset="0"/>
                          </a:rPr>
                          <m:t> </m:t>
                        </m:r>
                      </m:sup>
                    </m:sSup>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t</m:t>
                    </m:r>
                  </m:oMath>
                </a14:m>
                <a:endParaRPr lang="en-US" sz="2000" b="0" dirty="0" smtClean="0">
                  <a:latin typeface="Times New Roman" panose="02020603050405020304" pitchFamily="18" charset="0"/>
                  <a:cs typeface="Times New Roman" panose="02020603050405020304" pitchFamily="18" charset="0"/>
                </a:endParaRPr>
              </a:p>
              <a:p>
                <a:pPr marL="0" indent="0" algn="just">
                  <a:buNone/>
                </a:pPr>
                <a:r>
                  <a:rPr lang="en-US" sz="2000" b="0" dirty="0" smtClean="0">
                    <a:latin typeface="Times New Roman" panose="02020603050405020304" pitchFamily="18" charset="0"/>
                    <a:cs typeface="Times New Roman" panose="02020603050405020304" pitchFamily="18" charset="0"/>
                  </a:rPr>
                  <a:t>                                                          </a:t>
                </a:r>
                <a:r>
                  <a:rPr lang="en-US" sz="2000" b="0" dirty="0" smtClean="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d>
                          <m:dPr>
                            <m:ctrlPr>
                              <a:rPr lang="en-US" sz="2000" b="0" i="1" smtClean="0">
                                <a:latin typeface="Cambria Math" panose="02040503050406030204" pitchFamily="18" charset="0"/>
                                <a:cs typeface="Times New Roman" panose="02020603050405020304" pitchFamily="18" charset="0"/>
                              </a:rPr>
                            </m:ctrlPr>
                          </m:dPr>
                          <m:e>
                            <m:r>
                              <a:rPr lang="en-US" sz="2000" b="0" i="0" smtClean="0">
                                <a:latin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n</m:t>
                            </m:r>
                          </m:e>
                        </m:d>
                        <m:r>
                          <m:rPr>
                            <m:sty m:val="p"/>
                          </m:rPr>
                          <a:rPr lang="en-US" sz="2000" i="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sup>
                    </m:sSup>
                    <m:f>
                      <m:fPr>
                        <m:ctrlPr>
                          <a:rPr lang="en-US" sz="2000" i="1" smtClean="0">
                            <a:latin typeface="Cambria Math" panose="02040503050406030204" pitchFamily="18" charset="0"/>
                            <a:cs typeface="Times New Roman" panose="02020603050405020304" pitchFamily="18" charset="0"/>
                          </a:rPr>
                        </m:ctrlPr>
                      </m:fPr>
                      <m:num>
                        <m:r>
                          <m:rPr>
                            <m:sty m:val="p"/>
                          </m:rPr>
                          <a:rPr lang="en-US" sz="2000" i="0" smtClean="0">
                            <a:latin typeface="Cambria Math" panose="02040503050406030204" pitchFamily="18" charset="0"/>
                            <a:cs typeface="Times New Roman" panose="02020603050405020304" pitchFamily="18" charset="0"/>
                          </a:rPr>
                          <m:t>dy</m:t>
                        </m:r>
                      </m:num>
                      <m:den>
                        <m:r>
                          <m:rPr>
                            <m:sty m:val="p"/>
                          </m:rPr>
                          <a:rPr lang="en-US" sz="2000" i="0" smtClean="0">
                            <a:latin typeface="Cambria Math" panose="02040503050406030204" pitchFamily="18" charset="0"/>
                            <a:cs typeface="Times New Roman" panose="02020603050405020304" pitchFamily="18" charset="0"/>
                          </a:rPr>
                          <m:t>dx</m:t>
                        </m:r>
                      </m:den>
                    </m:f>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t</m:t>
                        </m:r>
                      </m:num>
                      <m:den>
                        <m:r>
                          <m:rPr>
                            <m:sty m:val="p"/>
                          </m:rPr>
                          <a:rPr lang="en-US" sz="2000" i="0">
                            <a:latin typeface="Cambria Math" panose="02040503050406030204" pitchFamily="18" charset="0"/>
                            <a:cs typeface="Times New Roman" panose="02020603050405020304" pitchFamily="18" charset="0"/>
                          </a:rPr>
                          <m:t>dx</m:t>
                        </m:r>
                      </m:den>
                    </m:f>
                  </m:oMath>
                </a14:m>
                <a:endParaRPr lang="en-US" sz="2000" b="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n</m:t>
                        </m:r>
                      </m:sup>
                    </m:sSup>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dt</m:t>
                        </m:r>
                      </m:num>
                      <m:den>
                        <m:r>
                          <m:rPr>
                            <m:sty m:val="p"/>
                          </m:rPr>
                          <a:rPr lang="en-US" sz="2000" i="0">
                            <a:latin typeface="Cambria Math" panose="02040503050406030204" pitchFamily="18" charset="0"/>
                            <a:cs typeface="Times New Roman" panose="02020603050405020304" pitchFamily="18" charset="0"/>
                          </a:rPr>
                          <m:t>dx</m:t>
                        </m:r>
                      </m:den>
                    </m:f>
                    <m:r>
                      <a:rPr lang="en-US" sz="2000" b="0" i="0" smtClean="0">
                        <a:latin typeface="Cambria Math" panose="02040503050406030204" pitchFamily="18" charset="0"/>
                        <a:cs typeface="Times New Roman" panose="02020603050405020304" pitchFamily="18" charset="0"/>
                      </a:rPr>
                      <m:t> </m:t>
                    </m:r>
                    <m:f>
                      <m:fPr>
                        <m:ctrlPr>
                          <a:rPr lang="en-US" sz="2000" b="0" i="1" smtClean="0">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r>
                          <a:rPr lang="en-US" sz="2000" b="0" i="0" smtClean="0">
                            <a:latin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n</m:t>
                        </m:r>
                      </m:den>
                    </m:f>
                  </m:oMath>
                </a14:m>
                <a:endParaRPr lang="en-US" sz="2000" b="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Eq</a:t>
                </a:r>
                <a:r>
                  <a:rPr lang="en-US" sz="2000" dirty="0" smtClean="0">
                    <a:latin typeface="Times New Roman" panose="02020603050405020304" pitchFamily="18" charset="0"/>
                    <a:cs typeface="Times New Roman" panose="02020603050405020304" pitchFamily="18" charset="0"/>
                  </a:rPr>
                  <a:t> (2) becomes </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000" i="1" dirty="0" smtClean="0">
                            <a:latin typeface="Cambria Math" panose="02040503050406030204" pitchFamily="18" charset="0"/>
                            <a:cs typeface="Times New Roman" panose="02020603050405020304" pitchFamily="18" charset="0"/>
                          </a:rPr>
                        </m:ctrlPr>
                      </m:fPr>
                      <m:num>
                        <m:r>
                          <a:rPr lang="en-US" sz="2000" b="0" i="0" dirty="0" smtClean="0">
                            <a:latin typeface="Cambria Math" panose="02040503050406030204" pitchFamily="18" charset="0"/>
                            <a:cs typeface="Times New Roman" panose="02020603050405020304" pitchFamily="18" charset="0"/>
                          </a:rPr>
                          <m:t>1</m:t>
                        </m:r>
                      </m:num>
                      <m:den>
                        <m:r>
                          <a:rPr lang="en-US" sz="2000" b="0" i="0" dirty="0" smtClean="0">
                            <a:latin typeface="Cambria Math" panose="02040503050406030204" pitchFamily="18" charset="0"/>
                            <a:cs typeface="Times New Roman" panose="02020603050405020304" pitchFamily="18" charset="0"/>
                          </a:rPr>
                          <m:t>1</m:t>
                        </m:r>
                        <m:r>
                          <a:rPr lang="en-US" sz="2000" b="0" i="0" dirty="0" smtClean="0">
                            <a:latin typeface="Cambria Math" panose="02040503050406030204" pitchFamily="18" charset="0"/>
                            <a:cs typeface="Times New Roman" panose="02020603050405020304" pitchFamily="18" charset="0"/>
                          </a:rPr>
                          <m:t>−</m:t>
                        </m:r>
                        <m:r>
                          <m:rPr>
                            <m:sty m:val="p"/>
                          </m:rPr>
                          <a:rPr lang="en-US" sz="2000" b="0" i="0" dirty="0" smtClean="0">
                            <a:latin typeface="Cambria Math" panose="02040503050406030204" pitchFamily="18" charset="0"/>
                            <a:cs typeface="Times New Roman" panose="02020603050405020304" pitchFamily="18" charset="0"/>
                          </a:rPr>
                          <m:t>n</m:t>
                        </m:r>
                      </m:den>
                    </m:f>
                    <m:r>
                      <a:rPr lang="en-US" sz="2000" b="0" i="0" smtClean="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m:t>
                        </m:r>
                        <m:r>
                          <m:rPr>
                            <m:sty m:val="p"/>
                          </m:rPr>
                          <a:rPr lang="en-US" sz="2000" b="0" i="0" smtClean="0">
                            <a:latin typeface="Cambria Math" panose="02040503050406030204" pitchFamily="18" charset="0"/>
                            <a:cs typeface="Times New Roman" panose="02020603050405020304" pitchFamily="18" charset="0"/>
                          </a:rPr>
                          <m:t>t</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t</m:t>
                    </m:r>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 </m:t>
                    </m:r>
                  </m:oMath>
                </a14:m>
                <a:endParaRPr lang="en-US" sz="2000" b="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60218"/>
                <a:ext cx="10515600" cy="5816745"/>
              </a:xfrm>
              <a:blipFill>
                <a:blip r:embed="rId2"/>
                <a:stretch>
                  <a:fillRect l="-1217" t="-1782" r="-580"/>
                </a:stretch>
              </a:blipFill>
            </p:spPr>
            <p:txBody>
              <a:bodyPr/>
              <a:lstStyle/>
              <a:p>
                <a:r>
                  <a:rPr lang="en-IN">
                    <a:noFill/>
                  </a:rPr>
                  <a:t> </a:t>
                </a:r>
              </a:p>
            </p:txBody>
          </p:sp>
        </mc:Fallback>
      </mc:AlternateContent>
    </p:spTree>
    <p:extLst>
      <p:ext uri="{BB962C8B-B14F-4D97-AF65-F5344CB8AC3E}">
        <p14:creationId xmlns:p14="http://schemas.microsoft.com/office/powerpoint/2010/main" val="3676402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87927"/>
                <a:ext cx="10515600" cy="5789036"/>
              </a:xfrm>
            </p:spPr>
            <p:txBody>
              <a:bodyPr>
                <a:normAutofit fontScale="92500" lnSpcReduction="20000"/>
              </a:bodyPr>
              <a:lstStyle/>
              <a:p>
                <a:pPr marL="0" indent="0">
                  <a:buNone/>
                </a:pPr>
                <a:r>
                  <a:rPr lang="en-US" dirty="0" smtClean="0"/>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sz="2200">
                        <a:latin typeface="Cambria Math" panose="02040503050406030204" pitchFamily="18" charset="0"/>
                        <a:cs typeface="Times New Roman" panose="02020603050405020304" pitchFamily="18" charset="0"/>
                      </a:rPr>
                      <m:t> </m:t>
                    </m:r>
                    <m:f>
                      <m:fPr>
                        <m:ctrlPr>
                          <a:rPr lang="en-US" sz="2200" i="1">
                            <a:latin typeface="Cambria Math" panose="02040503050406030204" pitchFamily="18" charset="0"/>
                            <a:cs typeface="Times New Roman" panose="02020603050405020304" pitchFamily="18" charset="0"/>
                          </a:rPr>
                        </m:ctrlPr>
                      </m:fPr>
                      <m:num>
                        <m:r>
                          <m:rPr>
                            <m:sty m:val="p"/>
                          </m:rPr>
                          <a:rPr lang="en-US" sz="2200" i="0">
                            <a:latin typeface="Cambria Math" panose="02040503050406030204" pitchFamily="18" charset="0"/>
                            <a:cs typeface="Times New Roman" panose="02020603050405020304" pitchFamily="18" charset="0"/>
                          </a:rPr>
                          <m:t>dt</m:t>
                        </m:r>
                      </m:num>
                      <m:den>
                        <m:r>
                          <m:rPr>
                            <m:sty m:val="p"/>
                          </m:rPr>
                          <a:rPr lang="en-US" sz="2200" i="0">
                            <a:latin typeface="Cambria Math" panose="02040503050406030204" pitchFamily="18" charset="0"/>
                            <a:cs typeface="Times New Roman" panose="02020603050405020304" pitchFamily="18" charset="0"/>
                          </a:rPr>
                          <m:t>dx</m:t>
                        </m:r>
                      </m:den>
                    </m:f>
                    <m:r>
                      <a:rPr lang="en-US" sz="2200" i="0">
                        <a:latin typeface="Cambria Math" panose="02040503050406030204" pitchFamily="18" charset="0"/>
                        <a:cs typeface="Times New Roman" panose="02020603050405020304" pitchFamily="18" charset="0"/>
                      </a:rPr>
                      <m:t>+</m:t>
                    </m:r>
                    <m:d>
                      <m:dPr>
                        <m:ctrlPr>
                          <a:rPr lang="en-US" sz="2200" b="0" i="1" smtClean="0">
                            <a:latin typeface="Cambria Math" panose="02040503050406030204" pitchFamily="18" charset="0"/>
                            <a:cs typeface="Times New Roman" panose="02020603050405020304" pitchFamily="18" charset="0"/>
                          </a:rPr>
                        </m:ctrlPr>
                      </m:dPr>
                      <m:e>
                        <m:r>
                          <a:rPr lang="en-US" sz="2200" b="0" i="0" smtClean="0">
                            <a:latin typeface="Cambria Math" panose="02040503050406030204" pitchFamily="18" charset="0"/>
                            <a:cs typeface="Times New Roman" panose="02020603050405020304" pitchFamily="18" charset="0"/>
                          </a:rPr>
                          <m:t>1</m:t>
                        </m:r>
                        <m:r>
                          <a:rPr lang="en-US" sz="2200" b="0" i="0" smtClean="0">
                            <a:latin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n</m:t>
                        </m:r>
                      </m:e>
                    </m:d>
                    <m:r>
                      <m:rPr>
                        <m:sty m:val="p"/>
                      </m:rPr>
                      <a:rPr lang="en-US" sz="2200" i="0">
                        <a:latin typeface="Cambria Math" panose="02040503050406030204" pitchFamily="18" charset="0"/>
                        <a:cs typeface="Times New Roman" panose="02020603050405020304" pitchFamily="18" charset="0"/>
                      </a:rPr>
                      <m:t>t</m:t>
                    </m:r>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P</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x</m:t>
                        </m:r>
                      </m:e>
                    </m:d>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Q</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x</m:t>
                        </m:r>
                      </m:e>
                    </m:d>
                    <m:d>
                      <m:dPr>
                        <m:ctrlPr>
                          <a:rPr lang="en-US" sz="2200" b="0" i="1" smtClean="0">
                            <a:latin typeface="Cambria Math" panose="02040503050406030204" pitchFamily="18" charset="0"/>
                            <a:cs typeface="Times New Roman" panose="02020603050405020304" pitchFamily="18" charset="0"/>
                          </a:rPr>
                        </m:ctrlPr>
                      </m:dPr>
                      <m:e>
                        <m:r>
                          <a:rPr lang="en-US" sz="2200" b="0" i="0" smtClean="0">
                            <a:latin typeface="Cambria Math" panose="02040503050406030204" pitchFamily="18" charset="0"/>
                            <a:cs typeface="Times New Roman" panose="02020603050405020304" pitchFamily="18" charset="0"/>
                          </a:rPr>
                          <m:t>1</m:t>
                        </m:r>
                        <m:r>
                          <a:rPr lang="en-US" sz="2200" b="0" i="0" smtClean="0">
                            <a:latin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n</m:t>
                        </m:r>
                      </m:e>
                    </m:d>
                    <m:r>
                      <a:rPr lang="en-US" sz="2200" b="0" i="0" smtClean="0">
                        <a:latin typeface="Cambria Math" panose="02040503050406030204" pitchFamily="18" charset="0"/>
                        <a:cs typeface="Times New Roman" panose="02020603050405020304" pitchFamily="18" charset="0"/>
                      </a:rPr>
                      <m:t>    </m:t>
                    </m:r>
                    <m:r>
                      <a:rPr lang="en-US" sz="2200" b="0" i="1" smtClean="0">
                        <a:latin typeface="Cambria Math" panose="02040503050406030204" pitchFamily="18" charset="0"/>
                        <a:cs typeface="Times New Roman" panose="02020603050405020304" pitchFamily="18" charset="0"/>
                      </a:rPr>
                      <m:t>  −    (</m:t>
                    </m:r>
                    <m:r>
                      <a:rPr lang="en-US" sz="2200" b="0" i="1" smtClean="0">
                        <a:latin typeface="Cambria Math" panose="02040503050406030204" pitchFamily="18" charset="0"/>
                        <a:cs typeface="Times New Roman" panose="02020603050405020304" pitchFamily="18" charset="0"/>
                      </a:rPr>
                      <m:t>3</m:t>
                    </m:r>
                    <m:r>
                      <a:rPr lang="en-US" sz="2200" b="0" i="1" smtClean="0">
                        <a:latin typeface="Cambria Math" panose="02040503050406030204" pitchFamily="18" charset="0"/>
                        <a:cs typeface="Times New Roman" panose="02020603050405020304" pitchFamily="18" charset="0"/>
                      </a:rPr>
                      <m:t>)</m:t>
                    </m:r>
                  </m:oMath>
                </a14:m>
                <a:r>
                  <a:rPr lang="en-US" sz="2200" b="0" dirty="0" smtClean="0">
                    <a:cs typeface="Times New Roman" panose="02020603050405020304" pitchFamily="18" charset="0"/>
                  </a:rPr>
                  <a:t> </a:t>
                </a:r>
              </a:p>
              <a:p>
                <a:pPr marL="0" indent="0">
                  <a:buNone/>
                </a:pPr>
                <a:r>
                  <a:rPr lang="en-US" sz="2200" dirty="0" smtClean="0"/>
                  <a:t>                                                </a:t>
                </a:r>
                <a:r>
                  <a:rPr lang="en-US" sz="2200" dirty="0" smtClean="0">
                    <a:latin typeface="Times New Roman" panose="02020603050405020304" pitchFamily="18" charset="0"/>
                    <a:cs typeface="Times New Roman" panose="02020603050405020304" pitchFamily="18" charset="0"/>
                  </a:rPr>
                  <a:t>This is a Linear Differential equation in t</a:t>
                </a:r>
              </a:p>
              <a:p>
                <a:pPr marL="0" indent="0">
                  <a:buNone/>
                </a:pPr>
                <a:r>
                  <a:rPr lang="en-US" sz="2200" dirty="0" smtClean="0">
                    <a:latin typeface="Times New Roman" panose="02020603050405020304" pitchFamily="18" charset="0"/>
                    <a:cs typeface="Times New Roman" panose="02020603050405020304" pitchFamily="18" charset="0"/>
                  </a:rPr>
                  <a:t>iv) Find the general solution of equation (3) and finally</a:t>
                </a:r>
                <a:r>
                  <a:rPr lang="en-US" sz="2200" dirty="0" smtClean="0">
                    <a:solidFill>
                      <a:srgbClr val="FF0000"/>
                    </a:solidFill>
                    <a:latin typeface="Times New Roman" panose="02020603050405020304" pitchFamily="18" charset="0"/>
                    <a:cs typeface="Times New Roman" panose="02020603050405020304" pitchFamily="18" charset="0"/>
                  </a:rPr>
                  <a:t> replace t with </a:t>
                </a:r>
                <a14:m>
                  <m:oMath xmlns:m="http://schemas.openxmlformats.org/officeDocument/2006/math">
                    <m:sSup>
                      <m:sSupPr>
                        <m:ctrlPr>
                          <a:rPr lang="en-US" sz="2200" i="1">
                            <a:solidFill>
                              <a:srgbClr val="FF0000"/>
                            </a:solidFill>
                            <a:latin typeface="Cambria Math" panose="02040503050406030204" pitchFamily="18" charset="0"/>
                            <a:cs typeface="Times New Roman" panose="02020603050405020304" pitchFamily="18" charset="0"/>
                          </a:rPr>
                        </m:ctrlPr>
                      </m:sSupPr>
                      <m:e>
                        <m:r>
                          <a:rPr lang="en-US" sz="2200" i="1">
                            <a:solidFill>
                              <a:srgbClr val="FF0000"/>
                            </a:solidFill>
                            <a:latin typeface="Cambria Math" panose="02040503050406030204" pitchFamily="18" charset="0"/>
                            <a:cs typeface="Times New Roman" panose="02020603050405020304" pitchFamily="18" charset="0"/>
                          </a:rPr>
                          <m:t>𝑦</m:t>
                        </m:r>
                      </m:e>
                      <m:sup>
                        <m:r>
                          <a:rPr lang="en-US" sz="2200" i="1">
                            <a:solidFill>
                              <a:srgbClr val="FF0000"/>
                            </a:solidFill>
                            <a:latin typeface="Cambria Math" panose="02040503050406030204" pitchFamily="18" charset="0"/>
                            <a:cs typeface="Times New Roman" panose="02020603050405020304" pitchFamily="18" charset="0"/>
                          </a:rPr>
                          <m:t>1</m:t>
                        </m:r>
                        <m:r>
                          <a:rPr lang="en-US" sz="2200" i="1">
                            <a:solidFill>
                              <a:srgbClr val="FF0000"/>
                            </a:solidFill>
                            <a:latin typeface="Cambria Math" panose="02040503050406030204" pitchFamily="18" charset="0"/>
                            <a:cs typeface="Times New Roman" panose="02020603050405020304" pitchFamily="18" charset="0"/>
                          </a:rPr>
                          <m:t>−</m:t>
                        </m:r>
                        <m:r>
                          <a:rPr lang="en-US" sz="2200" i="1">
                            <a:solidFill>
                              <a:srgbClr val="FF0000"/>
                            </a:solidFill>
                            <a:latin typeface="Cambria Math" panose="02040503050406030204" pitchFamily="18" charset="0"/>
                            <a:cs typeface="Times New Roman" panose="02020603050405020304" pitchFamily="18" charset="0"/>
                          </a:rPr>
                          <m:t>𝑛</m:t>
                        </m:r>
                        <m:r>
                          <a:rPr lang="en-US" sz="2200" i="1">
                            <a:solidFill>
                              <a:srgbClr val="FF0000"/>
                            </a:solidFill>
                            <a:latin typeface="Cambria Math" panose="02040503050406030204" pitchFamily="18" charset="0"/>
                            <a:cs typeface="Times New Roman" panose="02020603050405020304" pitchFamily="18" charset="0"/>
                          </a:rPr>
                          <m:t> </m:t>
                        </m:r>
                      </m:sup>
                    </m:sSup>
                  </m:oMath>
                </a14:m>
                <a:r>
                  <a:rPr lang="en-US" sz="2200" dirty="0" smtClean="0">
                    <a:latin typeface="Times New Roman" panose="02020603050405020304" pitchFamily="18" charset="0"/>
                    <a:cs typeface="Times New Roman" panose="02020603050405020304" pitchFamily="18" charset="0"/>
                  </a:rPr>
                  <a:t>. We will get general </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solution of given Bernoulli’s Differential equation.</a:t>
                </a:r>
              </a:p>
              <a:p>
                <a:pPr marL="0" indent="0">
                  <a:buNone/>
                </a:pPr>
                <a:r>
                  <a:rPr lang="en-US" sz="2200" dirty="0" smtClean="0">
                    <a:latin typeface="Times New Roman" panose="02020603050405020304" pitchFamily="18" charset="0"/>
                    <a:cs typeface="Times New Roman" panose="02020603050405020304" pitchFamily="18" charset="0"/>
                  </a:rPr>
                  <a:t>                                                                   ----</a:t>
                </a:r>
              </a:p>
              <a:p>
                <a:pPr marL="0" indent="0">
                  <a:buNone/>
                </a:pPr>
                <a:r>
                  <a:rPr lang="en-US" sz="2200" b="1" dirty="0" smtClean="0">
                    <a:solidFill>
                      <a:srgbClr val="FF0000"/>
                    </a:solidFill>
                    <a:latin typeface="Times New Roman" panose="02020603050405020304" pitchFamily="18" charset="0"/>
                    <a:cs typeface="Times New Roman" panose="02020603050405020304" pitchFamily="18" charset="0"/>
                  </a:rPr>
                  <a:t>3</a:t>
                </a:r>
                <a:r>
                  <a:rPr lang="en-US" sz="2200" b="1" dirty="0">
                    <a:solidFill>
                      <a:srgbClr val="FF0000"/>
                    </a:solidFill>
                    <a:latin typeface="Times New Roman" panose="02020603050405020304" pitchFamily="18" charset="0"/>
                    <a:cs typeface="Times New Roman" panose="02020603050405020304" pitchFamily="18" charset="0"/>
                  </a:rPr>
                  <a:t>9</a:t>
                </a:r>
                <a:r>
                  <a:rPr lang="en-US" sz="2200" b="1" dirty="0" smtClean="0">
                    <a:solidFill>
                      <a:srgbClr val="FF0000"/>
                    </a:solidFill>
                    <a:latin typeface="Times New Roman" panose="02020603050405020304" pitchFamily="18" charset="0"/>
                    <a:cs typeface="Times New Roman" panose="02020603050405020304" pitchFamily="18" charset="0"/>
                  </a:rPr>
                  <a:t>. Solve the differential equation </a:t>
                </a:r>
                <a14:m>
                  <m:oMath xmlns:m="http://schemas.openxmlformats.org/officeDocument/2006/math">
                    <m:r>
                      <a:rPr lang="en-US" sz="2200" b="1" i="0" smtClean="0">
                        <a:solidFill>
                          <a:srgbClr val="FF0000"/>
                        </a:solidFill>
                        <a:latin typeface="Cambria Math" panose="02040503050406030204" pitchFamily="18" charset="0"/>
                        <a:cs typeface="Times New Roman" panose="02020603050405020304" pitchFamily="18" charset="0"/>
                      </a:rPr>
                      <m:t>𝐱</m:t>
                    </m:r>
                    <m:r>
                      <a:rPr lang="en-US" sz="2200" b="1" i="0" smtClean="0">
                        <a:solidFill>
                          <a:srgbClr val="FF0000"/>
                        </a:solidFill>
                        <a:latin typeface="Cambria Math" panose="02040503050406030204" pitchFamily="18" charset="0"/>
                        <a:cs typeface="Times New Roman" panose="02020603050405020304" pitchFamily="18" charset="0"/>
                      </a:rPr>
                      <m:t> </m:t>
                    </m:r>
                    <m:f>
                      <m:fPr>
                        <m:ctrlPr>
                          <a:rPr lang="en-US" sz="2200" b="1" i="1" smtClean="0">
                            <a:solidFill>
                              <a:srgbClr val="FF0000"/>
                            </a:solidFill>
                            <a:latin typeface="Cambria Math" panose="02040503050406030204" pitchFamily="18" charset="0"/>
                            <a:cs typeface="Times New Roman" panose="02020603050405020304" pitchFamily="18" charset="0"/>
                          </a:rPr>
                        </m:ctrlPr>
                      </m:fPr>
                      <m:num>
                        <m:r>
                          <a:rPr lang="en-US" sz="2200" b="1" i="0" smtClean="0">
                            <a:solidFill>
                              <a:srgbClr val="FF0000"/>
                            </a:solidFill>
                            <a:latin typeface="Cambria Math" panose="02040503050406030204" pitchFamily="18" charset="0"/>
                            <a:cs typeface="Times New Roman" panose="02020603050405020304" pitchFamily="18" charset="0"/>
                          </a:rPr>
                          <m:t>𝐝𝐲</m:t>
                        </m:r>
                      </m:num>
                      <m:den>
                        <m:r>
                          <a:rPr lang="en-US" sz="2200" b="1" i="0" smtClean="0">
                            <a:solidFill>
                              <a:srgbClr val="FF0000"/>
                            </a:solidFill>
                            <a:latin typeface="Cambria Math" panose="02040503050406030204" pitchFamily="18" charset="0"/>
                            <a:cs typeface="Times New Roman" panose="02020603050405020304" pitchFamily="18" charset="0"/>
                          </a:rPr>
                          <m:t>𝐝𝐱</m:t>
                        </m:r>
                      </m:den>
                    </m:f>
                    <m:r>
                      <a:rPr lang="en-US" sz="2200" b="1" i="0" smtClean="0">
                        <a:solidFill>
                          <a:srgbClr val="FF0000"/>
                        </a:solidFill>
                        <a:latin typeface="Cambria Math" panose="02040503050406030204" pitchFamily="18" charset="0"/>
                        <a:cs typeface="Times New Roman" panose="02020603050405020304" pitchFamily="18" charset="0"/>
                      </a:rPr>
                      <m:t>+</m:t>
                    </m:r>
                    <m:r>
                      <a:rPr lang="en-US" sz="2200" b="1" i="0" smtClean="0">
                        <a:solidFill>
                          <a:srgbClr val="FF0000"/>
                        </a:solidFill>
                        <a:latin typeface="Cambria Math" panose="02040503050406030204" pitchFamily="18" charset="0"/>
                        <a:cs typeface="Times New Roman" panose="02020603050405020304" pitchFamily="18" charset="0"/>
                      </a:rPr>
                      <m:t>𝐲</m:t>
                    </m:r>
                    <m:r>
                      <a:rPr lang="en-US" sz="2200" b="1" i="0" smtClean="0">
                        <a:solidFill>
                          <a:srgbClr val="FF0000"/>
                        </a:solidFill>
                        <a:latin typeface="Cambria Math" panose="02040503050406030204" pitchFamily="18" charset="0"/>
                        <a:cs typeface="Times New Roman" panose="02020603050405020304" pitchFamily="18" charset="0"/>
                      </a:rPr>
                      <m:t>= </m:t>
                    </m:r>
                    <m:sSup>
                      <m:sSupPr>
                        <m:ctrlPr>
                          <a:rPr lang="en-US" sz="2200" b="1" i="1" smtClean="0">
                            <a:solidFill>
                              <a:srgbClr val="FF0000"/>
                            </a:solidFill>
                            <a:latin typeface="Cambria Math" panose="02040503050406030204" pitchFamily="18" charset="0"/>
                            <a:cs typeface="Times New Roman" panose="02020603050405020304" pitchFamily="18" charset="0"/>
                          </a:rPr>
                        </m:ctrlPr>
                      </m:sSupPr>
                      <m:e>
                        <m:r>
                          <a:rPr lang="en-US" sz="2200" b="1" i="0" smtClean="0">
                            <a:solidFill>
                              <a:srgbClr val="FF0000"/>
                            </a:solidFill>
                            <a:latin typeface="Cambria Math" panose="02040503050406030204" pitchFamily="18" charset="0"/>
                            <a:cs typeface="Times New Roman" panose="02020603050405020304" pitchFamily="18" charset="0"/>
                          </a:rPr>
                          <m:t>𝐱</m:t>
                        </m:r>
                      </m:e>
                      <m:sup>
                        <m:r>
                          <a:rPr lang="en-US" sz="2200" b="1" i="0" smtClean="0">
                            <a:solidFill>
                              <a:srgbClr val="FF0000"/>
                            </a:solidFill>
                            <a:latin typeface="Cambria Math" panose="02040503050406030204" pitchFamily="18" charset="0"/>
                            <a:cs typeface="Times New Roman" panose="02020603050405020304" pitchFamily="18" charset="0"/>
                          </a:rPr>
                          <m:t>𝟑</m:t>
                        </m:r>
                      </m:sup>
                    </m:sSup>
                    <m:sSup>
                      <m:sSupPr>
                        <m:ctrlPr>
                          <a:rPr lang="en-US" sz="2200" b="1" i="1" smtClean="0">
                            <a:solidFill>
                              <a:srgbClr val="FF0000"/>
                            </a:solidFill>
                            <a:latin typeface="Cambria Math" panose="02040503050406030204" pitchFamily="18" charset="0"/>
                            <a:cs typeface="Times New Roman" panose="02020603050405020304" pitchFamily="18" charset="0"/>
                          </a:rPr>
                        </m:ctrlPr>
                      </m:sSupPr>
                      <m:e>
                        <m:r>
                          <a:rPr lang="en-US" sz="2200" b="1" i="0" smtClean="0">
                            <a:solidFill>
                              <a:srgbClr val="FF0000"/>
                            </a:solidFill>
                            <a:latin typeface="Cambria Math" panose="02040503050406030204" pitchFamily="18" charset="0"/>
                            <a:cs typeface="Times New Roman" panose="02020603050405020304" pitchFamily="18" charset="0"/>
                          </a:rPr>
                          <m:t>𝐲</m:t>
                        </m:r>
                      </m:e>
                      <m:sup>
                        <m:r>
                          <a:rPr lang="en-US" sz="2200" b="1" i="0" smtClean="0">
                            <a:solidFill>
                              <a:srgbClr val="FF0000"/>
                            </a:solidFill>
                            <a:latin typeface="Cambria Math" panose="02040503050406030204" pitchFamily="18" charset="0"/>
                            <a:cs typeface="Times New Roman" panose="02020603050405020304" pitchFamily="18" charset="0"/>
                          </a:rPr>
                          <m:t>𝟔</m:t>
                        </m:r>
                      </m:sup>
                    </m:sSup>
                    <m:r>
                      <a:rPr lang="en-US" sz="2200" b="0" i="1" smtClean="0">
                        <a:solidFill>
                          <a:srgbClr val="FF0000"/>
                        </a:solidFill>
                        <a:latin typeface="Cambria Math" panose="02040503050406030204" pitchFamily="18" charset="0"/>
                        <a:cs typeface="Times New Roman" panose="02020603050405020304" pitchFamily="18" charset="0"/>
                      </a:rPr>
                      <m:t>.</m:t>
                    </m:r>
                  </m:oMath>
                </a14:m>
                <a:endParaRPr lang="en-US" sz="2200" dirty="0" smtClean="0">
                  <a:latin typeface="Times New Roman" panose="02020603050405020304" pitchFamily="18" charset="0"/>
                  <a:cs typeface="Times New Roman" panose="02020603050405020304" pitchFamily="18" charset="0"/>
                </a:endParaRPr>
              </a:p>
              <a:p>
                <a:pPr marL="0" indent="0">
                  <a:buNone/>
                </a:pPr>
                <a:r>
                  <a:rPr lang="en-US" sz="2200" b="1" dirty="0" smtClean="0">
                    <a:solidFill>
                      <a:srgbClr val="FF0000"/>
                    </a:solidFill>
                    <a:latin typeface="Times New Roman" panose="02020603050405020304" pitchFamily="18" charset="0"/>
                    <a:cs typeface="Times New Roman" panose="02020603050405020304" pitchFamily="18" charset="0"/>
                  </a:rPr>
                  <a:t>Sol</a:t>
                </a:r>
                <a:r>
                  <a:rPr lang="en-US" sz="2200" dirty="0" smtClean="0">
                    <a:latin typeface="Times New Roman" panose="02020603050405020304" pitchFamily="18" charset="0"/>
                    <a:cs typeface="Times New Roman" panose="02020603050405020304" pitchFamily="18" charset="0"/>
                  </a:rPr>
                  <a:t>: Given the differential equation </a:t>
                </a:r>
                <a14:m>
                  <m:oMath xmlns:m="http://schemas.openxmlformats.org/officeDocument/2006/math">
                    <m:r>
                      <m:rPr>
                        <m:sty m:val="p"/>
                      </m:rPr>
                      <a:rPr lang="en-US" sz="2200" i="0" smtClean="0">
                        <a:solidFill>
                          <a:schemeClr val="tx1"/>
                        </a:solidFill>
                        <a:latin typeface="Cambria Math" panose="02040503050406030204" pitchFamily="18" charset="0"/>
                        <a:cs typeface="Times New Roman" panose="02020603050405020304" pitchFamily="18" charset="0"/>
                      </a:rPr>
                      <m:t>x</m:t>
                    </m:r>
                    <m:r>
                      <a:rPr lang="en-US" sz="2200" i="0" smtClean="0">
                        <a:solidFill>
                          <a:schemeClr val="tx1"/>
                        </a:solidFill>
                        <a:latin typeface="Cambria Math" panose="02040503050406030204" pitchFamily="18" charset="0"/>
                        <a:cs typeface="Times New Roman" panose="02020603050405020304" pitchFamily="18" charset="0"/>
                      </a:rPr>
                      <m:t> </m:t>
                    </m:r>
                    <m:f>
                      <m:fPr>
                        <m:ctrlPr>
                          <a:rPr lang="en-US" sz="2200" i="1">
                            <a:solidFill>
                              <a:schemeClr val="tx1"/>
                            </a:solidFill>
                            <a:latin typeface="Cambria Math" panose="02040503050406030204" pitchFamily="18" charset="0"/>
                            <a:cs typeface="Times New Roman" panose="02020603050405020304" pitchFamily="18" charset="0"/>
                          </a:rPr>
                        </m:ctrlPr>
                      </m:fPr>
                      <m:num>
                        <m:r>
                          <m:rPr>
                            <m:sty m:val="p"/>
                          </m:rPr>
                          <a:rPr lang="en-US" sz="2200" i="0">
                            <a:solidFill>
                              <a:schemeClr val="tx1"/>
                            </a:solidFill>
                            <a:latin typeface="Cambria Math" panose="02040503050406030204" pitchFamily="18" charset="0"/>
                            <a:cs typeface="Times New Roman" panose="02020603050405020304" pitchFamily="18" charset="0"/>
                          </a:rPr>
                          <m:t>dy</m:t>
                        </m:r>
                      </m:num>
                      <m:den>
                        <m:r>
                          <m:rPr>
                            <m:sty m:val="p"/>
                          </m:rPr>
                          <a:rPr lang="en-US" sz="2200" i="0">
                            <a:solidFill>
                              <a:schemeClr val="tx1"/>
                            </a:solidFill>
                            <a:latin typeface="Cambria Math" panose="02040503050406030204" pitchFamily="18" charset="0"/>
                            <a:cs typeface="Times New Roman" panose="02020603050405020304" pitchFamily="18" charset="0"/>
                          </a:rPr>
                          <m:t>dx</m:t>
                        </m:r>
                      </m:den>
                    </m:f>
                    <m:r>
                      <a:rPr lang="en-US" sz="2200" i="0">
                        <a:solidFill>
                          <a:schemeClr val="tx1"/>
                        </a:solidFill>
                        <a:latin typeface="Cambria Math" panose="02040503050406030204" pitchFamily="18" charset="0"/>
                        <a:cs typeface="Times New Roman" panose="02020603050405020304" pitchFamily="18" charset="0"/>
                      </a:rPr>
                      <m:t>+</m:t>
                    </m:r>
                    <m:r>
                      <m:rPr>
                        <m:sty m:val="p"/>
                      </m:rPr>
                      <a:rPr lang="en-US" sz="2200" i="0">
                        <a:solidFill>
                          <a:schemeClr val="tx1"/>
                        </a:solidFill>
                        <a:latin typeface="Cambria Math" panose="02040503050406030204" pitchFamily="18" charset="0"/>
                        <a:cs typeface="Times New Roman" panose="02020603050405020304" pitchFamily="18" charset="0"/>
                      </a:rPr>
                      <m:t>y</m:t>
                    </m:r>
                    <m:r>
                      <a:rPr lang="en-US" sz="2200" i="0">
                        <a:solidFill>
                          <a:schemeClr val="tx1"/>
                        </a:solidFill>
                        <a:latin typeface="Cambria Math" panose="02040503050406030204" pitchFamily="18" charset="0"/>
                        <a:cs typeface="Times New Roman" panose="02020603050405020304" pitchFamily="18" charset="0"/>
                      </a:rPr>
                      <m:t>= </m:t>
                    </m:r>
                    <m:sSup>
                      <m:sSupPr>
                        <m:ctrlPr>
                          <a:rPr lang="en-US" sz="2200" i="1">
                            <a:solidFill>
                              <a:schemeClr val="tx1"/>
                            </a:solidFill>
                            <a:latin typeface="Cambria Math" panose="02040503050406030204" pitchFamily="18" charset="0"/>
                            <a:cs typeface="Times New Roman" panose="02020603050405020304" pitchFamily="18" charset="0"/>
                          </a:rPr>
                        </m:ctrlPr>
                      </m:sSupPr>
                      <m:e>
                        <m:r>
                          <m:rPr>
                            <m:sty m:val="p"/>
                          </m:rPr>
                          <a:rPr lang="en-US" sz="2200" i="0">
                            <a:solidFill>
                              <a:schemeClr val="tx1"/>
                            </a:solidFill>
                            <a:latin typeface="Cambria Math" panose="02040503050406030204" pitchFamily="18" charset="0"/>
                            <a:cs typeface="Times New Roman" panose="02020603050405020304" pitchFamily="18" charset="0"/>
                          </a:rPr>
                          <m:t>x</m:t>
                        </m:r>
                      </m:e>
                      <m:sup>
                        <m:r>
                          <a:rPr lang="en-US" sz="2200" i="0">
                            <a:solidFill>
                              <a:schemeClr val="tx1"/>
                            </a:solidFill>
                            <a:latin typeface="Cambria Math" panose="02040503050406030204" pitchFamily="18" charset="0"/>
                            <a:cs typeface="Times New Roman" panose="02020603050405020304" pitchFamily="18" charset="0"/>
                          </a:rPr>
                          <m:t>3</m:t>
                        </m:r>
                      </m:sup>
                    </m:sSup>
                    <m:sSup>
                      <m:sSupPr>
                        <m:ctrlPr>
                          <a:rPr lang="en-US" sz="2200" i="1">
                            <a:solidFill>
                              <a:schemeClr val="tx1"/>
                            </a:solidFill>
                            <a:latin typeface="Cambria Math" panose="02040503050406030204" pitchFamily="18" charset="0"/>
                            <a:cs typeface="Times New Roman" panose="02020603050405020304" pitchFamily="18" charset="0"/>
                          </a:rPr>
                        </m:ctrlPr>
                      </m:sSupPr>
                      <m:e>
                        <m:r>
                          <m:rPr>
                            <m:sty m:val="p"/>
                          </m:rPr>
                          <a:rPr lang="en-US" sz="2200" i="0">
                            <a:solidFill>
                              <a:schemeClr val="tx1"/>
                            </a:solidFill>
                            <a:latin typeface="Cambria Math" panose="02040503050406030204" pitchFamily="18" charset="0"/>
                            <a:cs typeface="Times New Roman" panose="02020603050405020304" pitchFamily="18" charset="0"/>
                          </a:rPr>
                          <m:t>y</m:t>
                        </m:r>
                      </m:e>
                      <m:sup>
                        <m:r>
                          <a:rPr lang="en-US" sz="2200" i="0">
                            <a:solidFill>
                              <a:schemeClr val="tx1"/>
                            </a:solidFill>
                            <a:latin typeface="Cambria Math" panose="02040503050406030204" pitchFamily="18" charset="0"/>
                            <a:cs typeface="Times New Roman" panose="02020603050405020304" pitchFamily="18" charset="0"/>
                          </a:rPr>
                          <m:t>6</m:t>
                        </m:r>
                      </m:sup>
                    </m:sSup>
                    <m:r>
                      <a:rPr lang="en-US" sz="2200" b="0" i="1" smtClean="0">
                        <a:solidFill>
                          <a:schemeClr val="tx1"/>
                        </a:solidFill>
                        <a:latin typeface="Cambria Math" panose="02040503050406030204" pitchFamily="18" charset="0"/>
                        <a:cs typeface="Times New Roman" panose="02020603050405020304" pitchFamily="18" charset="0"/>
                      </a:rPr>
                      <m:t>       −  (</m:t>
                    </m:r>
                    <m:r>
                      <a:rPr lang="en-US" sz="2200" b="0" i="1" smtClean="0">
                        <a:solidFill>
                          <a:schemeClr val="tx1"/>
                        </a:solidFill>
                        <a:latin typeface="Cambria Math" panose="02040503050406030204" pitchFamily="18" charset="0"/>
                        <a:cs typeface="Times New Roman" panose="02020603050405020304" pitchFamily="18" charset="0"/>
                      </a:rPr>
                      <m:t>1</m:t>
                    </m:r>
                    <m:r>
                      <a:rPr lang="en-US" sz="2200" b="0" i="1" smtClean="0">
                        <a:solidFill>
                          <a:schemeClr val="tx1"/>
                        </a:solidFill>
                        <a:latin typeface="Cambria Math" panose="02040503050406030204" pitchFamily="18" charset="0"/>
                        <a:cs typeface="Times New Roman" panose="02020603050405020304" pitchFamily="18" charset="0"/>
                      </a:rPr>
                      <m:t>)</m:t>
                    </m:r>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Divide with x</a:t>
                </a:r>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smtClean="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cs typeface="Times New Roman" panose="02020603050405020304" pitchFamily="18" charset="0"/>
                          </a:rPr>
                        </m:ctrlPr>
                      </m:fPr>
                      <m:num>
                        <m:r>
                          <m:rPr>
                            <m:sty m:val="p"/>
                          </m:rPr>
                          <a:rPr lang="en-US" sz="2200" i="0">
                            <a:latin typeface="Cambria Math" panose="02040503050406030204" pitchFamily="18" charset="0"/>
                            <a:cs typeface="Times New Roman" panose="02020603050405020304" pitchFamily="18" charset="0"/>
                          </a:rPr>
                          <m:t>dy</m:t>
                        </m:r>
                      </m:num>
                      <m:den>
                        <m:r>
                          <m:rPr>
                            <m:sty m:val="p"/>
                          </m:rPr>
                          <a:rPr lang="en-US" sz="2200" i="0">
                            <a:latin typeface="Cambria Math" panose="02040503050406030204" pitchFamily="18" charset="0"/>
                            <a:cs typeface="Times New Roman" panose="02020603050405020304" pitchFamily="18" charset="0"/>
                          </a:rPr>
                          <m:t>dx</m:t>
                        </m:r>
                      </m:den>
                    </m:f>
                    <m:r>
                      <a:rPr lang="en-US" sz="2200" i="0">
                        <a:latin typeface="Cambria Math" panose="02040503050406030204" pitchFamily="18" charset="0"/>
                        <a:cs typeface="Times New Roman" panose="02020603050405020304" pitchFamily="18" charset="0"/>
                      </a:rPr>
                      <m:t>+</m:t>
                    </m:r>
                    <m:f>
                      <m:fPr>
                        <m:ctrlPr>
                          <a:rPr lang="en-IN" sz="2200" i="1" dirty="0" smtClean="0">
                            <a:latin typeface="Cambria Math" panose="02040503050406030204" pitchFamily="18" charset="0"/>
                            <a:cs typeface="Times New Roman" panose="02020603050405020304" pitchFamily="18" charset="0"/>
                          </a:rPr>
                        </m:ctrlPr>
                      </m:fPr>
                      <m:num>
                        <m:r>
                          <a:rPr lang="en-US" sz="2200" b="0" i="0" dirty="0" smtClean="0">
                            <a:latin typeface="Cambria Math" panose="02040503050406030204" pitchFamily="18" charset="0"/>
                            <a:cs typeface="Times New Roman" panose="02020603050405020304" pitchFamily="18" charset="0"/>
                          </a:rPr>
                          <m:t>1</m:t>
                        </m:r>
                      </m:num>
                      <m:den>
                        <m:r>
                          <m:rPr>
                            <m:sty m:val="p"/>
                          </m:rPr>
                          <a:rPr lang="en-US" sz="2200" b="0" i="0" dirty="0" smtClean="0">
                            <a:latin typeface="Cambria Math" panose="02040503050406030204" pitchFamily="18" charset="0"/>
                            <a:cs typeface="Times New Roman" panose="02020603050405020304" pitchFamily="18" charset="0"/>
                          </a:rPr>
                          <m:t>x</m:t>
                        </m:r>
                      </m:den>
                    </m:f>
                    <m:r>
                      <m:rPr>
                        <m:sty m:val="p"/>
                      </m:rPr>
                      <a:rPr lang="en-US" sz="2200" i="0">
                        <a:latin typeface="Cambria Math" panose="02040503050406030204" pitchFamily="18" charset="0"/>
                        <a:cs typeface="Times New Roman" panose="02020603050405020304" pitchFamily="18" charset="0"/>
                      </a:rPr>
                      <m:t>y</m:t>
                    </m:r>
                    <m:r>
                      <a:rPr lang="en-US" sz="2200" i="0">
                        <a:latin typeface="Cambria Math" panose="02040503050406030204" pitchFamily="18" charset="0"/>
                        <a:cs typeface="Times New Roman" panose="02020603050405020304" pitchFamily="18" charset="0"/>
                      </a:rPr>
                      <m:t>= </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x</m:t>
                        </m:r>
                      </m:e>
                      <m:sup>
                        <m:r>
                          <a:rPr lang="en-US" sz="2200" b="0" i="0" smtClean="0">
                            <a:latin typeface="Cambria Math" panose="02040503050406030204" pitchFamily="18" charset="0"/>
                            <a:cs typeface="Times New Roman" panose="02020603050405020304" pitchFamily="18" charset="0"/>
                          </a:rPr>
                          <m:t>2</m:t>
                        </m:r>
                      </m:sup>
                    </m:sSup>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y</m:t>
                        </m:r>
                      </m:e>
                      <m:sup>
                        <m:r>
                          <a:rPr lang="en-US" sz="2200" i="0">
                            <a:latin typeface="Cambria Math" panose="02040503050406030204" pitchFamily="18" charset="0"/>
                            <a:cs typeface="Times New Roman" panose="02020603050405020304" pitchFamily="18" charset="0"/>
                          </a:rPr>
                          <m:t>6</m:t>
                        </m:r>
                      </m:sup>
                    </m:sSup>
                    <m:r>
                      <a:rPr lang="en-US" sz="2200" b="0" i="1" smtClean="0">
                        <a:latin typeface="Cambria Math" panose="02040503050406030204" pitchFamily="18" charset="0"/>
                        <a:cs typeface="Times New Roman" panose="02020603050405020304" pitchFamily="18" charset="0"/>
                      </a:rPr>
                      <m:t>        −  (</m:t>
                    </m:r>
                    <m:r>
                      <a:rPr lang="en-US" sz="2200" b="0" i="1" smtClean="0">
                        <a:latin typeface="Cambria Math" panose="02040503050406030204" pitchFamily="18" charset="0"/>
                        <a:cs typeface="Times New Roman" panose="02020603050405020304" pitchFamily="18" charset="0"/>
                      </a:rPr>
                      <m:t>2</m:t>
                    </m:r>
                    <m:r>
                      <a:rPr lang="en-US" sz="2200" b="0" i="1" smtClean="0">
                        <a:latin typeface="Cambria Math" panose="02040503050406030204" pitchFamily="18" charset="0"/>
                        <a:cs typeface="Times New Roman" panose="02020603050405020304" pitchFamily="18" charset="0"/>
                      </a:rPr>
                      <m:t>)</m:t>
                    </m:r>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This is in the form </a:t>
                </a:r>
                <a14:m>
                  <m:oMath xmlns:m="http://schemas.openxmlformats.org/officeDocument/2006/math">
                    <m:f>
                      <m:fPr>
                        <m:ctrlPr>
                          <a:rPr lang="en-US" sz="2200" i="1">
                            <a:latin typeface="Cambria Math" panose="02040503050406030204" pitchFamily="18" charset="0"/>
                            <a:cs typeface="Times New Roman" panose="02020603050405020304" pitchFamily="18" charset="0"/>
                          </a:rPr>
                        </m:ctrlPr>
                      </m:fPr>
                      <m:num>
                        <m:r>
                          <m:rPr>
                            <m:sty m:val="p"/>
                          </m:rPr>
                          <a:rPr lang="en-US" sz="2200" i="0">
                            <a:latin typeface="Cambria Math" panose="02040503050406030204" pitchFamily="18" charset="0"/>
                            <a:cs typeface="Times New Roman" panose="02020603050405020304" pitchFamily="18" charset="0"/>
                          </a:rPr>
                          <m:t>dy</m:t>
                        </m:r>
                      </m:num>
                      <m:den>
                        <m:r>
                          <m:rPr>
                            <m:sty m:val="p"/>
                          </m:rPr>
                          <a:rPr lang="en-US" sz="2200" i="0">
                            <a:latin typeface="Cambria Math" panose="02040503050406030204" pitchFamily="18" charset="0"/>
                            <a:cs typeface="Times New Roman" panose="02020603050405020304" pitchFamily="18" charset="0"/>
                          </a:rPr>
                          <m:t>dx</m:t>
                        </m:r>
                      </m:den>
                    </m:f>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P</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x</m:t>
                        </m:r>
                      </m:e>
                    </m:d>
                    <m:r>
                      <m:rPr>
                        <m:sty m:val="p"/>
                      </m:rPr>
                      <a:rPr lang="en-US" sz="2200" i="0">
                        <a:latin typeface="Cambria Math" panose="02040503050406030204" pitchFamily="18" charset="0"/>
                        <a:cs typeface="Times New Roman" panose="02020603050405020304" pitchFamily="18" charset="0"/>
                      </a:rPr>
                      <m:t>y</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Q</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x</m:t>
                        </m:r>
                      </m:e>
                    </m:d>
                    <m:r>
                      <a:rPr lang="en-US" sz="2200" i="0">
                        <a:latin typeface="Cambria Math" panose="02040503050406030204" pitchFamily="18" charset="0"/>
                        <a:cs typeface="Times New Roman" panose="02020603050405020304" pitchFamily="18" charset="0"/>
                      </a:rPr>
                      <m:t> </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y</m:t>
                        </m:r>
                      </m:e>
                      <m:sup>
                        <m:r>
                          <m:rPr>
                            <m:sty m:val="p"/>
                          </m:rPr>
                          <a:rPr lang="en-US" sz="2200" i="0">
                            <a:latin typeface="Cambria Math" panose="02040503050406030204" pitchFamily="18" charset="0"/>
                            <a:cs typeface="Times New Roman" panose="02020603050405020304" pitchFamily="18" charset="0"/>
                          </a:rPr>
                          <m:t>n</m:t>
                        </m:r>
                      </m:sup>
                    </m:sSup>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It is Bernoulli’s Differential equation.</a:t>
                </a:r>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Divide </a:t>
                </a:r>
                <a:r>
                  <a:rPr lang="en-US" sz="2200" dirty="0">
                    <a:latin typeface="Times New Roman" panose="02020603050405020304" pitchFamily="18" charset="0"/>
                    <a:cs typeface="Times New Roman" panose="02020603050405020304" pitchFamily="18" charset="0"/>
                  </a:rPr>
                  <a:t>with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𝑦</m:t>
                        </m:r>
                      </m:e>
                      <m:sup>
                        <m:r>
                          <a:rPr lang="en-US" sz="2200" i="1">
                            <a:latin typeface="Cambria Math" panose="02040503050406030204" pitchFamily="18" charset="0"/>
                            <a:cs typeface="Times New Roman" panose="02020603050405020304" pitchFamily="18" charset="0"/>
                          </a:rPr>
                          <m:t>6</m:t>
                        </m:r>
                      </m:sup>
                    </m:sSup>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IN" sz="2200" i="1" dirty="0">
                            <a:latin typeface="Cambria Math" panose="02040503050406030204" pitchFamily="18" charset="0"/>
                            <a:cs typeface="Times New Roman" panose="02020603050405020304" pitchFamily="18" charset="0"/>
                          </a:rPr>
                        </m:ctrlPr>
                      </m:fPr>
                      <m:num>
                        <m:r>
                          <a:rPr lang="en-US" sz="2200" i="0" dirty="0">
                            <a:latin typeface="Cambria Math" panose="02040503050406030204" pitchFamily="18" charset="0"/>
                            <a:cs typeface="Times New Roman" panose="02020603050405020304" pitchFamily="18" charset="0"/>
                          </a:rPr>
                          <m:t>1</m:t>
                        </m:r>
                      </m:num>
                      <m:den>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y</m:t>
                            </m:r>
                          </m:e>
                          <m:sup>
                            <m:r>
                              <a:rPr lang="en-US" sz="2200" i="0">
                                <a:latin typeface="Cambria Math" panose="02040503050406030204" pitchFamily="18" charset="0"/>
                                <a:cs typeface="Times New Roman" panose="02020603050405020304" pitchFamily="18" charset="0"/>
                              </a:rPr>
                              <m:t>6</m:t>
                            </m:r>
                          </m:sup>
                        </m:sSup>
                      </m:den>
                    </m:f>
                  </m:oMath>
                </a14:m>
                <a:r>
                  <a:rPr lang="en-US" sz="2200"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cs typeface="Times New Roman" panose="02020603050405020304" pitchFamily="18" charset="0"/>
                          </a:rPr>
                        </m:ctrlPr>
                      </m:fPr>
                      <m:num>
                        <m:r>
                          <m:rPr>
                            <m:sty m:val="p"/>
                          </m:rPr>
                          <a:rPr lang="en-US" sz="2200" i="0">
                            <a:latin typeface="Cambria Math" panose="02040503050406030204" pitchFamily="18" charset="0"/>
                            <a:cs typeface="Times New Roman" panose="02020603050405020304" pitchFamily="18" charset="0"/>
                          </a:rPr>
                          <m:t>dy</m:t>
                        </m:r>
                      </m:num>
                      <m:den>
                        <m:r>
                          <m:rPr>
                            <m:sty m:val="p"/>
                          </m:rPr>
                          <a:rPr lang="en-US" sz="2200" i="0">
                            <a:latin typeface="Cambria Math" panose="02040503050406030204" pitchFamily="18" charset="0"/>
                            <a:cs typeface="Times New Roman" panose="02020603050405020304" pitchFamily="18" charset="0"/>
                          </a:rPr>
                          <m:t>dx</m:t>
                        </m:r>
                      </m:den>
                    </m:f>
                    <m:r>
                      <a:rPr lang="en-US" sz="2200" i="0">
                        <a:latin typeface="Cambria Math" panose="02040503050406030204" pitchFamily="18" charset="0"/>
                        <a:cs typeface="Times New Roman" panose="02020603050405020304" pitchFamily="18" charset="0"/>
                      </a:rPr>
                      <m:t>+</m:t>
                    </m:r>
                    <m:f>
                      <m:fPr>
                        <m:ctrlPr>
                          <a:rPr lang="en-IN" sz="2200" i="1" dirty="0">
                            <a:latin typeface="Cambria Math" panose="02040503050406030204" pitchFamily="18" charset="0"/>
                            <a:cs typeface="Times New Roman" panose="02020603050405020304" pitchFamily="18" charset="0"/>
                          </a:rPr>
                        </m:ctrlPr>
                      </m:fPr>
                      <m:num>
                        <m:r>
                          <a:rPr lang="en-US" sz="2200" i="0" dirty="0">
                            <a:latin typeface="Cambria Math" panose="02040503050406030204" pitchFamily="18" charset="0"/>
                            <a:cs typeface="Times New Roman" panose="02020603050405020304" pitchFamily="18" charset="0"/>
                          </a:rPr>
                          <m:t>1</m:t>
                        </m:r>
                      </m:num>
                      <m:den>
                        <m:r>
                          <m:rPr>
                            <m:sty m:val="p"/>
                          </m:rPr>
                          <a:rPr lang="en-US" sz="2200" i="0" dirty="0">
                            <a:latin typeface="Cambria Math" panose="02040503050406030204" pitchFamily="18" charset="0"/>
                            <a:cs typeface="Times New Roman" panose="02020603050405020304" pitchFamily="18" charset="0"/>
                          </a:rPr>
                          <m:t>x</m:t>
                        </m:r>
                      </m:den>
                    </m:f>
                    <m:f>
                      <m:fPr>
                        <m:ctrlPr>
                          <a:rPr lang="en-IN" sz="2200" i="1" dirty="0">
                            <a:latin typeface="Cambria Math" panose="02040503050406030204" pitchFamily="18" charset="0"/>
                            <a:cs typeface="Times New Roman" panose="02020603050405020304" pitchFamily="18" charset="0"/>
                          </a:rPr>
                        </m:ctrlPr>
                      </m:fPr>
                      <m:num>
                        <m:r>
                          <a:rPr lang="en-US" sz="2200" i="0" dirty="0">
                            <a:latin typeface="Cambria Math" panose="02040503050406030204" pitchFamily="18" charset="0"/>
                            <a:cs typeface="Times New Roman" panose="02020603050405020304" pitchFamily="18" charset="0"/>
                          </a:rPr>
                          <m:t>1</m:t>
                        </m:r>
                      </m:num>
                      <m:den>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y</m:t>
                            </m:r>
                          </m:e>
                          <m:sup>
                            <m:r>
                              <a:rPr lang="en-US" sz="2200" b="0" i="0" smtClean="0">
                                <a:latin typeface="Cambria Math" panose="02040503050406030204" pitchFamily="18" charset="0"/>
                                <a:cs typeface="Times New Roman" panose="02020603050405020304" pitchFamily="18" charset="0"/>
                              </a:rPr>
                              <m:t>5</m:t>
                            </m:r>
                          </m:sup>
                        </m:sSup>
                      </m:den>
                    </m:f>
                    <m:r>
                      <a:rPr lang="en-US" sz="2200" i="0">
                        <a:latin typeface="Cambria Math" panose="02040503050406030204" pitchFamily="18" charset="0"/>
                        <a:cs typeface="Times New Roman" panose="02020603050405020304" pitchFamily="18" charset="0"/>
                      </a:rPr>
                      <m:t>= </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x</m:t>
                        </m:r>
                      </m:e>
                      <m:sup>
                        <m:r>
                          <a:rPr lang="en-US" sz="2200" i="0">
                            <a:latin typeface="Cambria Math" panose="02040503050406030204" pitchFamily="18" charset="0"/>
                            <a:cs typeface="Times New Roman" panose="02020603050405020304" pitchFamily="18" charset="0"/>
                          </a:rPr>
                          <m:t>2</m:t>
                        </m:r>
                      </m:sup>
                    </m:sSup>
                    <m:r>
                      <a:rPr lang="en-US" sz="2200" b="0" i="0" smtClean="0">
                        <a:latin typeface="Cambria Math" panose="02040503050406030204" pitchFamily="18" charset="0"/>
                        <a:cs typeface="Times New Roman" panose="02020603050405020304" pitchFamily="18" charset="0"/>
                      </a:rPr>
                      <m:t> </m:t>
                    </m:r>
                    <m:r>
                      <a:rPr lang="en-US" sz="2200" b="0" i="1" smtClean="0">
                        <a:latin typeface="Cambria Math" panose="02040503050406030204" pitchFamily="18" charset="0"/>
                        <a:cs typeface="Times New Roman" panose="02020603050405020304" pitchFamily="18" charset="0"/>
                      </a:rPr>
                      <m:t>        −(</m:t>
                    </m:r>
                    <m:r>
                      <a:rPr lang="en-US" sz="2200" b="0" i="1" smtClean="0">
                        <a:latin typeface="Cambria Math" panose="02040503050406030204" pitchFamily="18" charset="0"/>
                        <a:cs typeface="Times New Roman" panose="02020603050405020304" pitchFamily="18" charset="0"/>
                      </a:rPr>
                      <m:t>3</m:t>
                    </m:r>
                    <m:r>
                      <a:rPr lang="en-US" sz="2200" b="0" i="1" smtClean="0">
                        <a:latin typeface="Cambria Math" panose="02040503050406030204" pitchFamily="18" charset="0"/>
                        <a:cs typeface="Times New Roman" panose="02020603050405020304" pitchFamily="18" charset="0"/>
                      </a:rPr>
                      <m:t>)</m:t>
                    </m:r>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Put  </a:t>
                </a:r>
                <a14:m>
                  <m:oMath xmlns:m="http://schemas.openxmlformats.org/officeDocument/2006/math">
                    <m:f>
                      <m:fPr>
                        <m:ctrlPr>
                          <a:rPr lang="en-IN" sz="2200" i="1" dirty="0">
                            <a:latin typeface="Cambria Math" panose="02040503050406030204" pitchFamily="18" charset="0"/>
                            <a:cs typeface="Times New Roman" panose="02020603050405020304" pitchFamily="18" charset="0"/>
                          </a:rPr>
                        </m:ctrlPr>
                      </m:fPr>
                      <m:num>
                        <m:r>
                          <a:rPr lang="en-US" sz="2200" i="0" dirty="0">
                            <a:latin typeface="Cambria Math" panose="02040503050406030204" pitchFamily="18" charset="0"/>
                            <a:cs typeface="Times New Roman" panose="02020603050405020304" pitchFamily="18" charset="0"/>
                          </a:rPr>
                          <m:t>1</m:t>
                        </m:r>
                      </m:num>
                      <m:den>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y</m:t>
                            </m:r>
                          </m:e>
                          <m:sup>
                            <m:r>
                              <a:rPr lang="en-US" sz="2200" i="0">
                                <a:latin typeface="Cambria Math" panose="02040503050406030204" pitchFamily="18" charset="0"/>
                                <a:cs typeface="Times New Roman" panose="02020603050405020304" pitchFamily="18" charset="0"/>
                              </a:rPr>
                              <m:t>5</m:t>
                            </m:r>
                          </m:sup>
                        </m:sSup>
                      </m:den>
                    </m:f>
                    <m:d>
                      <m:dPr>
                        <m:ctrlPr>
                          <a:rPr lang="en-US" sz="2200" b="0" i="1" smtClean="0">
                            <a:latin typeface="Cambria Math" panose="02040503050406030204" pitchFamily="18" charset="0"/>
                            <a:cs typeface="Times New Roman" panose="02020603050405020304" pitchFamily="18" charset="0"/>
                          </a:rPr>
                        </m:ctrlPr>
                      </m:dPr>
                      <m:e>
                        <m:r>
                          <m:rPr>
                            <m:sty m:val="p"/>
                          </m:rPr>
                          <a:rPr lang="en-US" sz="2200" b="0" i="0" smtClean="0">
                            <a:latin typeface="Cambria Math" panose="02040503050406030204" pitchFamily="18" charset="0"/>
                            <a:cs typeface="Times New Roman" panose="02020603050405020304" pitchFamily="18" charset="0"/>
                          </a:rPr>
                          <m:t>or</m:t>
                        </m:r>
                      </m:e>
                    </m:d>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y</m:t>
                        </m:r>
                      </m:e>
                      <m:sup>
                        <m:r>
                          <a:rPr lang="en-US" sz="2200" i="0">
                            <a:latin typeface="Cambria Math" panose="02040503050406030204" pitchFamily="18" charset="0"/>
                            <a:cs typeface="Times New Roman" panose="02020603050405020304" pitchFamily="18" charset="0"/>
                          </a:rPr>
                          <m:t>−</m:t>
                        </m:r>
                        <m:r>
                          <a:rPr lang="en-US" sz="2200" b="0" i="0" smtClean="0">
                            <a:latin typeface="Cambria Math" panose="02040503050406030204" pitchFamily="18" charset="0"/>
                            <a:cs typeface="Times New Roman" panose="02020603050405020304" pitchFamily="18" charset="0"/>
                          </a:rPr>
                          <m:t>5</m:t>
                        </m:r>
                      </m:sup>
                    </m:sSup>
                    <m:r>
                      <a:rPr lang="en-US" sz="2200" b="0" i="0" smtClean="0">
                        <a:latin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t</m:t>
                    </m:r>
                  </m:oMath>
                </a14:m>
                <a:endParaRPr lang="en-IN" sz="22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87927"/>
                <a:ext cx="10515600" cy="5789036"/>
              </a:xfrm>
              <a:blipFill>
                <a:blip r:embed="rId2"/>
                <a:stretch>
                  <a:fillRect l="-638" t="-421"/>
                </a:stretch>
              </a:blipFill>
            </p:spPr>
            <p:txBody>
              <a:bodyPr/>
              <a:lstStyle/>
              <a:p>
                <a:r>
                  <a:rPr lang="en-IN">
                    <a:noFill/>
                  </a:rPr>
                  <a:t> </a:t>
                </a:r>
              </a:p>
            </p:txBody>
          </p:sp>
        </mc:Fallback>
      </mc:AlternateContent>
    </p:spTree>
    <p:extLst>
      <p:ext uri="{BB962C8B-B14F-4D97-AF65-F5344CB8AC3E}">
        <p14:creationId xmlns:p14="http://schemas.microsoft.com/office/powerpoint/2010/main" val="3991777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77090"/>
                <a:ext cx="10515600" cy="6068291"/>
              </a:xfrm>
            </p:spPr>
            <p:txBody>
              <a:bodyPr>
                <a:normAutofit fontScale="85000" lnSpcReduction="20000"/>
              </a:bodyPr>
              <a:lstStyle/>
              <a:p>
                <a:pPr marL="0" indent="0">
                  <a:buNone/>
                </a:pPr>
                <a:r>
                  <a:rPr lang="en-US" dirty="0" smtClean="0"/>
                  <a:t>                                                             </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en-US" sz="2400" b="0" i="0" smtClean="0">
                        <a:latin typeface="Cambria Math" panose="02040503050406030204" pitchFamily="18" charset="0"/>
                        <a:ea typeface="Cambria Math" panose="02040503050406030204" pitchFamily="18" charset="0"/>
                      </a:rPr>
                      <m:t>5</m:t>
                    </m:r>
                    <m:r>
                      <a:rPr lang="en-US" sz="2400" b="0" i="0"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y</m:t>
                        </m:r>
                      </m:e>
                      <m:sup>
                        <m:r>
                          <a:rPr lang="en-US" sz="2400" b="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6</m:t>
                        </m:r>
                      </m:sup>
                    </m:sSup>
                    <m:r>
                      <a:rPr lang="en-US" sz="2400" b="0" i="0"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m:rPr>
                            <m:sty m:val="p"/>
                          </m:rPr>
                          <a:rPr lang="en-US" sz="2400" b="0" i="0" smtClean="0">
                            <a:latin typeface="Cambria Math" panose="02040503050406030204" pitchFamily="18" charset="0"/>
                            <a:ea typeface="Cambria Math" panose="02040503050406030204" pitchFamily="18" charset="0"/>
                          </a:rPr>
                          <m:t>dy</m:t>
                        </m:r>
                      </m:num>
                      <m:den>
                        <m:r>
                          <m:rPr>
                            <m:sty m:val="p"/>
                          </m:rPr>
                          <a:rPr lang="en-US" sz="2400" b="0" i="0" smtClean="0">
                            <a:latin typeface="Cambria Math" panose="02040503050406030204" pitchFamily="18" charset="0"/>
                            <a:ea typeface="Cambria Math" panose="02040503050406030204" pitchFamily="18" charset="0"/>
                          </a:rPr>
                          <m:t>dx</m:t>
                        </m:r>
                      </m:den>
                    </m:f>
                    <m:r>
                      <a:rPr lang="en-US" sz="2400" b="0" i="0"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m:rPr>
                            <m:sty m:val="p"/>
                          </m:rPr>
                          <a:rPr lang="en-US" sz="2400" i="0">
                            <a:latin typeface="Cambria Math" panose="02040503050406030204" pitchFamily="18" charset="0"/>
                            <a:ea typeface="Cambria Math" panose="02040503050406030204" pitchFamily="18" charset="0"/>
                          </a:rPr>
                          <m:t>d</m:t>
                        </m:r>
                        <m:r>
                          <m:rPr>
                            <m:sty m:val="p"/>
                          </m:rPr>
                          <a:rPr lang="en-US" sz="2400" b="0" i="0" smtClean="0">
                            <a:latin typeface="Cambria Math" panose="02040503050406030204" pitchFamily="18" charset="0"/>
                            <a:ea typeface="Cambria Math" panose="02040503050406030204" pitchFamily="18" charset="0"/>
                          </a:rPr>
                          <m:t>t</m:t>
                        </m:r>
                      </m:num>
                      <m:den>
                        <m:r>
                          <m:rPr>
                            <m:sty m:val="p"/>
                          </m:rPr>
                          <a:rPr lang="en-US" sz="2400" i="0">
                            <a:latin typeface="Cambria Math" panose="02040503050406030204" pitchFamily="18" charset="0"/>
                            <a:ea typeface="Cambria Math" panose="02040503050406030204" pitchFamily="18" charset="0"/>
                          </a:rPr>
                          <m:t>dx</m:t>
                        </m:r>
                      </m:den>
                    </m:f>
                  </m:oMath>
                </a14:m>
                <a:endParaRPr lang="en-US" sz="2400" dirty="0" smtClean="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Equation (3) becomes           </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f>
                      <m:fPr>
                        <m:ctrlPr>
                          <a:rPr lang="en-IN" sz="2400" i="1" dirty="0">
                            <a:latin typeface="Cambria Math" panose="02040503050406030204" pitchFamily="18" charset="0"/>
                            <a:cs typeface="Times New Roman" panose="02020603050405020304" pitchFamily="18" charset="0"/>
                          </a:rPr>
                        </m:ctrlPr>
                      </m:fPr>
                      <m:num>
                        <m:r>
                          <a:rPr lang="en-US" sz="2400" i="0" dirty="0">
                            <a:latin typeface="Cambria Math" panose="02040503050406030204" pitchFamily="18" charset="0"/>
                            <a:cs typeface="Times New Roman" panose="02020603050405020304" pitchFamily="18" charset="0"/>
                          </a:rPr>
                          <m:t>1</m:t>
                        </m:r>
                      </m:num>
                      <m:den>
                        <m:r>
                          <a:rPr lang="en-US" sz="2400" b="0" i="0" dirty="0" smtClean="0">
                            <a:latin typeface="Cambria Math" panose="02040503050406030204" pitchFamily="18" charset="0"/>
                            <a:cs typeface="Times New Roman" panose="02020603050405020304" pitchFamily="18" charset="0"/>
                          </a:rPr>
                          <m:t>5</m:t>
                        </m:r>
                      </m:den>
                    </m:f>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sty m:val="p"/>
                          </m:rPr>
                          <a:rPr lang="en-US" sz="2400" i="0">
                            <a:latin typeface="Cambria Math" panose="02040503050406030204" pitchFamily="18" charset="0"/>
                            <a:cs typeface="Times New Roman" panose="02020603050405020304" pitchFamily="18" charset="0"/>
                          </a:rPr>
                          <m:t>d</m:t>
                        </m:r>
                        <m:r>
                          <m:rPr>
                            <m:sty m:val="p"/>
                          </m:rPr>
                          <a:rPr lang="en-US" sz="2400" b="0" i="0" smtClean="0">
                            <a:latin typeface="Cambria Math" panose="02040503050406030204" pitchFamily="18" charset="0"/>
                            <a:cs typeface="Times New Roman" panose="02020603050405020304" pitchFamily="18" charset="0"/>
                          </a:rPr>
                          <m:t>t</m:t>
                        </m:r>
                      </m:num>
                      <m:den>
                        <m:r>
                          <m:rPr>
                            <m:sty m:val="p"/>
                          </m:rPr>
                          <a:rPr lang="en-US" sz="2400" i="0">
                            <a:latin typeface="Cambria Math" panose="02040503050406030204" pitchFamily="18" charset="0"/>
                            <a:cs typeface="Times New Roman" panose="02020603050405020304" pitchFamily="18" charset="0"/>
                          </a:rPr>
                          <m:t>dx</m:t>
                        </m:r>
                      </m:den>
                    </m:f>
                    <m:r>
                      <a:rPr lang="en-US" sz="2400" i="0">
                        <a:latin typeface="Cambria Math" panose="02040503050406030204" pitchFamily="18" charset="0"/>
                        <a:cs typeface="Times New Roman" panose="02020603050405020304" pitchFamily="18" charset="0"/>
                      </a:rPr>
                      <m:t>+</m:t>
                    </m:r>
                    <m:f>
                      <m:fPr>
                        <m:ctrlPr>
                          <a:rPr lang="en-IN" sz="2400" i="1" dirty="0">
                            <a:latin typeface="Cambria Math" panose="02040503050406030204" pitchFamily="18" charset="0"/>
                            <a:cs typeface="Times New Roman" panose="02020603050405020304" pitchFamily="18" charset="0"/>
                          </a:rPr>
                        </m:ctrlPr>
                      </m:fPr>
                      <m:num>
                        <m:r>
                          <a:rPr lang="en-US" sz="2400" i="0" dirty="0">
                            <a:latin typeface="Cambria Math" panose="02040503050406030204" pitchFamily="18" charset="0"/>
                            <a:cs typeface="Times New Roman" panose="02020603050405020304" pitchFamily="18" charset="0"/>
                          </a:rPr>
                          <m:t>1</m:t>
                        </m:r>
                      </m:num>
                      <m:den>
                        <m:r>
                          <m:rPr>
                            <m:sty m:val="p"/>
                          </m:rPr>
                          <a:rPr lang="en-US" sz="2400" i="0" dirty="0">
                            <a:latin typeface="Cambria Math" panose="02040503050406030204" pitchFamily="18" charset="0"/>
                            <a:cs typeface="Times New Roman" panose="02020603050405020304" pitchFamily="18" charset="0"/>
                          </a:rPr>
                          <m:t>x</m:t>
                        </m:r>
                      </m:den>
                    </m:f>
                    <m:r>
                      <m:rPr>
                        <m:sty m:val="p"/>
                      </m:rPr>
                      <a:rPr lang="en-US" sz="2400" b="0" i="0" dirty="0" smtClean="0">
                        <a:latin typeface="Cambria Math" panose="02040503050406030204" pitchFamily="18" charset="0"/>
                        <a:cs typeface="Times New Roman" panose="02020603050405020304" pitchFamily="18" charset="0"/>
                      </a:rPr>
                      <m:t>t</m:t>
                    </m:r>
                    <m:r>
                      <a:rPr lang="en-US" sz="2400" i="0">
                        <a:latin typeface="Cambria Math" panose="02040503050406030204" pitchFamily="18" charset="0"/>
                        <a:cs typeface="Times New Roman" panose="02020603050405020304" pitchFamily="18" charset="0"/>
                      </a:rPr>
                      <m:t>= </m:t>
                    </m:r>
                    <m:sSup>
                      <m:sSupPr>
                        <m:ctrlPr>
                          <a:rPr lang="en-US" sz="2400" i="1">
                            <a:latin typeface="Cambria Math" panose="02040503050406030204" pitchFamily="18" charset="0"/>
                            <a:cs typeface="Times New Roman" panose="02020603050405020304" pitchFamily="18" charset="0"/>
                          </a:rPr>
                        </m:ctrlPr>
                      </m:sSupPr>
                      <m:e>
                        <m:r>
                          <m:rPr>
                            <m:sty m:val="p"/>
                          </m:rPr>
                          <a:rPr lang="en-US" sz="2400" i="0">
                            <a:latin typeface="Cambria Math" panose="02040503050406030204" pitchFamily="18" charset="0"/>
                            <a:cs typeface="Times New Roman" panose="02020603050405020304" pitchFamily="18" charset="0"/>
                          </a:rPr>
                          <m:t>x</m:t>
                        </m:r>
                      </m:e>
                      <m:sup>
                        <m:r>
                          <a:rPr lang="en-US" sz="2400" i="0">
                            <a:latin typeface="Cambria Math" panose="02040503050406030204" pitchFamily="18" charset="0"/>
                            <a:cs typeface="Times New Roman" panose="02020603050405020304" pitchFamily="18" charset="0"/>
                          </a:rPr>
                          <m:t>2</m:t>
                        </m:r>
                      </m:sup>
                    </m:sSup>
                  </m:oMath>
                </a14:m>
                <a:endParaRPr lang="en-IN"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sty m:val="p"/>
                          </m:rPr>
                          <a:rPr lang="en-US" sz="2400" i="0">
                            <a:latin typeface="Cambria Math" panose="02040503050406030204" pitchFamily="18" charset="0"/>
                            <a:cs typeface="Times New Roman" panose="02020603050405020304" pitchFamily="18" charset="0"/>
                          </a:rPr>
                          <m:t>dt</m:t>
                        </m:r>
                      </m:num>
                      <m:den>
                        <m:r>
                          <m:rPr>
                            <m:sty m:val="p"/>
                          </m:rPr>
                          <a:rPr lang="en-US" sz="2400" i="0">
                            <a:latin typeface="Cambria Math" panose="02040503050406030204" pitchFamily="18" charset="0"/>
                            <a:cs typeface="Times New Roman" panose="02020603050405020304" pitchFamily="18" charset="0"/>
                          </a:rPr>
                          <m:t>dx</m:t>
                        </m:r>
                      </m:den>
                    </m:f>
                    <m:r>
                      <a:rPr lang="en-US" sz="2400" b="0" i="0" smtClean="0">
                        <a:latin typeface="Cambria Math" panose="02040503050406030204" pitchFamily="18" charset="0"/>
                        <a:cs typeface="Times New Roman" panose="02020603050405020304" pitchFamily="18" charset="0"/>
                      </a:rPr>
                      <m:t>−</m:t>
                    </m:r>
                    <m:f>
                      <m:fPr>
                        <m:ctrlPr>
                          <a:rPr lang="en-IN" sz="2400" i="1" dirty="0">
                            <a:latin typeface="Cambria Math" panose="02040503050406030204" pitchFamily="18" charset="0"/>
                            <a:cs typeface="Times New Roman" panose="02020603050405020304" pitchFamily="18" charset="0"/>
                          </a:rPr>
                        </m:ctrlPr>
                      </m:fPr>
                      <m:num>
                        <m:r>
                          <a:rPr lang="en-US" sz="2400" b="0" i="0" dirty="0" smtClean="0">
                            <a:latin typeface="Cambria Math" panose="02040503050406030204" pitchFamily="18" charset="0"/>
                            <a:cs typeface="Times New Roman" panose="02020603050405020304" pitchFamily="18" charset="0"/>
                          </a:rPr>
                          <m:t>5</m:t>
                        </m:r>
                      </m:num>
                      <m:den>
                        <m:r>
                          <m:rPr>
                            <m:sty m:val="p"/>
                          </m:rPr>
                          <a:rPr lang="en-US" sz="2400" i="0" dirty="0">
                            <a:latin typeface="Cambria Math" panose="02040503050406030204" pitchFamily="18" charset="0"/>
                            <a:cs typeface="Times New Roman" panose="02020603050405020304" pitchFamily="18" charset="0"/>
                          </a:rPr>
                          <m:t>x</m:t>
                        </m:r>
                      </m:den>
                    </m:f>
                    <m:r>
                      <m:rPr>
                        <m:sty m:val="p"/>
                      </m:rPr>
                      <a:rPr lang="en-US" sz="2400" i="0" dirty="0">
                        <a:latin typeface="Cambria Math" panose="02040503050406030204" pitchFamily="18" charset="0"/>
                        <a:cs typeface="Times New Roman" panose="02020603050405020304" pitchFamily="18" charset="0"/>
                      </a:rPr>
                      <m:t>t</m:t>
                    </m:r>
                    <m:r>
                      <a:rPr lang="en-US" sz="2400" i="0">
                        <a:latin typeface="Cambria Math" panose="02040503050406030204" pitchFamily="18" charset="0"/>
                        <a:cs typeface="Times New Roman" panose="02020603050405020304" pitchFamily="18" charset="0"/>
                      </a:rPr>
                      <m:t>= </m:t>
                    </m:r>
                    <m:sSup>
                      <m:sSupPr>
                        <m:ctrlPr>
                          <a:rPr lang="en-US" sz="2400" i="1">
                            <a:latin typeface="Cambria Math" panose="02040503050406030204" pitchFamily="18" charset="0"/>
                            <a:cs typeface="Times New Roman" panose="02020603050405020304" pitchFamily="18" charset="0"/>
                          </a:rPr>
                        </m:ctrlPr>
                      </m:sSupPr>
                      <m:e>
                        <m:r>
                          <a:rPr lang="en-US" sz="2400" b="0" i="0" smtClean="0">
                            <a:latin typeface="Cambria Math" panose="02040503050406030204" pitchFamily="18" charset="0"/>
                            <a:cs typeface="Times New Roman" panose="02020603050405020304" pitchFamily="18" charset="0"/>
                          </a:rPr>
                          <m:t>−</m:t>
                        </m:r>
                        <m:r>
                          <a:rPr lang="en-US" sz="2400" b="0" i="0" smtClean="0">
                            <a:latin typeface="Cambria Math" panose="02040503050406030204" pitchFamily="18" charset="0"/>
                            <a:cs typeface="Times New Roman" panose="02020603050405020304" pitchFamily="18" charset="0"/>
                          </a:rPr>
                          <m:t>5</m:t>
                        </m:r>
                        <m:r>
                          <a:rPr lang="en-US" sz="2400" b="0" i="0" smtClean="0">
                            <a:latin typeface="Cambria Math" panose="02040503050406030204" pitchFamily="18" charset="0"/>
                            <a:cs typeface="Times New Roman" panose="02020603050405020304" pitchFamily="18" charset="0"/>
                          </a:rPr>
                          <m:t> </m:t>
                        </m:r>
                        <m:r>
                          <m:rPr>
                            <m:sty m:val="p"/>
                          </m:rPr>
                          <a:rPr lang="en-US" sz="2400" i="0">
                            <a:latin typeface="Cambria Math" panose="02040503050406030204" pitchFamily="18" charset="0"/>
                            <a:cs typeface="Times New Roman" panose="02020603050405020304" pitchFamily="18" charset="0"/>
                          </a:rPr>
                          <m:t>x</m:t>
                        </m:r>
                      </m:e>
                      <m:sup>
                        <m:r>
                          <a:rPr lang="en-US" sz="2400" i="0">
                            <a:latin typeface="Cambria Math" panose="02040503050406030204" pitchFamily="18" charset="0"/>
                            <a:cs typeface="Times New Roman" panose="02020603050405020304" pitchFamily="18" charset="0"/>
                          </a:rPr>
                          <m:t>2</m:t>
                        </m:r>
                      </m:sup>
                    </m:sSup>
                  </m:oMath>
                </a14:m>
                <a:endParaRPr lang="en-US" sz="2400" dirty="0" smtClean="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400" b="0" i="1"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This is L.D.E in 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I.F = </a:t>
                </a:r>
                <a14:m>
                  <m:oMath xmlns:m="http://schemas.openxmlformats.org/officeDocument/2006/math">
                    <m:sSup>
                      <m:sSupPr>
                        <m:ctrlPr>
                          <a:rPr lang="en-US" sz="2400" i="1" smtClean="0">
                            <a:latin typeface="Cambria Math" panose="02040503050406030204" pitchFamily="18" charset="0"/>
                          </a:rPr>
                        </m:ctrlPr>
                      </m:sSupPr>
                      <m:e>
                        <m:r>
                          <m:rPr>
                            <m:sty m:val="p"/>
                          </m:rPr>
                          <a:rPr lang="en-US" sz="2400" b="0" i="0" smtClean="0">
                            <a:latin typeface="Cambria Math" panose="02040503050406030204" pitchFamily="18" charset="0"/>
                          </a:rPr>
                          <m:t>e</m:t>
                        </m:r>
                      </m:e>
                      <m:sup>
                        <m:nary>
                          <m:naryPr>
                            <m:limLoc m:val="undOvr"/>
                            <m:subHide m:val="on"/>
                            <m:supHide m:val="on"/>
                            <m:ctrlPr>
                              <a:rPr lang="en-US" sz="2400" i="1" smtClean="0">
                                <a:latin typeface="Cambria Math" panose="02040503050406030204" pitchFamily="18" charset="0"/>
                              </a:rPr>
                            </m:ctrlPr>
                          </m:naryPr>
                          <m:sub/>
                          <m:sup/>
                          <m:e>
                            <m:f>
                              <m:fPr>
                                <m:ctrlPr>
                                  <a:rPr lang="en-IN" sz="2400" i="1" dirty="0">
                                    <a:latin typeface="Cambria Math" panose="02040503050406030204" pitchFamily="18" charset="0"/>
                                    <a:cs typeface="Times New Roman" panose="02020603050405020304" pitchFamily="18" charset="0"/>
                                  </a:rPr>
                                </m:ctrlPr>
                              </m:fPr>
                              <m:num>
                                <m:r>
                                  <a:rPr lang="en-US" sz="2400" b="0" i="0" dirty="0" smtClean="0">
                                    <a:latin typeface="Cambria Math" panose="02040503050406030204" pitchFamily="18" charset="0"/>
                                    <a:cs typeface="Times New Roman" panose="02020603050405020304" pitchFamily="18" charset="0"/>
                                  </a:rPr>
                                  <m:t>−</m:t>
                                </m:r>
                                <m:r>
                                  <a:rPr lang="en-US" sz="2400" i="0" dirty="0">
                                    <a:latin typeface="Cambria Math" panose="02040503050406030204" pitchFamily="18" charset="0"/>
                                    <a:cs typeface="Times New Roman" panose="02020603050405020304" pitchFamily="18" charset="0"/>
                                  </a:rPr>
                                  <m:t>5</m:t>
                                </m:r>
                              </m:num>
                              <m:den>
                                <m:r>
                                  <m:rPr>
                                    <m:sty m:val="p"/>
                                  </m:rPr>
                                  <a:rPr lang="en-US" sz="2400" i="0" dirty="0">
                                    <a:latin typeface="Cambria Math" panose="02040503050406030204" pitchFamily="18" charset="0"/>
                                    <a:cs typeface="Times New Roman" panose="02020603050405020304" pitchFamily="18" charset="0"/>
                                  </a:rPr>
                                  <m:t>x</m:t>
                                </m:r>
                              </m:den>
                            </m:f>
                          </m:e>
                        </m:nary>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dx</m:t>
                        </m:r>
                        <m:r>
                          <a:rPr lang="en-US" sz="2400" b="0" i="0" smtClean="0">
                            <a:latin typeface="Cambria Math" panose="02040503050406030204" pitchFamily="18" charset="0"/>
                          </a:rPr>
                          <m:t> </m:t>
                        </m:r>
                      </m:sup>
                    </m:sSup>
                    <m:r>
                      <a:rPr lang="en-US" sz="2400" b="0" i="0"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e</m:t>
                        </m:r>
                      </m:e>
                      <m:sup>
                        <m:r>
                          <a:rPr lang="en-US" sz="2400" b="0" i="0" smtClean="0">
                            <a:latin typeface="Cambria Math" panose="02040503050406030204" pitchFamily="18" charset="0"/>
                          </a:rPr>
                          <m:t>−</m:t>
                        </m:r>
                        <m:r>
                          <a:rPr lang="en-US" sz="2400" b="0" i="0" smtClean="0">
                            <a:latin typeface="Cambria Math" panose="02040503050406030204" pitchFamily="18" charset="0"/>
                          </a:rPr>
                          <m:t>5</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logx</m:t>
                        </m:r>
                      </m:sup>
                    </m:sSup>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e</m:t>
                        </m:r>
                      </m:e>
                      <m:sup>
                        <m:r>
                          <a:rPr lang="en-US" sz="2400" i="0">
                            <a:latin typeface="Cambria Math" panose="02040503050406030204" pitchFamily="18" charset="0"/>
                          </a:rPr>
                          <m:t> </m:t>
                        </m:r>
                        <m:r>
                          <m:rPr>
                            <m:sty m:val="p"/>
                          </m:rPr>
                          <a:rPr lang="en-US" sz="2400" i="0">
                            <a:latin typeface="Cambria Math" panose="02040503050406030204" pitchFamily="18" charset="0"/>
                          </a:rPr>
                          <m:t>log</m:t>
                        </m:r>
                        <m:sSup>
                          <m:sSupPr>
                            <m:ctrlPr>
                              <a:rPr lang="en-US" sz="2400" i="1" smtClean="0">
                                <a:latin typeface="Cambria Math" panose="02040503050406030204" pitchFamily="18" charset="0"/>
                              </a:rPr>
                            </m:ctrlPr>
                          </m:sSupPr>
                          <m:e>
                            <m:r>
                              <m:rPr>
                                <m:sty m:val="p"/>
                              </m:rPr>
                              <a:rPr lang="en-US" sz="2400" b="0" i="0" smtClean="0">
                                <a:latin typeface="Cambria Math" panose="02040503050406030204" pitchFamily="18" charset="0"/>
                              </a:rPr>
                              <m:t>x</m:t>
                            </m:r>
                          </m:e>
                          <m:sup>
                            <m:r>
                              <a:rPr lang="en-US" sz="2400" b="0" i="0" smtClean="0">
                                <a:latin typeface="Cambria Math" panose="02040503050406030204" pitchFamily="18" charset="0"/>
                              </a:rPr>
                              <m:t>−</m:t>
                            </m:r>
                            <m:r>
                              <a:rPr lang="en-US" sz="2400" b="0" i="0" smtClean="0">
                                <a:latin typeface="Cambria Math" panose="02040503050406030204" pitchFamily="18" charset="0"/>
                              </a:rPr>
                              <m:t>5</m:t>
                            </m:r>
                          </m:sup>
                        </m:sSup>
                      </m:sup>
                    </m:sSup>
                    <m:r>
                      <a:rPr lang="en-US" sz="2400" b="0" i="0" smtClean="0">
                        <a:latin typeface="Cambria Math" panose="02040503050406030204" pitchFamily="18" charset="0"/>
                      </a:rPr>
                      <m:t>= </m:t>
                    </m:r>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e</m:t>
                        </m:r>
                      </m:e>
                      <m:sup>
                        <m:r>
                          <a:rPr lang="en-US" sz="2400" i="0" smtClean="0">
                            <a:latin typeface="Cambria Math" panose="02040503050406030204" pitchFamily="18" charset="0"/>
                          </a:rPr>
                          <m:t> </m:t>
                        </m:r>
                        <m:r>
                          <m:rPr>
                            <m:sty m:val="p"/>
                          </m:rPr>
                          <a:rPr lang="en-US" sz="2400" i="0">
                            <a:latin typeface="Cambria Math" panose="02040503050406030204" pitchFamily="18" charset="0"/>
                          </a:rPr>
                          <m:t>log</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0" smtClean="0">
                                <a:latin typeface="Cambria Math" panose="02040503050406030204" pitchFamily="18" charset="0"/>
                              </a:rPr>
                              <m:t>1</m:t>
                            </m:r>
                          </m:num>
                          <m:den>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5</m:t>
                                </m:r>
                              </m:sup>
                            </m:sSup>
                          </m:den>
                        </m:f>
                        <m:r>
                          <a:rPr lang="en-US" sz="2400" b="0" i="0" smtClean="0">
                            <a:latin typeface="Cambria Math" panose="02040503050406030204" pitchFamily="18" charset="0"/>
                          </a:rPr>
                          <m:t>)</m:t>
                        </m:r>
                      </m:sup>
                    </m:sSup>
                  </m:oMath>
                </a14:m>
                <a:r>
                  <a:rPr lang="en-IN" sz="24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rPr>
                        </m:ctrlPr>
                      </m:fPr>
                      <m:num>
                        <m:r>
                          <a:rPr lang="en-US" sz="2400" i="0">
                            <a:latin typeface="Cambria Math" panose="02040503050406030204" pitchFamily="18" charset="0"/>
                          </a:rPr>
                          <m:t>1</m:t>
                        </m:r>
                      </m:num>
                      <m:den>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5</m:t>
                            </m:r>
                          </m:sup>
                        </m:sSup>
                      </m:den>
                    </m:f>
                  </m:oMath>
                </a14:m>
                <a:endParaRPr lang="en-IN"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400" b="0" i="0" smtClean="0">
                        <a:latin typeface="Cambria Math" panose="02040503050406030204" pitchFamily="18" charset="0"/>
                        <a:cs typeface="Times New Roman" panose="02020603050405020304" pitchFamily="18" charset="0"/>
                      </a:rPr>
                      <m:t>t</m:t>
                    </m:r>
                    <m:r>
                      <a:rPr lang="en-US" sz="2400" b="0" i="0" smtClean="0">
                        <a:latin typeface="Cambria Math" panose="02040503050406030204" pitchFamily="18" charset="0"/>
                        <a:cs typeface="Times New Roman" panose="02020603050405020304" pitchFamily="18" charset="0"/>
                      </a:rPr>
                      <m:t> </m:t>
                    </m:r>
                    <m:d>
                      <m:dPr>
                        <m:ctrlPr>
                          <a:rPr lang="en-US" sz="2400" i="1">
                            <a:latin typeface="Cambria Math" panose="02040503050406030204" pitchFamily="18" charset="0"/>
                            <a:cs typeface="Times New Roman" panose="02020603050405020304" pitchFamily="18" charset="0"/>
                          </a:rPr>
                        </m:ctrlPr>
                      </m:dPr>
                      <m:e>
                        <m:r>
                          <m:rPr>
                            <m:sty m:val="p"/>
                          </m:rPr>
                          <a:rPr lang="en-US" sz="2400" i="0">
                            <a:latin typeface="Cambria Math" panose="02040503050406030204" pitchFamily="18" charset="0"/>
                            <a:cs typeface="Times New Roman" panose="02020603050405020304" pitchFamily="18" charset="0"/>
                          </a:rPr>
                          <m:t>I</m:t>
                        </m:r>
                        <m:r>
                          <a:rPr lang="en-US" sz="2400" i="0">
                            <a:latin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cs typeface="Times New Roman" panose="02020603050405020304" pitchFamily="18" charset="0"/>
                          </a:rPr>
                          <m:t>F</m:t>
                        </m:r>
                      </m:e>
                    </m:d>
                    <m:r>
                      <a:rPr lang="en-US" sz="2400" i="0">
                        <a:latin typeface="Cambria Math" panose="02040503050406030204" pitchFamily="18" charset="0"/>
                        <a:cs typeface="Times New Roman" panose="02020603050405020304" pitchFamily="18" charset="0"/>
                      </a:rPr>
                      <m:t>= </m:t>
                    </m:r>
                    <m:nary>
                      <m:naryPr>
                        <m:limLoc m:val="undOvr"/>
                        <m:subHide m:val="on"/>
                        <m:supHide m:val="on"/>
                        <m:ctrlPr>
                          <a:rPr lang="en-US" sz="2400" i="1">
                            <a:latin typeface="Cambria Math" panose="02040503050406030204" pitchFamily="18" charset="0"/>
                            <a:cs typeface="Times New Roman" panose="02020603050405020304" pitchFamily="18" charset="0"/>
                          </a:rPr>
                        </m:ctrlPr>
                      </m:naryPr>
                      <m:sub/>
                      <m:sup/>
                      <m:e>
                        <m:r>
                          <m:rPr>
                            <m:sty m:val="p"/>
                          </m:rPr>
                          <a:rPr lang="en-US" sz="2400" i="0">
                            <a:latin typeface="Cambria Math" panose="02040503050406030204" pitchFamily="18" charset="0"/>
                            <a:cs typeface="Times New Roman" panose="02020603050405020304" pitchFamily="18" charset="0"/>
                          </a:rPr>
                          <m:t>Q</m:t>
                        </m:r>
                        <m:d>
                          <m:dPr>
                            <m:ctrlPr>
                              <a:rPr lang="en-US" sz="2400" i="1">
                                <a:latin typeface="Cambria Math" panose="02040503050406030204" pitchFamily="18" charset="0"/>
                                <a:cs typeface="Times New Roman" panose="02020603050405020304" pitchFamily="18" charset="0"/>
                              </a:rPr>
                            </m:ctrlPr>
                          </m:dPr>
                          <m:e>
                            <m:r>
                              <m:rPr>
                                <m:sty m:val="p"/>
                              </m:rPr>
                              <a:rPr lang="en-US" sz="2400" i="0">
                                <a:latin typeface="Cambria Math" panose="02040503050406030204" pitchFamily="18" charset="0"/>
                                <a:cs typeface="Times New Roman" panose="02020603050405020304" pitchFamily="18" charset="0"/>
                              </a:rPr>
                              <m:t>x</m:t>
                            </m:r>
                          </m:e>
                        </m:d>
                        <m:r>
                          <a:rPr lang="en-US" sz="2400" i="0">
                            <a:latin typeface="Cambria Math" panose="02040503050406030204" pitchFamily="18" charset="0"/>
                            <a:cs typeface="Times New Roman" panose="02020603050405020304" pitchFamily="18" charset="0"/>
                          </a:rPr>
                          <m:t>∗</m:t>
                        </m:r>
                        <m:r>
                          <a:rPr lang="en-US" sz="2400" b="0" i="0" smtClean="0">
                            <a:latin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cs typeface="Times New Roman" panose="02020603050405020304" pitchFamily="18" charset="0"/>
                          </a:rPr>
                          <m:t>I</m:t>
                        </m:r>
                        <m:r>
                          <a:rPr lang="en-US" sz="2400" i="0">
                            <a:latin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cs typeface="Times New Roman" panose="02020603050405020304" pitchFamily="18" charset="0"/>
                          </a:rPr>
                          <m:t>F</m:t>
                        </m:r>
                        <m:r>
                          <a:rPr lang="en-US" sz="2400" b="0" i="0" smtClean="0">
                            <a:latin typeface="Cambria Math" panose="02040503050406030204" pitchFamily="18" charset="0"/>
                            <a:cs typeface="Times New Roman" panose="02020603050405020304" pitchFamily="18" charset="0"/>
                          </a:rPr>
                          <m:t>)</m:t>
                        </m:r>
                        <m:r>
                          <a:rPr lang="en-US" sz="2400" i="0">
                            <a:latin typeface="Cambria Math" panose="02040503050406030204" pitchFamily="18" charset="0"/>
                            <a:cs typeface="Times New Roman" panose="02020603050405020304" pitchFamily="18" charset="0"/>
                          </a:rPr>
                          <m:t> </m:t>
                        </m:r>
                        <m:r>
                          <m:rPr>
                            <m:sty m:val="p"/>
                          </m:rPr>
                          <a:rPr lang="en-US" sz="2400" i="0">
                            <a:latin typeface="Cambria Math" panose="02040503050406030204" pitchFamily="18" charset="0"/>
                            <a:cs typeface="Times New Roman" panose="02020603050405020304" pitchFamily="18" charset="0"/>
                          </a:rPr>
                          <m:t>dx</m:t>
                        </m:r>
                        <m:r>
                          <a:rPr lang="en-US" sz="2400" i="0">
                            <a:latin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cs typeface="Times New Roman" panose="02020603050405020304" pitchFamily="18" charset="0"/>
                          </a:rPr>
                          <m:t>c</m:t>
                        </m:r>
                      </m:e>
                    </m:nary>
                  </m:oMath>
                </a14:m>
                <a:endParaRPr lang="en-IN"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cs typeface="Times New Roman" panose="02020603050405020304" pitchFamily="18" charset="0"/>
                      </a:rPr>
                      <m:t>t</m:t>
                    </m:r>
                    <m:r>
                      <a:rPr lang="en-US" sz="2400" i="0">
                        <a:latin typeface="Cambria Math" panose="02040503050406030204" pitchFamily="18" charset="0"/>
                        <a:cs typeface="Times New Roman" panose="02020603050405020304" pitchFamily="18" charset="0"/>
                      </a:rPr>
                      <m:t> </m:t>
                    </m:r>
                    <m:d>
                      <m:dPr>
                        <m:ctrlPr>
                          <a:rPr lang="en-US" sz="2400" i="1">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rPr>
                            </m:ctrlPr>
                          </m:fPr>
                          <m:num>
                            <m:r>
                              <a:rPr lang="en-US" sz="2400" i="0">
                                <a:latin typeface="Cambria Math" panose="02040503050406030204" pitchFamily="18" charset="0"/>
                              </a:rPr>
                              <m:t>1</m:t>
                            </m:r>
                          </m:num>
                          <m:den>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5</m:t>
                                </m:r>
                              </m:sup>
                            </m:sSup>
                          </m:den>
                        </m:f>
                      </m:e>
                    </m:d>
                    <m:r>
                      <a:rPr lang="en-US" sz="2400" i="0">
                        <a:latin typeface="Cambria Math" panose="02040503050406030204" pitchFamily="18" charset="0"/>
                        <a:cs typeface="Times New Roman" panose="02020603050405020304" pitchFamily="18" charset="0"/>
                      </a:rPr>
                      <m:t>= </m:t>
                    </m:r>
                    <m:nary>
                      <m:naryPr>
                        <m:limLoc m:val="undOvr"/>
                        <m:subHide m:val="on"/>
                        <m:supHide m:val="on"/>
                        <m:ctrlPr>
                          <a:rPr lang="en-US" sz="2400" i="1">
                            <a:latin typeface="Cambria Math" panose="02040503050406030204" pitchFamily="18" charset="0"/>
                            <a:cs typeface="Times New Roman" panose="02020603050405020304" pitchFamily="18" charset="0"/>
                          </a:rPr>
                        </m:ctrlPr>
                      </m:naryPr>
                      <m:sub/>
                      <m:sup/>
                      <m:e>
                        <m:sSup>
                          <m:sSupPr>
                            <m:ctrlPr>
                              <a:rPr lang="en-US" sz="2400" i="1">
                                <a:latin typeface="Cambria Math" panose="02040503050406030204" pitchFamily="18" charset="0"/>
                                <a:cs typeface="Times New Roman" panose="02020603050405020304" pitchFamily="18" charset="0"/>
                              </a:rPr>
                            </m:ctrlPr>
                          </m:sSupPr>
                          <m:e>
                            <m:r>
                              <a:rPr lang="en-US" sz="2400" i="0">
                                <a:latin typeface="Cambria Math" panose="02040503050406030204" pitchFamily="18" charset="0"/>
                                <a:cs typeface="Times New Roman" panose="02020603050405020304" pitchFamily="18" charset="0"/>
                              </a:rPr>
                              <m:t>−</m:t>
                            </m:r>
                            <m:r>
                              <a:rPr lang="en-US" sz="2400" i="0">
                                <a:latin typeface="Cambria Math" panose="02040503050406030204" pitchFamily="18" charset="0"/>
                                <a:cs typeface="Times New Roman" panose="02020603050405020304" pitchFamily="18" charset="0"/>
                              </a:rPr>
                              <m:t>5</m:t>
                            </m:r>
                            <m:r>
                              <a:rPr lang="en-US" sz="2400" i="0">
                                <a:latin typeface="Cambria Math" panose="02040503050406030204" pitchFamily="18" charset="0"/>
                                <a:cs typeface="Times New Roman" panose="02020603050405020304" pitchFamily="18" charset="0"/>
                              </a:rPr>
                              <m:t> </m:t>
                            </m:r>
                            <m:r>
                              <m:rPr>
                                <m:sty m:val="p"/>
                              </m:rPr>
                              <a:rPr lang="en-US" sz="2400" i="0">
                                <a:latin typeface="Cambria Math" panose="02040503050406030204" pitchFamily="18" charset="0"/>
                                <a:cs typeface="Times New Roman" panose="02020603050405020304" pitchFamily="18" charset="0"/>
                              </a:rPr>
                              <m:t>x</m:t>
                            </m:r>
                          </m:e>
                          <m:sup>
                            <m:r>
                              <a:rPr lang="en-US" sz="2400" i="0">
                                <a:latin typeface="Cambria Math" panose="02040503050406030204" pitchFamily="18" charset="0"/>
                                <a:cs typeface="Times New Roman" panose="02020603050405020304" pitchFamily="18" charset="0"/>
                              </a:rPr>
                              <m:t>2</m:t>
                            </m:r>
                          </m:sup>
                        </m:sSup>
                        <m:r>
                          <a:rPr lang="en-US" sz="2400" i="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5</m:t>
                                </m:r>
                              </m:sup>
                            </m:sSup>
                          </m:den>
                        </m:f>
                        <m:r>
                          <m:rPr>
                            <m:sty m:val="p"/>
                          </m:rPr>
                          <a:rPr lang="en-US" sz="2400" i="0">
                            <a:latin typeface="Cambria Math" panose="02040503050406030204" pitchFamily="18" charset="0"/>
                            <a:cs typeface="Times New Roman" panose="02020603050405020304" pitchFamily="18" charset="0"/>
                          </a:rPr>
                          <m:t>dx</m:t>
                        </m:r>
                        <m:r>
                          <a:rPr lang="en-US" sz="2400" i="0">
                            <a:latin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cs typeface="Times New Roman" panose="02020603050405020304" pitchFamily="18" charset="0"/>
                          </a:rPr>
                          <m:t>c</m:t>
                        </m:r>
                      </m:e>
                    </m:nary>
                  </m:oMath>
                </a14:m>
                <a:endParaRPr lang="en-IN"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cs typeface="Times New Roman" panose="02020603050405020304" pitchFamily="18" charset="0"/>
                      </a:rPr>
                      <m:t>t</m:t>
                    </m:r>
                    <m:r>
                      <a:rPr lang="en-US" sz="2400" i="0">
                        <a:latin typeface="Cambria Math" panose="02040503050406030204" pitchFamily="18" charset="0"/>
                        <a:cs typeface="Times New Roman" panose="02020603050405020304" pitchFamily="18" charset="0"/>
                      </a:rPr>
                      <m:t> </m:t>
                    </m:r>
                    <m:d>
                      <m:dPr>
                        <m:ctrlPr>
                          <a:rPr lang="en-US" sz="2400" i="1">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rPr>
                            </m:ctrlPr>
                          </m:fPr>
                          <m:num>
                            <m:r>
                              <a:rPr lang="en-US" sz="2400" i="0">
                                <a:latin typeface="Cambria Math" panose="02040503050406030204" pitchFamily="18" charset="0"/>
                              </a:rPr>
                              <m:t>1</m:t>
                            </m:r>
                          </m:num>
                          <m:den>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5</m:t>
                                </m:r>
                              </m:sup>
                            </m:sSup>
                          </m:den>
                        </m:f>
                      </m:e>
                    </m:d>
                    <m:r>
                      <a:rPr lang="en-US" sz="2400" i="0">
                        <a:latin typeface="Cambria Math" panose="02040503050406030204" pitchFamily="18" charset="0"/>
                        <a:cs typeface="Times New Roman" panose="02020603050405020304" pitchFamily="18" charset="0"/>
                      </a:rPr>
                      <m:t>= </m:t>
                    </m:r>
                    <m:nary>
                      <m:naryPr>
                        <m:limLoc m:val="undOvr"/>
                        <m:subHide m:val="on"/>
                        <m:supHide m:val="on"/>
                        <m:ctrlPr>
                          <a:rPr lang="en-US" sz="2400" i="1">
                            <a:latin typeface="Cambria Math" panose="02040503050406030204" pitchFamily="18" charset="0"/>
                            <a:cs typeface="Times New Roman" panose="02020603050405020304" pitchFamily="18" charset="0"/>
                          </a:rPr>
                        </m:ctrlPr>
                      </m:naryPr>
                      <m:sub/>
                      <m:sup/>
                      <m:e>
                        <m:r>
                          <a:rPr lang="en-US" sz="2400" b="0" i="0" smtClean="0">
                            <a:latin typeface="Cambria Math" panose="02040503050406030204" pitchFamily="18" charset="0"/>
                            <a:cs typeface="Times New Roman" panose="02020603050405020304" pitchFamily="18" charset="0"/>
                          </a:rPr>
                          <m:t>−</m:t>
                        </m:r>
                        <m:r>
                          <a:rPr lang="en-US" sz="2400" b="0" i="0" smtClean="0">
                            <a:latin typeface="Cambria Math" panose="02040503050406030204" pitchFamily="18" charset="0"/>
                            <a:cs typeface="Times New Roman" panose="02020603050405020304" pitchFamily="18" charset="0"/>
                          </a:rPr>
                          <m:t>5</m:t>
                        </m:r>
                        <m:f>
                          <m:fPr>
                            <m:ctrlPr>
                              <a:rPr lang="en-US" sz="2400" i="1">
                                <a:latin typeface="Cambria Math" panose="02040503050406030204" pitchFamily="18" charset="0"/>
                              </a:rPr>
                            </m:ctrlPr>
                          </m:fPr>
                          <m:num>
                            <m:r>
                              <a:rPr lang="en-US" sz="2400" i="0">
                                <a:latin typeface="Cambria Math" panose="02040503050406030204" pitchFamily="18" charset="0"/>
                              </a:rPr>
                              <m:t>1</m:t>
                            </m:r>
                          </m:num>
                          <m:den>
                            <m:sSup>
                              <m:sSupPr>
                                <m:ctrlPr>
                                  <a:rPr lang="en-US" sz="2400" i="1" smtClean="0">
                                    <a:latin typeface="Cambria Math" panose="02040503050406030204" pitchFamily="18" charset="0"/>
                                  </a:rPr>
                                </m:ctrlPr>
                              </m:sSupPr>
                              <m:e>
                                <m:r>
                                  <m:rPr>
                                    <m:sty m:val="p"/>
                                  </m:rPr>
                                  <a:rPr lang="en-US" sz="2400" i="0">
                                    <a:latin typeface="Cambria Math" panose="02040503050406030204" pitchFamily="18" charset="0"/>
                                  </a:rPr>
                                  <m:t>x</m:t>
                                </m:r>
                              </m:e>
                              <m:sup>
                                <m:r>
                                  <a:rPr lang="en-US" sz="2400" b="0" i="0" smtClean="0">
                                    <a:latin typeface="Cambria Math" panose="02040503050406030204" pitchFamily="18" charset="0"/>
                                  </a:rPr>
                                  <m:t>3</m:t>
                                </m:r>
                              </m:sup>
                            </m:sSup>
                          </m:den>
                        </m:f>
                        <m:r>
                          <m:rPr>
                            <m:sty m:val="p"/>
                          </m:rPr>
                          <a:rPr lang="en-US" sz="2400" i="0">
                            <a:latin typeface="Cambria Math" panose="02040503050406030204" pitchFamily="18" charset="0"/>
                            <a:cs typeface="Times New Roman" panose="02020603050405020304" pitchFamily="18" charset="0"/>
                          </a:rPr>
                          <m:t>dx</m:t>
                        </m:r>
                        <m:r>
                          <a:rPr lang="en-US" sz="2400" i="0">
                            <a:latin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cs typeface="Times New Roman" panose="02020603050405020304" pitchFamily="18" charset="0"/>
                          </a:rPr>
                          <m:t>c</m:t>
                        </m:r>
                      </m:e>
                    </m:nary>
                  </m:oMath>
                </a14:m>
                <a:endParaRPr lang="en-IN"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cs typeface="Times New Roman" panose="02020603050405020304" pitchFamily="18" charset="0"/>
                      </a:rPr>
                      <m:t>t</m:t>
                    </m:r>
                    <m:r>
                      <a:rPr lang="en-US" sz="2400" i="0">
                        <a:latin typeface="Cambria Math" panose="02040503050406030204" pitchFamily="18" charset="0"/>
                        <a:cs typeface="Times New Roman" panose="02020603050405020304" pitchFamily="18" charset="0"/>
                      </a:rPr>
                      <m:t> </m:t>
                    </m:r>
                    <m:d>
                      <m:dPr>
                        <m:ctrlPr>
                          <a:rPr lang="en-US" sz="2400" i="1">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rPr>
                            </m:ctrlPr>
                          </m:fPr>
                          <m:num>
                            <m:r>
                              <a:rPr lang="en-US" sz="2400" i="0">
                                <a:latin typeface="Cambria Math" panose="02040503050406030204" pitchFamily="18" charset="0"/>
                              </a:rPr>
                              <m:t>1</m:t>
                            </m:r>
                          </m:num>
                          <m:den>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5</m:t>
                                </m:r>
                              </m:sup>
                            </m:sSup>
                          </m:den>
                        </m:f>
                      </m:e>
                    </m:d>
                    <m:r>
                      <a:rPr lang="en-US" sz="2400" i="0">
                        <a:latin typeface="Cambria Math" panose="02040503050406030204" pitchFamily="18" charset="0"/>
                        <a:cs typeface="Times New Roman" panose="02020603050405020304" pitchFamily="18" charset="0"/>
                      </a:rPr>
                      <m:t>=−</m:t>
                    </m:r>
                    <m:r>
                      <a:rPr lang="en-US" sz="2400" i="0">
                        <a:latin typeface="Cambria Math" panose="02040503050406030204" pitchFamily="18" charset="0"/>
                        <a:cs typeface="Times New Roman" panose="02020603050405020304" pitchFamily="18" charset="0"/>
                      </a:rPr>
                      <m:t>5</m:t>
                    </m:r>
                    <m:r>
                      <a:rPr lang="en-US" sz="2400" i="0">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sSup>
                          <m:sSupPr>
                            <m:ctrlPr>
                              <a:rPr lang="en-US" sz="2400" i="1">
                                <a:latin typeface="Cambria Math" panose="02040503050406030204" pitchFamily="18" charset="0"/>
                                <a:cs typeface="Times New Roman" panose="02020603050405020304" pitchFamily="18" charset="0"/>
                              </a:rPr>
                            </m:ctrlPr>
                          </m:sSupPr>
                          <m:e>
                            <m:r>
                              <m:rPr>
                                <m:sty m:val="p"/>
                              </m:rPr>
                              <a:rPr lang="en-US" sz="2400" i="0">
                                <a:latin typeface="Cambria Math" panose="02040503050406030204" pitchFamily="18" charset="0"/>
                                <a:cs typeface="Times New Roman" panose="02020603050405020304" pitchFamily="18" charset="0"/>
                              </a:rPr>
                              <m:t>x</m:t>
                            </m:r>
                          </m:e>
                          <m:sup>
                            <m:r>
                              <a:rPr lang="en-US" sz="2400" i="0">
                                <a:latin typeface="Cambria Math" panose="02040503050406030204" pitchFamily="18" charset="0"/>
                                <a:cs typeface="Times New Roman" panose="02020603050405020304" pitchFamily="18" charset="0"/>
                              </a:rPr>
                              <m:t>−</m:t>
                            </m:r>
                            <m:r>
                              <a:rPr lang="en-US" sz="2400" i="0">
                                <a:latin typeface="Cambria Math" panose="02040503050406030204" pitchFamily="18" charset="0"/>
                                <a:cs typeface="Times New Roman" panose="02020603050405020304" pitchFamily="18" charset="0"/>
                              </a:rPr>
                              <m:t>2</m:t>
                            </m:r>
                          </m:sup>
                        </m:sSup>
                      </m:num>
                      <m:den>
                        <m:r>
                          <a:rPr lang="en-US" sz="2400" i="0">
                            <a:latin typeface="Cambria Math" panose="02040503050406030204" pitchFamily="18" charset="0"/>
                            <a:cs typeface="Times New Roman" panose="02020603050405020304" pitchFamily="18" charset="0"/>
                          </a:rPr>
                          <m:t>−</m:t>
                        </m:r>
                        <m:r>
                          <a:rPr lang="en-US" sz="2400" i="0">
                            <a:latin typeface="Cambria Math" panose="02040503050406030204" pitchFamily="18" charset="0"/>
                            <a:cs typeface="Times New Roman" panose="02020603050405020304" pitchFamily="18" charset="0"/>
                          </a:rPr>
                          <m:t>2</m:t>
                        </m:r>
                      </m:den>
                    </m:f>
                    <m:r>
                      <m:rPr>
                        <m:sty m:val="p"/>
                      </m:rPr>
                      <a:rPr lang="en-US" sz="2400" i="0">
                        <a:latin typeface="Cambria Math" panose="02040503050406030204" pitchFamily="18" charset="0"/>
                        <a:cs typeface="Times New Roman" panose="02020603050405020304" pitchFamily="18" charset="0"/>
                      </a:rPr>
                      <m:t>dx</m:t>
                    </m:r>
                    <m:r>
                      <a:rPr lang="en-US" sz="2400" i="0">
                        <a:latin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cs typeface="Times New Roman" panose="02020603050405020304" pitchFamily="18" charset="0"/>
                      </a:rPr>
                      <m:t>c</m:t>
                    </m:r>
                  </m:oMath>
                </a14:m>
                <a:endParaRPr lang="en-IN"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r>
                      <m:rPr>
                        <m:sty m:val="p"/>
                      </m:rPr>
                      <a:rPr lang="en-US" sz="2400" i="0">
                        <a:latin typeface="Cambria Math" panose="02040503050406030204" pitchFamily="18" charset="0"/>
                        <a:cs typeface="Times New Roman" panose="02020603050405020304" pitchFamily="18" charset="0"/>
                      </a:rPr>
                      <m:t>t</m:t>
                    </m:r>
                    <m:r>
                      <a:rPr lang="en-US" sz="2400" i="0">
                        <a:latin typeface="Cambria Math" panose="02040503050406030204" pitchFamily="18" charset="0"/>
                        <a:cs typeface="Times New Roman" panose="02020603050405020304" pitchFamily="18" charset="0"/>
                      </a:rPr>
                      <m:t> </m:t>
                    </m:r>
                    <m:d>
                      <m:dPr>
                        <m:ctrlPr>
                          <a:rPr lang="en-US" sz="2400" i="1">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rPr>
                            </m:ctrlPr>
                          </m:fPr>
                          <m:num>
                            <m:r>
                              <a:rPr lang="en-US" sz="2400" i="0">
                                <a:latin typeface="Cambria Math" panose="02040503050406030204" pitchFamily="18" charset="0"/>
                              </a:rPr>
                              <m:t>1</m:t>
                            </m:r>
                          </m:num>
                          <m:den>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5</m:t>
                                </m:r>
                              </m:sup>
                            </m:sSup>
                          </m:den>
                        </m:f>
                      </m:e>
                    </m:d>
                    <m:r>
                      <a:rPr lang="en-US" sz="2400" i="0">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5</m:t>
                        </m:r>
                      </m:num>
                      <m:den>
                        <m:r>
                          <a:rPr lang="en-US" sz="2400" i="0">
                            <a:latin typeface="Cambria Math" panose="02040503050406030204" pitchFamily="18" charset="0"/>
                            <a:cs typeface="Times New Roman" panose="02020603050405020304" pitchFamily="18" charset="0"/>
                          </a:rPr>
                          <m:t>2</m:t>
                        </m:r>
                      </m:den>
                    </m:f>
                    <m:r>
                      <a:rPr lang="en-US" sz="2400" b="0" i="0" smtClean="0">
                        <a:latin typeface="Cambria Math" panose="02040503050406030204" pitchFamily="18" charset="0"/>
                        <a:cs typeface="Times New Roman" panose="02020603050405020304" pitchFamily="18" charset="0"/>
                      </a:rPr>
                      <m:t> </m:t>
                    </m:r>
                    <m:sSup>
                      <m:sSupPr>
                        <m:ctrlPr>
                          <a:rPr lang="en-IN" sz="2400" i="1" dirty="0" smtClean="0">
                            <a:latin typeface="Cambria Math" panose="02040503050406030204" pitchFamily="18" charset="0"/>
                            <a:cs typeface="Times New Roman" panose="02020603050405020304" pitchFamily="18" charset="0"/>
                          </a:rPr>
                        </m:ctrlPr>
                      </m:sSupPr>
                      <m:e>
                        <m:r>
                          <m:rPr>
                            <m:sty m:val="p"/>
                          </m:rPr>
                          <a:rPr lang="en-US" sz="2400" b="0" i="0" dirty="0" smtClean="0">
                            <a:latin typeface="Cambria Math" panose="02040503050406030204" pitchFamily="18" charset="0"/>
                            <a:cs typeface="Times New Roman" panose="02020603050405020304" pitchFamily="18" charset="0"/>
                          </a:rPr>
                          <m:t>x</m:t>
                        </m:r>
                      </m:e>
                      <m:sup>
                        <m:r>
                          <a:rPr lang="en-US" sz="2400" b="0" i="0" dirty="0" smtClean="0">
                            <a:latin typeface="Cambria Math" panose="02040503050406030204" pitchFamily="18" charset="0"/>
                            <a:cs typeface="Times New Roman" panose="02020603050405020304" pitchFamily="18" charset="0"/>
                          </a:rPr>
                          <m:t>2</m:t>
                        </m:r>
                      </m:sup>
                    </m:sSup>
                    <m:r>
                      <a:rPr lang="en-US" sz="2400" i="0">
                        <a:latin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cs typeface="Times New Roman" panose="02020603050405020304" pitchFamily="18" charset="0"/>
                      </a:rPr>
                      <m:t>c</m:t>
                    </m:r>
                  </m:oMath>
                </a14:m>
                <a:endParaRPr lang="en-IN"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Finally put </a:t>
                </a:r>
                <a14:m>
                  <m:oMath xmlns:m="http://schemas.openxmlformats.org/officeDocument/2006/math">
                    <m:r>
                      <m:rPr>
                        <m:sty m:val="p"/>
                      </m:rPr>
                      <a:rPr lang="en-US" sz="2400" b="0" i="0" smtClean="0">
                        <a:latin typeface="Cambria Math" panose="02040503050406030204" pitchFamily="18" charset="0"/>
                        <a:cs typeface="Times New Roman" panose="02020603050405020304" pitchFamily="18" charset="0"/>
                      </a:rPr>
                      <m:t>t</m:t>
                    </m:r>
                    <m:r>
                      <a:rPr lang="en-US" sz="2400" b="0" i="0" smtClean="0">
                        <a:latin typeface="Cambria Math" panose="02040503050406030204" pitchFamily="18" charset="0"/>
                        <a:cs typeface="Times New Roman" panose="02020603050405020304" pitchFamily="18" charset="0"/>
                      </a:rPr>
                      <m:t>=</m:t>
                    </m:r>
                    <m:f>
                      <m:fPr>
                        <m:ctrlPr>
                          <a:rPr lang="en-IN" sz="2400" i="1" dirty="0">
                            <a:latin typeface="Cambria Math" panose="02040503050406030204" pitchFamily="18" charset="0"/>
                            <a:cs typeface="Times New Roman" panose="02020603050405020304" pitchFamily="18" charset="0"/>
                          </a:rPr>
                        </m:ctrlPr>
                      </m:fPr>
                      <m:num>
                        <m:r>
                          <a:rPr lang="en-US" sz="2400" i="0" dirty="0">
                            <a:latin typeface="Cambria Math" panose="02040503050406030204" pitchFamily="18" charset="0"/>
                            <a:cs typeface="Times New Roman" panose="02020603050405020304" pitchFamily="18" charset="0"/>
                          </a:rPr>
                          <m:t>1</m:t>
                        </m:r>
                      </m:num>
                      <m:den>
                        <m:sSup>
                          <m:sSupPr>
                            <m:ctrlPr>
                              <a:rPr lang="en-US" sz="2400" i="1">
                                <a:latin typeface="Cambria Math" panose="02040503050406030204" pitchFamily="18" charset="0"/>
                                <a:cs typeface="Times New Roman" panose="02020603050405020304" pitchFamily="18" charset="0"/>
                              </a:rPr>
                            </m:ctrlPr>
                          </m:sSupPr>
                          <m:e>
                            <m:r>
                              <m:rPr>
                                <m:sty m:val="p"/>
                              </m:rPr>
                              <a:rPr lang="en-US" sz="2400" i="0">
                                <a:latin typeface="Cambria Math" panose="02040503050406030204" pitchFamily="18" charset="0"/>
                                <a:cs typeface="Times New Roman" panose="02020603050405020304" pitchFamily="18" charset="0"/>
                              </a:rPr>
                              <m:t>y</m:t>
                            </m:r>
                          </m:e>
                          <m:sup>
                            <m:r>
                              <a:rPr lang="en-US" sz="2400" i="0">
                                <a:latin typeface="Cambria Math" panose="02040503050406030204" pitchFamily="18" charset="0"/>
                                <a:cs typeface="Times New Roman" panose="02020603050405020304" pitchFamily="18" charset="0"/>
                              </a:rPr>
                              <m:t>5</m:t>
                            </m:r>
                          </m:sup>
                        </m:sSup>
                      </m:den>
                    </m:f>
                  </m:oMath>
                </a14:m>
                <a:r>
                  <a:rPr lang="en-IN" sz="2400" dirty="0" smtClean="0">
                    <a:latin typeface="Times New Roman" panose="02020603050405020304" pitchFamily="18" charset="0"/>
                    <a:cs typeface="Times New Roman" panose="02020603050405020304" pitchFamily="18" charset="0"/>
                  </a:rPr>
                  <a:t>, we get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0">
                        <a:latin typeface="Cambria Math" panose="02040503050406030204" pitchFamily="18" charset="0"/>
                        <a:cs typeface="Times New Roman" panose="02020603050405020304" pitchFamily="18" charset="0"/>
                      </a:rPr>
                      <m:t> </m:t>
                    </m:r>
                    <m:d>
                      <m:dPr>
                        <m:ctrlPr>
                          <a:rPr lang="en-US" sz="2400" i="1">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rPr>
                            </m:ctrlPr>
                          </m:fPr>
                          <m:num>
                            <m:r>
                              <a:rPr lang="en-US" sz="2400" i="0">
                                <a:latin typeface="Cambria Math" panose="02040503050406030204" pitchFamily="18" charset="0"/>
                              </a:rPr>
                              <m:t>1</m:t>
                            </m:r>
                          </m:num>
                          <m:den>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5</m:t>
                                </m:r>
                              </m:sup>
                            </m:sSup>
                            <m:sSup>
                              <m:sSupPr>
                                <m:ctrlPr>
                                  <a:rPr lang="en-US" sz="2400" i="1">
                                    <a:latin typeface="Cambria Math" panose="02040503050406030204" pitchFamily="18" charset="0"/>
                                  </a:rPr>
                                </m:ctrlPr>
                              </m:sSupPr>
                              <m:e>
                                <m:r>
                                  <m:rPr>
                                    <m:sty m:val="p"/>
                                  </m:rPr>
                                  <a:rPr lang="en-US" sz="2400" b="0" i="0" smtClean="0">
                                    <a:latin typeface="Cambria Math" panose="02040503050406030204" pitchFamily="18" charset="0"/>
                                  </a:rPr>
                                  <m:t>y</m:t>
                                </m:r>
                              </m:e>
                              <m:sup>
                                <m:r>
                                  <a:rPr lang="en-US" sz="2400" i="0">
                                    <a:latin typeface="Cambria Math" panose="02040503050406030204" pitchFamily="18" charset="0"/>
                                  </a:rPr>
                                  <m:t>5</m:t>
                                </m:r>
                              </m:sup>
                            </m:sSup>
                          </m:den>
                        </m:f>
                      </m:e>
                    </m:d>
                    <m:r>
                      <a:rPr lang="en-US" sz="2400" i="0">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0">
                            <a:latin typeface="Cambria Math" panose="02040503050406030204" pitchFamily="18" charset="0"/>
                            <a:cs typeface="Times New Roman" panose="02020603050405020304" pitchFamily="18" charset="0"/>
                          </a:rPr>
                          <m:t>5</m:t>
                        </m:r>
                      </m:num>
                      <m:den>
                        <m:r>
                          <a:rPr lang="en-US" sz="2400" i="0">
                            <a:latin typeface="Cambria Math" panose="02040503050406030204" pitchFamily="18" charset="0"/>
                            <a:cs typeface="Times New Roman" panose="02020603050405020304" pitchFamily="18" charset="0"/>
                          </a:rPr>
                          <m:t>2</m:t>
                        </m:r>
                      </m:den>
                    </m:f>
                    <m:r>
                      <a:rPr lang="en-US" sz="2400" i="0">
                        <a:latin typeface="Cambria Math" panose="02040503050406030204" pitchFamily="18" charset="0"/>
                        <a:cs typeface="Times New Roman" panose="02020603050405020304" pitchFamily="18" charset="0"/>
                      </a:rPr>
                      <m:t> </m:t>
                    </m:r>
                    <m:sSup>
                      <m:sSupPr>
                        <m:ctrlPr>
                          <a:rPr lang="en-IN" sz="2400" i="1" dirty="0">
                            <a:latin typeface="Cambria Math" panose="02040503050406030204" pitchFamily="18" charset="0"/>
                            <a:cs typeface="Times New Roman" panose="02020603050405020304" pitchFamily="18" charset="0"/>
                          </a:rPr>
                        </m:ctrlPr>
                      </m:sSupPr>
                      <m:e>
                        <m:r>
                          <m:rPr>
                            <m:sty m:val="p"/>
                          </m:rPr>
                          <a:rPr lang="en-US" sz="2400" i="0" dirty="0">
                            <a:latin typeface="Cambria Math" panose="02040503050406030204" pitchFamily="18" charset="0"/>
                            <a:cs typeface="Times New Roman" panose="02020603050405020304" pitchFamily="18" charset="0"/>
                          </a:rPr>
                          <m:t>x</m:t>
                        </m:r>
                      </m:e>
                      <m:sup>
                        <m:r>
                          <a:rPr lang="en-US" sz="2400" i="0" dirty="0">
                            <a:latin typeface="Cambria Math" panose="02040503050406030204" pitchFamily="18" charset="0"/>
                            <a:cs typeface="Times New Roman" panose="02020603050405020304" pitchFamily="18" charset="0"/>
                          </a:rPr>
                          <m:t>2</m:t>
                        </m:r>
                      </m:sup>
                    </m:sSup>
                    <m:r>
                      <a:rPr lang="en-US" sz="2400" i="0">
                        <a:latin typeface="Cambria Math" panose="02040503050406030204" pitchFamily="18" charset="0"/>
                        <a:cs typeface="Times New Roman" panose="02020603050405020304" pitchFamily="18" charset="0"/>
                      </a:rPr>
                      <m:t>+</m:t>
                    </m:r>
                    <m:r>
                      <m:rPr>
                        <m:sty m:val="p"/>
                      </m:rPr>
                      <a:rPr lang="en-US" sz="2400" i="0">
                        <a:latin typeface="Cambria Math" panose="02040503050406030204" pitchFamily="18" charset="0"/>
                        <a:cs typeface="Times New Roman" panose="02020603050405020304" pitchFamily="18" charset="0"/>
                      </a:rPr>
                      <m:t>c</m:t>
                    </m:r>
                  </m:oMath>
                </a14:m>
                <a:r>
                  <a:rPr lang="en-US" sz="2400" dirty="0" smtClean="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This is our required general solution.</a:t>
                </a:r>
              </a:p>
              <a:p>
                <a:pPr marL="0" indent="0">
                  <a:buNone/>
                </a:pPr>
                <a:r>
                  <a:rPr lang="en-US" sz="2400" dirty="0" smtClean="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pPr marL="0" indent="0">
                  <a:buNone/>
                </a:pP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77090"/>
                <a:ext cx="10515600" cy="6068291"/>
              </a:xfrm>
              <a:blipFill>
                <a:blip r:embed="rId2"/>
                <a:stretch>
                  <a:fillRect t="-1004"/>
                </a:stretch>
              </a:blipFill>
            </p:spPr>
            <p:txBody>
              <a:bodyPr/>
              <a:lstStyle/>
              <a:p>
                <a:r>
                  <a:rPr lang="en-IN">
                    <a:noFill/>
                  </a:rPr>
                  <a:t> </a:t>
                </a:r>
              </a:p>
            </p:txBody>
          </p:sp>
        </mc:Fallback>
      </mc:AlternateContent>
    </p:spTree>
    <p:extLst>
      <p:ext uri="{BB962C8B-B14F-4D97-AF65-F5344CB8AC3E}">
        <p14:creationId xmlns:p14="http://schemas.microsoft.com/office/powerpoint/2010/main" val="2623336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29491"/>
                <a:ext cx="10515600" cy="5747472"/>
              </a:xfrm>
            </p:spPr>
            <p:txBody>
              <a:bodyPr>
                <a:no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40.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r>
                      <a:rPr lang="en-US" sz="2000" b="1" i="0" smtClean="0">
                        <a:solidFill>
                          <a:srgbClr val="FF0000"/>
                        </a:solidFill>
                        <a:latin typeface="Cambria Math" panose="02040503050406030204" pitchFamily="18" charset="0"/>
                        <a:cs typeface="Times New Roman" panose="02020603050405020304" pitchFamily="18" charset="0"/>
                      </a:rPr>
                      <m:t>𝐜𝐨𝐬𝐱</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𝐝𝐲</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𝐲</m:t>
                    </m:r>
                    <m:d>
                      <m:dPr>
                        <m:ctrlPr>
                          <a:rPr lang="en-US" sz="2000" b="1" i="1" smtClean="0">
                            <a:solidFill>
                              <a:srgbClr val="FF0000"/>
                            </a:solidFill>
                            <a:latin typeface="Cambria Math" panose="02040503050406030204" pitchFamily="18" charset="0"/>
                            <a:cs typeface="Times New Roman" panose="02020603050405020304" pitchFamily="18" charset="0"/>
                          </a:rPr>
                        </m:ctrlPr>
                      </m:dPr>
                      <m:e>
                        <m:r>
                          <a:rPr lang="en-US" sz="2000" b="1" i="0" smtClean="0">
                            <a:solidFill>
                              <a:srgbClr val="FF0000"/>
                            </a:solidFill>
                            <a:latin typeface="Cambria Math" panose="02040503050406030204" pitchFamily="18" charset="0"/>
                            <a:cs typeface="Times New Roman" panose="02020603050405020304" pitchFamily="18" charset="0"/>
                          </a:rPr>
                          <m:t>𝐬𝐢𝐧𝐱</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𝐲</m:t>
                        </m:r>
                      </m:e>
                    </m:d>
                    <m:r>
                      <a:rPr lang="en-US" sz="2000" b="1" i="0" smtClean="0">
                        <a:solidFill>
                          <a:srgbClr val="FF0000"/>
                        </a:solidFill>
                        <a:latin typeface="Cambria Math" panose="02040503050406030204" pitchFamily="18" charset="0"/>
                        <a:cs typeface="Times New Roman" panose="02020603050405020304" pitchFamily="18" charset="0"/>
                      </a:rPr>
                      <m:t>𝐝𝐱</m:t>
                    </m:r>
                    <m:r>
                      <a:rPr lang="en-US" sz="2000" b="1" i="0">
                        <a:solidFill>
                          <a:srgbClr val="FF0000"/>
                        </a:solidFill>
                        <a:latin typeface="Cambria Math" panose="02040503050406030204" pitchFamily="18" charset="0"/>
                        <a:cs typeface="Times New Roman" panose="02020603050405020304" pitchFamily="18" charset="0"/>
                      </a:rPr>
                      <m:t>.</m:t>
                    </m:r>
                  </m:oMath>
                </a14:m>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i="0" dirty="0" smtClean="0">
                    <a:solidFill>
                      <a:srgbClr val="FF0000"/>
                    </a:solidFill>
                    <a:latin typeface="Cambria Math" panose="02040503050406030204" pitchFamily="18" charset="0"/>
                    <a:cs typeface="Times New Roman" panose="02020603050405020304" pitchFamily="18" charset="0"/>
                  </a:rPr>
                  <a:t>Sol.</a:t>
                </a:r>
                <a:r>
                  <a:rPr lang="en-US" sz="2000" b="0" i="0" dirty="0" smtClean="0">
                    <a:latin typeface="Cambria Math" panose="02040503050406030204" pitchFamily="18" charset="0"/>
                    <a:cs typeface="Times New Roman" panose="02020603050405020304" pitchFamily="18" charset="0"/>
                  </a:rPr>
                  <a:t>  Given the differential equation</a:t>
                </a:r>
                <a:r>
                  <a:rPr lang="en-US" sz="2000" b="0" dirty="0" smtClean="0">
                    <a:latin typeface="Cambria Math" panose="02040503050406030204" pitchFamily="18" charset="0"/>
                    <a:cs typeface="Times New Roman" panose="02020603050405020304" pitchFamily="18" charset="0"/>
                  </a:rPr>
                  <a:t> </a:t>
                </a:r>
                <a14:m>
                  <m:oMath xmlns:m="http://schemas.openxmlformats.org/officeDocument/2006/math">
                    <m:r>
                      <m:rPr>
                        <m:sty m:val="p"/>
                      </m:rPr>
                      <a:rPr lang="en-US" sz="2000" i="0" smtClean="0">
                        <a:solidFill>
                          <a:schemeClr val="tx1"/>
                        </a:solidFill>
                        <a:latin typeface="Cambria Math" panose="02040503050406030204" pitchFamily="18" charset="0"/>
                        <a:cs typeface="Times New Roman" panose="02020603050405020304" pitchFamily="18" charset="0"/>
                      </a:rPr>
                      <m:t>cos</m:t>
                    </m:r>
                    <m:r>
                      <m:rPr>
                        <m:sty m:val="p"/>
                      </m:rPr>
                      <a:rPr lang="en-US" sz="2000" i="0">
                        <a:solidFill>
                          <a:schemeClr val="tx1"/>
                        </a:solidFill>
                        <a:latin typeface="Cambria Math" panose="02040503050406030204" pitchFamily="18" charset="0"/>
                        <a:cs typeface="Times New Roman" panose="02020603050405020304" pitchFamily="18" charset="0"/>
                      </a:rPr>
                      <m:t>x</m:t>
                    </m:r>
                    <m:r>
                      <a:rPr lang="en-US" sz="2000" i="0">
                        <a:solidFill>
                          <a:schemeClr val="tx1"/>
                        </a:solidFill>
                        <a:latin typeface="Cambria Math" panose="02040503050406030204" pitchFamily="18" charset="0"/>
                        <a:cs typeface="Times New Roman" panose="02020603050405020304" pitchFamily="18" charset="0"/>
                      </a:rPr>
                      <m:t> </m:t>
                    </m:r>
                    <m:r>
                      <m:rPr>
                        <m:sty m:val="p"/>
                      </m:rPr>
                      <a:rPr lang="en-US" sz="2000" i="0">
                        <a:solidFill>
                          <a:schemeClr val="tx1"/>
                        </a:solidFill>
                        <a:latin typeface="Cambria Math" panose="02040503050406030204" pitchFamily="18" charset="0"/>
                        <a:cs typeface="Times New Roman" panose="02020603050405020304" pitchFamily="18" charset="0"/>
                      </a:rPr>
                      <m:t>dy</m:t>
                    </m:r>
                    <m:r>
                      <a:rPr lang="en-US" sz="2000" i="0">
                        <a:solidFill>
                          <a:schemeClr val="tx1"/>
                        </a:solidFill>
                        <a:latin typeface="Cambria Math" panose="02040503050406030204" pitchFamily="18" charset="0"/>
                        <a:cs typeface="Times New Roman" panose="02020603050405020304" pitchFamily="18" charset="0"/>
                      </a:rPr>
                      <m:t>=</m:t>
                    </m:r>
                    <m:r>
                      <m:rPr>
                        <m:sty m:val="p"/>
                      </m:rPr>
                      <a:rPr lang="en-US" sz="2000" i="0">
                        <a:solidFill>
                          <a:schemeClr val="tx1"/>
                        </a:solidFill>
                        <a:latin typeface="Cambria Math" panose="02040503050406030204" pitchFamily="18" charset="0"/>
                        <a:cs typeface="Times New Roman" panose="02020603050405020304" pitchFamily="18" charset="0"/>
                      </a:rPr>
                      <m:t>y</m:t>
                    </m:r>
                    <m:d>
                      <m:dPr>
                        <m:ctrlPr>
                          <a:rPr lang="en-US" sz="2000" i="1">
                            <a:solidFill>
                              <a:schemeClr val="tx1"/>
                            </a:solidFill>
                            <a:latin typeface="Cambria Math" panose="02040503050406030204" pitchFamily="18" charset="0"/>
                            <a:cs typeface="Times New Roman" panose="02020603050405020304" pitchFamily="18" charset="0"/>
                          </a:rPr>
                        </m:ctrlPr>
                      </m:dPr>
                      <m:e>
                        <m:r>
                          <m:rPr>
                            <m:sty m:val="p"/>
                          </m:rPr>
                          <a:rPr lang="en-US" sz="2000" i="0">
                            <a:solidFill>
                              <a:schemeClr val="tx1"/>
                            </a:solidFill>
                            <a:latin typeface="Cambria Math" panose="02040503050406030204" pitchFamily="18" charset="0"/>
                            <a:cs typeface="Times New Roman" panose="02020603050405020304" pitchFamily="18" charset="0"/>
                          </a:rPr>
                          <m:t>sinx</m:t>
                        </m:r>
                        <m:r>
                          <a:rPr lang="en-US" sz="2000" i="0">
                            <a:solidFill>
                              <a:schemeClr val="tx1"/>
                            </a:solidFill>
                            <a:latin typeface="Cambria Math" panose="02040503050406030204" pitchFamily="18" charset="0"/>
                            <a:cs typeface="Times New Roman" panose="02020603050405020304" pitchFamily="18" charset="0"/>
                          </a:rPr>
                          <m:t> −</m:t>
                        </m:r>
                        <m:r>
                          <m:rPr>
                            <m:sty m:val="p"/>
                          </m:rPr>
                          <a:rPr lang="en-US" sz="2000" i="0">
                            <a:solidFill>
                              <a:schemeClr val="tx1"/>
                            </a:solidFill>
                            <a:latin typeface="Cambria Math" panose="02040503050406030204" pitchFamily="18" charset="0"/>
                            <a:cs typeface="Times New Roman" panose="02020603050405020304" pitchFamily="18" charset="0"/>
                          </a:rPr>
                          <m:t>y</m:t>
                        </m:r>
                      </m:e>
                    </m:d>
                    <m:r>
                      <m:rPr>
                        <m:sty m:val="p"/>
                      </m:rPr>
                      <a:rPr lang="en-US" sz="2000" i="0">
                        <a:solidFill>
                          <a:schemeClr val="tx1"/>
                        </a:solidFill>
                        <a:latin typeface="Cambria Math" panose="02040503050406030204" pitchFamily="18" charset="0"/>
                        <a:cs typeface="Times New Roman" panose="02020603050405020304" pitchFamily="18" charset="0"/>
                      </a:rPr>
                      <m:t>dx</m:t>
                    </m:r>
                    <m:r>
                      <a:rPr lang="en-US" sz="2000" b="0" i="0" smtClean="0">
                        <a:solidFill>
                          <a:schemeClr val="tx1"/>
                        </a:solidFill>
                        <a:latin typeface="Cambria Math" panose="02040503050406030204" pitchFamily="18" charset="0"/>
                        <a:cs typeface="Times New Roman" panose="02020603050405020304" pitchFamily="18" charset="0"/>
                      </a:rPr>
                      <m:t>    − </m:t>
                    </m:r>
                    <m:r>
                      <a:rPr lang="en-US" sz="2000" b="0" i="1" smtClean="0">
                        <a:solidFill>
                          <a:schemeClr val="tx1"/>
                        </a:solidFill>
                        <a:latin typeface="Cambria Math" panose="02040503050406030204" pitchFamily="18" charset="0"/>
                        <a:cs typeface="Times New Roman" panose="02020603050405020304" pitchFamily="18" charset="0"/>
                      </a:rPr>
                      <m:t> </m:t>
                    </m:r>
                    <m:d>
                      <m:dPr>
                        <m:ctrlPr>
                          <a:rPr lang="en-US" sz="2000" b="0" i="1" smtClean="0">
                            <a:solidFill>
                              <a:schemeClr val="tx1"/>
                            </a:solidFill>
                            <a:latin typeface="Cambria Math" panose="02040503050406030204" pitchFamily="18" charset="0"/>
                            <a:cs typeface="Times New Roman" panose="02020603050405020304" pitchFamily="18" charset="0"/>
                          </a:rPr>
                        </m:ctrlPr>
                      </m:dPr>
                      <m:e>
                        <m:r>
                          <a:rPr lang="en-US" sz="2000" b="0" i="1" smtClean="0">
                            <a:solidFill>
                              <a:schemeClr val="tx1"/>
                            </a:solidFill>
                            <a:latin typeface="Cambria Math" panose="02040503050406030204" pitchFamily="18" charset="0"/>
                            <a:cs typeface="Times New Roman" panose="02020603050405020304" pitchFamily="18" charset="0"/>
                          </a:rPr>
                          <m:t>1</m:t>
                        </m:r>
                      </m:e>
                    </m:d>
                  </m:oMath>
                </a14:m>
                <a:endParaRPr lang="en-US" sz="2000" b="0" i="0" dirty="0" smtClean="0">
                  <a:solidFill>
                    <a:schemeClr val="tx1"/>
                  </a:solidFill>
                  <a:latin typeface="Cambria Math" panose="020405030504060302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The above given differential equation can be represented as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m:rPr>
                            <m:sty m:val="p"/>
                          </m:rPr>
                          <a:rPr lang="en-US" sz="2000" i="0" smtClean="0">
                            <a:latin typeface="Cambria Math" panose="02040503050406030204" pitchFamily="18" charset="0"/>
                            <a:cs typeface="Times New Roman" panose="02020603050405020304" pitchFamily="18" charset="0"/>
                          </a:rPr>
                          <m:t>dy</m:t>
                        </m:r>
                      </m:num>
                      <m:den>
                        <m:r>
                          <m:rPr>
                            <m:sty m:val="p"/>
                          </m:rPr>
                          <a:rPr lang="en-US" sz="2000" i="0" smtClean="0">
                            <a:latin typeface="Cambria Math" panose="02040503050406030204" pitchFamily="18" charset="0"/>
                            <a:cs typeface="Times New Roman" panose="02020603050405020304" pitchFamily="18" charset="0"/>
                          </a:rPr>
                          <m:t>dx</m:t>
                        </m:r>
                      </m:den>
                    </m:f>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y</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tan</m:t>
                        </m:r>
                      </m:fName>
                      <m:e>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 </m:t>
                        </m:r>
                        <m:f>
                          <m:fPr>
                            <m:ctrlPr>
                              <a:rPr lang="en-US" sz="2000" b="0" i="1" smtClean="0">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m:t>
                            </m:r>
                            <m:sSup>
                              <m:sSupPr>
                                <m:ctrlPr>
                                  <a:rPr lang="en-US" sz="2000" b="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y</m:t>
                                </m:r>
                              </m:e>
                              <m:sup>
                                <m:r>
                                  <a:rPr lang="en-US" sz="2000" b="0" i="0" smtClean="0">
                                    <a:latin typeface="Cambria Math" panose="02040503050406030204" pitchFamily="18" charset="0"/>
                                    <a:cs typeface="Times New Roman" panose="02020603050405020304" pitchFamily="18" charset="0"/>
                                  </a:rPr>
                                  <m:t>2</m:t>
                                </m:r>
                              </m:sup>
                            </m:sSup>
                          </m:num>
                          <m:den>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m:rPr>
                                    <m:sty m:val="p"/>
                                  </m:rPr>
                                  <a:rPr lang="en-US" sz="2000" b="0" i="0" smtClean="0">
                                    <a:latin typeface="Cambria Math" panose="02040503050406030204" pitchFamily="18" charset="0"/>
                                    <a:cs typeface="Times New Roman" panose="02020603050405020304" pitchFamily="18" charset="0"/>
                                  </a:rPr>
                                  <m:t>x</m:t>
                                </m:r>
                              </m:e>
                            </m:func>
                          </m:den>
                        </m:f>
                      </m:e>
                    </m:func>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tan</m:t>
                        </m:r>
                      </m:fName>
                      <m:e>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secx</m:t>
                        </m:r>
                        <m:sSup>
                          <m:sSupPr>
                            <m:ctrlPr>
                              <a:rPr lang="en-US" sz="2000" i="1">
                                <a:latin typeface="Cambria Math" panose="02040503050406030204" pitchFamily="18" charset="0"/>
                                <a:cs typeface="Times New Roman" panose="02020603050405020304" pitchFamily="18" charset="0"/>
                              </a:rPr>
                            </m:ctrlPr>
                          </m:sSupPr>
                          <m:e>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e>
                    </m:func>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This </a:t>
                </a:r>
                <a:r>
                  <a:rPr lang="en-US" sz="2000" dirty="0">
                    <a:latin typeface="Times New Roman" panose="02020603050405020304" pitchFamily="18" charset="0"/>
                    <a:cs typeface="Times New Roman" panose="02020603050405020304" pitchFamily="18" charset="0"/>
                  </a:rPr>
                  <a:t>is in the form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m:rPr>
                            <m:sty m:val="p"/>
                          </m:rPr>
                          <a:rPr lang="en-US" sz="2000" i="0">
                            <a:latin typeface="Cambria Math" panose="02040503050406030204" pitchFamily="18" charset="0"/>
                            <a:cs typeface="Times New Roman" panose="02020603050405020304" pitchFamily="18" charset="0"/>
                          </a:rPr>
                          <m:t>n</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Bernoulli’s Differential equation.</a:t>
                </a:r>
                <a:endParaRPr lang="en-IN"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Divide with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we</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get</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sSup>
                          <m:sSupPr>
                            <m:ctrlPr>
                              <a:rPr lang="en-US" sz="2000" i="1">
                                <a:latin typeface="Cambria Math" panose="02040503050406030204" pitchFamily="18" charset="0"/>
                                <a:cs typeface="Times New Roman" panose="02020603050405020304" pitchFamily="18" charset="0"/>
                              </a:rPr>
                            </m:ctrlPr>
                          </m:sSupPr>
                          <m:e>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2</m:t>
                            </m:r>
                          </m:sup>
                        </m:sSup>
                      </m:den>
                    </m:f>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m:rPr>
                            <m:sty m:val="p"/>
                          </m:rPr>
                          <a:rPr lang="en-US" sz="2000" b="0" i="0" smtClean="0">
                            <a:latin typeface="Cambria Math" panose="02040503050406030204" pitchFamily="18" charset="0"/>
                            <a:cs typeface="Times New Roman" panose="02020603050405020304" pitchFamily="18" charset="0"/>
                          </a:rPr>
                          <m:t>y</m:t>
                        </m:r>
                      </m:den>
                    </m:f>
                    <m:func>
                      <m:funcPr>
                        <m:ctrlPr>
                          <a:rPr lang="en-US" sz="2000" i="1">
                            <a:latin typeface="Cambria Math" panose="02040503050406030204" pitchFamily="18" charset="0"/>
                            <a:cs typeface="Times New Roman" panose="02020603050405020304" pitchFamily="18" charset="0"/>
                          </a:rPr>
                        </m:ctrlPr>
                      </m:funcPr>
                      <m:fName>
                        <m:r>
                          <m:rPr>
                            <m:sty m:val="p"/>
                          </m:rPr>
                          <a:rPr lang="en-US" sz="2000" i="0">
                            <a:latin typeface="Cambria Math" panose="02040503050406030204" pitchFamily="18" charset="0"/>
                            <a:cs typeface="Times New Roman" panose="02020603050405020304" pitchFamily="18" charset="0"/>
                          </a:rPr>
                          <m:t>tan</m:t>
                        </m:r>
                      </m:fName>
                      <m:e>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secx</m:t>
                        </m:r>
                      </m:e>
                    </m:func>
                    <m:r>
                      <a:rPr lang="en-US" sz="2000" b="0" i="0"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                           −  (</m:t>
                    </m:r>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 </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Put  </a:t>
                </a:r>
                <a14:m>
                  <m:oMath xmlns:m="http://schemas.openxmlformats.org/officeDocument/2006/math">
                    <m:f>
                      <m:fPr>
                        <m:ctrlPr>
                          <a:rPr lang="en-IN" sz="2000" i="1" dirty="0">
                            <a:latin typeface="Cambria Math" panose="02040503050406030204" pitchFamily="18" charset="0"/>
                            <a:cs typeface="Times New Roman" panose="02020603050405020304" pitchFamily="18" charset="0"/>
                          </a:rPr>
                        </m:ctrlPr>
                      </m:fPr>
                      <m:num>
                        <m:r>
                          <a:rPr lang="en-US" sz="2000" i="0" dirty="0">
                            <a:latin typeface="Cambria Math" panose="02040503050406030204" pitchFamily="18" charset="0"/>
                            <a:cs typeface="Times New Roman" panose="02020603050405020304" pitchFamily="18" charset="0"/>
                          </a:rPr>
                          <m:t>1</m:t>
                        </m:r>
                      </m:num>
                      <m:den>
                        <m:r>
                          <m:rPr>
                            <m:sty m:val="p"/>
                          </m:rPr>
                          <a:rPr lang="en-US" sz="2000" b="0" i="0" dirty="0" smtClean="0">
                            <a:latin typeface="Cambria Math" panose="02040503050406030204" pitchFamily="18" charset="0"/>
                            <a:cs typeface="Times New Roman" panose="02020603050405020304" pitchFamily="18" charset="0"/>
                          </a:rPr>
                          <m:t>Y</m:t>
                        </m:r>
                      </m:den>
                    </m:f>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or</m:t>
                        </m:r>
                      </m:e>
                    </m:d>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1</m:t>
                        </m:r>
                      </m:sup>
                    </m:sSup>
                    <m:r>
                      <a:rPr lang="en-US" sz="2000" i="0">
                        <a:latin typeface="Cambria Math" panose="02040503050406030204" pitchFamily="18" charset="0"/>
                        <a:cs typeface="Times New Roman" panose="02020603050405020304" pitchFamily="18" charset="0"/>
                      </a:rPr>
                      <m:t>=</m:t>
                    </m:r>
                    <m:r>
                      <m:rPr>
                        <m:sty m:val="p"/>
                      </m:rPr>
                      <a:rPr lang="en-US" sz="2000" i="0" smtClean="0">
                        <a:latin typeface="Cambria Math" panose="02040503050406030204" pitchFamily="18" charset="0"/>
                        <a:cs typeface="Times New Roman" panose="02020603050405020304" pitchFamily="18" charset="0"/>
                      </a:rPr>
                      <m:t>t</m:t>
                    </m:r>
                  </m:oMath>
                </a14:m>
                <a:endParaRPr lang="en-US" sz="2000" dirty="0" smtClean="0">
                  <a:latin typeface="Cambria Math" panose="02040503050406030204" pitchFamily="18" charset="0"/>
                  <a:cs typeface="Times New Roman" panose="02020603050405020304" pitchFamily="18" charset="0"/>
                </a:endParaRPr>
              </a:p>
              <a:p>
                <a:pPr marL="0" indent="0">
                  <a:buNone/>
                </a:pPr>
                <a:r>
                  <a:rPr lang="en-US" sz="2000" i="1" dirty="0">
                    <a:latin typeface="Cambria Math" panose="02040503050406030204" pitchFamily="18" charset="0"/>
                    <a:cs typeface="Times New Roman" panose="02020603050405020304" pitchFamily="18" charset="0"/>
                  </a:rPr>
                  <a:t> </a:t>
                </a:r>
                <a:r>
                  <a:rPr lang="en-US" sz="2000" i="1" dirty="0" smtClean="0">
                    <a:latin typeface="Cambria Math" panose="020405030504060302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ea typeface="Cambria Math" panose="02040503050406030204" pitchFamily="18" charset="0"/>
                      </a:rPr>
                      <m:t>− </m:t>
                    </m:r>
                    <m:sSup>
                      <m:sSupPr>
                        <m:ctrlPr>
                          <a:rPr lang="en-US" sz="2000" i="1">
                            <a:latin typeface="Cambria Math" panose="02040503050406030204" pitchFamily="18" charset="0"/>
                            <a:ea typeface="Cambria Math" panose="02040503050406030204" pitchFamily="18" charset="0"/>
                          </a:rPr>
                        </m:ctrlPr>
                      </m:sSupPr>
                      <m:e>
                        <m:r>
                          <m:rPr>
                            <m:sty m:val="p"/>
                          </m:rPr>
                          <a:rPr lang="en-US" sz="2000" i="0">
                            <a:latin typeface="Cambria Math" panose="02040503050406030204" pitchFamily="18" charset="0"/>
                            <a:ea typeface="Cambria Math" panose="02040503050406030204" pitchFamily="18" charset="0"/>
                          </a:rPr>
                          <m:t>y</m:t>
                        </m:r>
                      </m:e>
                      <m:sup>
                        <m:r>
                          <a:rPr lang="en-US" sz="2000" i="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2</m:t>
                        </m:r>
                      </m:sup>
                    </m:sSup>
                    <m:r>
                      <a:rPr lang="en-US" sz="2000" i="0">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m:rPr>
                            <m:sty m:val="p"/>
                          </m:rPr>
                          <a:rPr lang="en-US" sz="2000" i="0">
                            <a:latin typeface="Cambria Math" panose="02040503050406030204" pitchFamily="18" charset="0"/>
                            <a:ea typeface="Cambria Math" panose="02040503050406030204" pitchFamily="18" charset="0"/>
                          </a:rPr>
                          <m:t>dy</m:t>
                        </m:r>
                      </m:num>
                      <m:den>
                        <m:r>
                          <m:rPr>
                            <m:sty m:val="p"/>
                          </m:rPr>
                          <a:rPr lang="en-US" sz="2000" i="0">
                            <a:latin typeface="Cambria Math" panose="02040503050406030204" pitchFamily="18" charset="0"/>
                            <a:ea typeface="Cambria Math" panose="02040503050406030204" pitchFamily="18" charset="0"/>
                          </a:rPr>
                          <m:t>dx</m:t>
                        </m:r>
                      </m:den>
                    </m:f>
                    <m:r>
                      <a:rPr lang="en-US" sz="2000" i="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m:rPr>
                            <m:sty m:val="p"/>
                          </m:rPr>
                          <a:rPr lang="en-US" sz="2000" i="0">
                            <a:latin typeface="Cambria Math" panose="02040503050406030204" pitchFamily="18" charset="0"/>
                            <a:ea typeface="Cambria Math" panose="02040503050406030204" pitchFamily="18" charset="0"/>
                          </a:rPr>
                          <m:t>dt</m:t>
                        </m:r>
                      </m:num>
                      <m:den>
                        <m:r>
                          <m:rPr>
                            <m:sty m:val="p"/>
                          </m:rPr>
                          <a:rPr lang="en-US" sz="2000" i="0">
                            <a:latin typeface="Cambria Math" panose="02040503050406030204" pitchFamily="18" charset="0"/>
                            <a:ea typeface="Cambria Math" panose="02040503050406030204" pitchFamily="18" charset="0"/>
                          </a:rPr>
                          <m:t>dx</m:t>
                        </m:r>
                      </m:den>
                    </m:f>
                  </m:oMath>
                </a14:m>
                <a:endParaRPr lang="en-US" sz="2000" dirty="0" smtClean="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Equation (2) </a:t>
                </a:r>
                <a:r>
                  <a:rPr lang="en-US" sz="2000" dirty="0">
                    <a:latin typeface="Times New Roman" panose="02020603050405020304" pitchFamily="18" charset="0"/>
                    <a:cs typeface="Times New Roman" panose="02020603050405020304" pitchFamily="18" charset="0"/>
                  </a:rPr>
                  <a:t>becomes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f>
                      <m:fPr>
                        <m:ctrlPr>
                          <a:rPr lang="en-IN" sz="2000" i="1" dirty="0">
                            <a:latin typeface="Cambria Math" panose="02040503050406030204" pitchFamily="18" charset="0"/>
                            <a:cs typeface="Times New Roman" panose="02020603050405020304" pitchFamily="18" charset="0"/>
                          </a:rPr>
                        </m:ctrlPr>
                      </m:fPr>
                      <m:num>
                        <m:r>
                          <a:rPr lang="en-US" sz="2000" i="0" dirty="0">
                            <a:latin typeface="Cambria Math" panose="02040503050406030204" pitchFamily="18" charset="0"/>
                            <a:cs typeface="Times New Roman" panose="02020603050405020304" pitchFamily="18" charset="0"/>
                          </a:rPr>
                          <m:t>1</m:t>
                        </m:r>
                      </m:num>
                      <m:den>
                        <m:r>
                          <a:rPr lang="en-US" sz="2000" b="0" i="0" dirty="0" smtClean="0">
                            <a:latin typeface="Cambria Math" panose="02040503050406030204" pitchFamily="18" charset="0"/>
                            <a:cs typeface="Times New Roman" panose="02020603050405020304" pitchFamily="18" charset="0"/>
                          </a:rPr>
                          <m:t>2</m:t>
                        </m:r>
                      </m:den>
                    </m:f>
                  </m:oMath>
                </a14:m>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dt</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cs typeface="Times New Roman" panose="02020603050405020304" pitchFamily="18" charset="0"/>
                          </a:rPr>
                        </m:ctrlPr>
                      </m:fPr>
                      <m:num>
                        <m:r>
                          <a:rPr lang="en-US" sz="2000" i="0" dirty="0">
                            <a:latin typeface="Cambria Math" panose="02040503050406030204" pitchFamily="18" charset="0"/>
                            <a:cs typeface="Times New Roman" panose="02020603050405020304" pitchFamily="18" charset="0"/>
                          </a:rPr>
                          <m:t>1</m:t>
                        </m:r>
                      </m:num>
                      <m:den>
                        <m:r>
                          <m:rPr>
                            <m:sty m:val="p"/>
                          </m:rPr>
                          <a:rPr lang="en-US" sz="2000" b="0" i="0" dirty="0" smtClean="0">
                            <a:latin typeface="Cambria Math" panose="02040503050406030204" pitchFamily="18" charset="0"/>
                            <a:cs typeface="Times New Roman" panose="02020603050405020304" pitchFamily="18" charset="0"/>
                          </a:rPr>
                          <m:t>y</m:t>
                        </m:r>
                      </m:den>
                    </m:f>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tanx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secx</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US" sz="2000" i="1" dirty="0" smtClean="0">
                  <a:latin typeface="Cambria Math" panose="020405030504060302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29491"/>
                <a:ext cx="10515600" cy="5747472"/>
              </a:xfrm>
              <a:blipFill>
                <a:blip r:embed="rId2"/>
                <a:stretch>
                  <a:fillRect l="-638" t="-1060" b="-424"/>
                </a:stretch>
              </a:blipFill>
            </p:spPr>
            <p:txBody>
              <a:bodyPr/>
              <a:lstStyle/>
              <a:p>
                <a:r>
                  <a:rPr lang="en-IN">
                    <a:noFill/>
                  </a:rPr>
                  <a:t> </a:t>
                </a:r>
              </a:p>
            </p:txBody>
          </p:sp>
        </mc:Fallback>
      </mc:AlternateContent>
    </p:spTree>
    <p:extLst>
      <p:ext uri="{BB962C8B-B14F-4D97-AF65-F5344CB8AC3E}">
        <p14:creationId xmlns:p14="http://schemas.microsoft.com/office/powerpoint/2010/main" val="3893074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29491"/>
                <a:ext cx="10515600" cy="5747472"/>
              </a:xfrm>
            </p:spPr>
            <p:txBody>
              <a:bodyPr>
                <a:normAutofit/>
              </a:bodyPr>
              <a:lstStyle/>
              <a:p>
                <a:pPr marL="0" indent="0">
                  <a:buNone/>
                </a:pPr>
                <a:r>
                  <a:rPr lang="en-US"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dt</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t</m:t>
                    </m:r>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cs typeface="Times New Roman" panose="02020603050405020304" pitchFamily="18" charset="0"/>
                      </a:rPr>
                      <m:t>tanx</m:t>
                    </m:r>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secx</m:t>
                    </m:r>
                  </m:oMath>
                </a14:m>
                <a:endParaRPr lang="en-US" sz="2000" dirty="0" smtClean="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0" smtClean="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dt</m:t>
                        </m:r>
                      </m:num>
                      <m:den>
                        <m:r>
                          <m:rPr>
                            <m:sty m:val="p"/>
                          </m:rPr>
                          <a:rPr lang="en-US" sz="2000" i="0">
                            <a:latin typeface="Cambria Math" panose="02040503050406030204" pitchFamily="18" charset="0"/>
                            <a:cs typeface="Times New Roman" panose="02020603050405020304" pitchFamily="18" charset="0"/>
                          </a:rPr>
                          <m:t>dx</m:t>
                        </m:r>
                      </m:den>
                    </m:f>
                    <m:r>
                      <a:rPr lang="en-US" sz="2000" b="0" i="0" smtClean="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t</m:t>
                    </m:r>
                    <m:r>
                      <a:rPr lang="en-US" sz="2000" i="0" dirty="0">
                        <a:latin typeface="Cambria Math" panose="02040503050406030204" pitchFamily="18" charset="0"/>
                        <a:cs typeface="Times New Roman" panose="02020603050405020304" pitchFamily="18" charset="0"/>
                      </a:rPr>
                      <m:t> </m:t>
                    </m:r>
                    <m:r>
                      <m:rPr>
                        <m:sty m:val="p"/>
                      </m:rPr>
                      <a:rPr lang="en-US" sz="2000" i="0" dirty="0">
                        <a:latin typeface="Cambria Math" panose="02040503050406030204" pitchFamily="18" charset="0"/>
                        <a:cs typeface="Times New Roman" panose="02020603050405020304" pitchFamily="18" charset="0"/>
                      </a:rPr>
                      <m:t>tanx</m:t>
                    </m:r>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s</m:t>
                    </m:r>
                    <m:r>
                      <m:rPr>
                        <m:sty m:val="p"/>
                      </m:rPr>
                      <a:rPr lang="en-US" sz="2000" i="0">
                        <a:latin typeface="Cambria Math" panose="02040503050406030204" pitchFamily="18" charset="0"/>
                        <a:cs typeface="Times New Roman" panose="02020603050405020304" pitchFamily="18" charset="0"/>
                      </a:rPr>
                      <m:t>ecx</m:t>
                    </m:r>
                  </m:oMath>
                </a14:m>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 is L.D.E in </a:t>
                </a:r>
                <a:r>
                  <a:rPr lang="en-US" sz="2000" dirty="0" smtClean="0">
                    <a:latin typeface="Times New Roman" panose="02020603050405020304" pitchFamily="18" charset="0"/>
                    <a:cs typeface="Times New Roman" panose="02020603050405020304" pitchFamily="18" charset="0"/>
                  </a:rPr>
                  <a:t>t</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I.F = </a:t>
                </a:r>
                <a14:m>
                  <m:oMath xmlns:m="http://schemas.openxmlformats.org/officeDocument/2006/math">
                    <m:sSup>
                      <m:sSupPr>
                        <m:ctrlPr>
                          <a:rPr lang="en-US" sz="2000" i="1">
                            <a:latin typeface="Cambria Math" panose="02040503050406030204" pitchFamily="18" charset="0"/>
                          </a:rPr>
                        </m:ctrlPr>
                      </m:sSupPr>
                      <m:e>
                        <m:r>
                          <m:rPr>
                            <m:sty m:val="p"/>
                          </m:rPr>
                          <a:rPr lang="en-US" sz="2000" i="0">
                            <a:latin typeface="Cambria Math" panose="02040503050406030204" pitchFamily="18" charset="0"/>
                          </a:rPr>
                          <m:t>e</m:t>
                        </m:r>
                      </m:e>
                      <m:sup>
                        <m:nary>
                          <m:naryPr>
                            <m:limLoc m:val="undOvr"/>
                            <m:subHide m:val="on"/>
                            <m:supHide m:val="on"/>
                            <m:ctrlPr>
                              <a:rPr lang="en-US" sz="2000" i="1">
                                <a:latin typeface="Cambria Math" panose="02040503050406030204" pitchFamily="18" charset="0"/>
                              </a:rPr>
                            </m:ctrlPr>
                          </m:naryPr>
                          <m:sub/>
                          <m:sup/>
                          <m:e>
                            <m:r>
                              <m:rPr>
                                <m:sty m:val="p"/>
                              </m:rPr>
                              <a:rPr lang="en-US" sz="2000" b="0" i="0" smtClean="0">
                                <a:latin typeface="Cambria Math" panose="02040503050406030204" pitchFamily="18" charset="0"/>
                              </a:rPr>
                              <m:t>tanx</m:t>
                            </m:r>
                          </m:e>
                        </m:nary>
                        <m:r>
                          <a:rPr lang="en-US" sz="2000" i="0">
                            <a:latin typeface="Cambria Math" panose="02040503050406030204" pitchFamily="18" charset="0"/>
                          </a:rPr>
                          <m:t> </m:t>
                        </m:r>
                        <m:r>
                          <m:rPr>
                            <m:sty m:val="p"/>
                          </m:rPr>
                          <a:rPr lang="en-US" sz="2000" i="0">
                            <a:latin typeface="Cambria Math" panose="02040503050406030204" pitchFamily="18" charset="0"/>
                          </a:rPr>
                          <m:t>dx</m:t>
                        </m:r>
                        <m:r>
                          <a:rPr lang="en-US" sz="2000" i="0">
                            <a:latin typeface="Cambria Math" panose="02040503050406030204" pitchFamily="18" charset="0"/>
                          </a:rPr>
                          <m:t> </m:t>
                        </m:r>
                      </m:sup>
                    </m:sSup>
                    <m:r>
                      <a:rPr lang="en-US" sz="2000" i="0">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i="0">
                            <a:latin typeface="Cambria Math" panose="02040503050406030204" pitchFamily="18" charset="0"/>
                          </a:rPr>
                          <m:t>e</m:t>
                        </m:r>
                      </m:e>
                      <m:sup>
                        <m:r>
                          <a:rPr lang="en-US" sz="2000" i="0">
                            <a:latin typeface="Cambria Math" panose="02040503050406030204" pitchFamily="18" charset="0"/>
                          </a:rPr>
                          <m:t> </m:t>
                        </m:r>
                        <m:r>
                          <m:rPr>
                            <m:sty m:val="p"/>
                          </m:rPr>
                          <a:rPr lang="en-US" sz="2000" i="0">
                            <a:latin typeface="Cambria Math" panose="02040503050406030204" pitchFamily="18" charset="0"/>
                          </a:rPr>
                          <m:t>log</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Secx</m:t>
                        </m:r>
                        <m:r>
                          <a:rPr lang="en-US" sz="2000" b="0" i="0" smtClean="0">
                            <a:latin typeface="Cambria Math" panose="02040503050406030204" pitchFamily="18" charset="0"/>
                          </a:rPr>
                          <m:t>)</m:t>
                        </m:r>
                      </m:sup>
                    </m:sSup>
                    <m:r>
                      <a:rPr lang="en-US" sz="2000" i="0">
                        <a:latin typeface="Cambria Math" panose="02040503050406030204" pitchFamily="18" charset="0"/>
                      </a:rPr>
                      <m:t>=</m:t>
                    </m:r>
                    <m:r>
                      <m:rPr>
                        <m:sty m:val="p"/>
                      </m:rPr>
                      <a:rPr lang="en-US" sz="2000" b="0" i="0" smtClean="0">
                        <a:latin typeface="Cambria Math" panose="02040503050406030204" pitchFamily="18" charset="0"/>
                      </a:rPr>
                      <m:t>secx</m:t>
                    </m:r>
                    <m:r>
                      <a:rPr lang="en-US" sz="2000" b="0" i="1" smtClean="0">
                        <a:latin typeface="Cambria Math" panose="02040503050406030204" pitchFamily="18" charset="0"/>
                      </a:rPr>
                      <m:t> </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b="0" i="0" smtClean="0">
                            <a:latin typeface="Cambria Math" panose="02040503050406030204" pitchFamily="18" charset="0"/>
                            <a:cs typeface="Times New Roman" panose="02020603050405020304" pitchFamily="18" charset="0"/>
                          </a:rPr>
                          <m:t>)</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rPr>
                          <m:t>secx</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b="0" i="0" smtClean="0">
                            <a:latin typeface="Cambria Math" panose="02040503050406030204" pitchFamily="18" charset="0"/>
                            <a:cs typeface="Times New Roman" panose="02020603050405020304" pitchFamily="18" charset="0"/>
                          </a:rPr>
                          <m:t>secx</m:t>
                        </m:r>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secx</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rPr>
                          <m:t>secx</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sSup>
                          <m:sSupPr>
                            <m:ctrlPr>
                              <a:rPr lang="en-US" sz="200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sec</m:t>
                            </m:r>
                          </m:e>
                          <m:sup>
                            <m:r>
                              <a:rPr lang="en-US" sz="2000" b="0" i="0" smtClean="0">
                                <a:latin typeface="Cambria Math" panose="02040503050406030204" pitchFamily="18" charset="0"/>
                                <a:cs typeface="Times New Roman" panose="02020603050405020304" pitchFamily="18" charset="0"/>
                              </a:rPr>
                              <m:t>2</m:t>
                            </m:r>
                          </m:sup>
                        </m:sSup>
                        <m:r>
                          <m:rPr>
                            <m:sty m:val="p"/>
                          </m:rPr>
                          <a:rPr lang="en-US" sz="2000" b="0" i="0" smtClean="0">
                            <a:latin typeface="Cambria Math" panose="02040503050406030204" pitchFamily="18" charset="0"/>
                            <a:cs typeface="Times New Roman" panose="02020603050405020304" pitchFamily="18" charset="0"/>
                          </a:rPr>
                          <m:t>x</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rPr>
                          <m:t>secx</m:t>
                        </m:r>
                      </m:e>
                    </m:d>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tanx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Finally put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cs typeface="Times New Roman" panose="02020603050405020304" pitchFamily="18" charset="0"/>
                          </a:rPr>
                        </m:ctrlPr>
                      </m:fPr>
                      <m:num>
                        <m:r>
                          <a:rPr lang="en-US" sz="2000" i="0" dirty="0">
                            <a:latin typeface="Cambria Math" panose="02040503050406030204" pitchFamily="18" charset="0"/>
                            <a:cs typeface="Times New Roman" panose="02020603050405020304" pitchFamily="18" charset="0"/>
                          </a:rPr>
                          <m:t>1</m:t>
                        </m:r>
                      </m:num>
                      <m:den>
                        <m:r>
                          <m:rPr>
                            <m:sty m:val="p"/>
                          </m:rPr>
                          <a:rPr lang="en-US" sz="2000" b="0" i="0" dirty="0" smtClean="0">
                            <a:latin typeface="Cambria Math" panose="02040503050406030204" pitchFamily="18" charset="0"/>
                            <a:cs typeface="Times New Roman" panose="02020603050405020304" pitchFamily="18" charset="0"/>
                          </a:rPr>
                          <m:t>y</m:t>
                        </m:r>
                      </m:den>
                    </m:f>
                  </m:oMath>
                </a14:m>
                <a:r>
                  <a:rPr lang="en-IN" sz="2000" dirty="0">
                    <a:latin typeface="Times New Roman" panose="02020603050405020304" pitchFamily="18" charset="0"/>
                    <a:cs typeface="Times New Roman" panose="02020603050405020304" pitchFamily="18" charset="0"/>
                  </a:rPr>
                  <a:t>,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f>
                      <m:fPr>
                        <m:ctrlPr>
                          <a:rPr lang="en-US" sz="2000" i="1" smtClean="0">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r>
                          <m:rPr>
                            <m:sty m:val="p"/>
                          </m:rPr>
                          <a:rPr lang="en-US" sz="2000" b="0" i="0" smtClean="0">
                            <a:latin typeface="Cambria Math" panose="02040503050406030204" pitchFamily="18" charset="0"/>
                            <a:cs typeface="Times New Roman" panose="02020603050405020304" pitchFamily="18" charset="0"/>
                          </a:rPr>
                          <m:t>y</m:t>
                        </m:r>
                      </m:den>
                    </m:f>
                    <m:r>
                      <m:rPr>
                        <m:sty m:val="p"/>
                      </m:rPr>
                      <a:rPr lang="en-US" sz="2000" b="0" i="0" smtClean="0">
                        <a:latin typeface="Cambria Math" panose="02040503050406030204" pitchFamily="18" charset="0"/>
                        <a:cs typeface="Times New Roman" panose="02020603050405020304" pitchFamily="18" charset="0"/>
                      </a:rPr>
                      <m:t>secx</m:t>
                    </m:r>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tanx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oMath>
                </a14:m>
                <a:r>
                  <a:rPr lang="en-US" sz="2000" dirty="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This is our required general solution.</a:t>
                </a:r>
              </a:p>
              <a:p>
                <a:pPr marL="0" indent="0">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29491"/>
                <a:ext cx="10515600" cy="5747472"/>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3549739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01782"/>
                <a:ext cx="10515600" cy="5775181"/>
              </a:xfrm>
            </p:spPr>
            <p:txBody>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41.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𝐲</m:t>
                        </m:r>
                      </m:e>
                      <m:sup>
                        <m:r>
                          <a:rPr lang="en-US" sz="2000" b="1" i="0" smtClean="0">
                            <a:solidFill>
                              <a:srgbClr val="FF0000"/>
                            </a:solidFill>
                            <a:latin typeface="Cambria Math" panose="02040503050406030204" pitchFamily="18" charset="0"/>
                            <a:cs typeface="Times New Roman" panose="02020603050405020304" pitchFamily="18" charset="0"/>
                          </a:rPr>
                          <m:t>′</m:t>
                        </m:r>
                      </m:sup>
                    </m:sSup>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𝟐𝐜𝐨𝐬𝐱</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𝐜𝐨𝐭𝐲</m:t>
                    </m:r>
                    <m:r>
                      <a:rPr lang="en-US" sz="2000" b="1" i="0" smtClean="0">
                        <a:solidFill>
                          <a:srgbClr val="FF0000"/>
                        </a:solidFill>
                        <a:latin typeface="Cambria Math" panose="02040503050406030204" pitchFamily="18" charset="0"/>
                        <a:cs typeface="Times New Roman" panose="02020603050405020304" pitchFamily="18" charset="0"/>
                      </a:rPr>
                      <m:t>+</m:t>
                    </m:r>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0" smtClean="0">
                            <a:solidFill>
                              <a:srgbClr val="FF0000"/>
                            </a:solidFill>
                            <a:latin typeface="Cambria Math" panose="02040503050406030204" pitchFamily="18" charset="0"/>
                            <a:cs typeface="Times New Roman" panose="02020603050405020304" pitchFamily="18" charset="0"/>
                          </a:rPr>
                          <m:t>𝐬𝐢𝐧</m:t>
                        </m:r>
                      </m:e>
                      <m:sup>
                        <m:r>
                          <a:rPr lang="en-US" sz="2000" b="1" i="0" smtClean="0">
                            <a:solidFill>
                              <a:srgbClr val="FF0000"/>
                            </a:solidFill>
                            <a:latin typeface="Cambria Math" panose="02040503050406030204" pitchFamily="18" charset="0"/>
                            <a:cs typeface="Times New Roman" panose="02020603050405020304" pitchFamily="18" charset="0"/>
                          </a:rPr>
                          <m:t>𝟐</m:t>
                        </m:r>
                      </m:sup>
                    </m:sSup>
                    <m:r>
                      <a:rPr lang="en-US" sz="2000" b="1" i="0" smtClean="0">
                        <a:solidFill>
                          <a:srgbClr val="FF0000"/>
                        </a:solidFill>
                        <a:latin typeface="Cambria Math" panose="02040503050406030204" pitchFamily="18" charset="0"/>
                        <a:cs typeface="Times New Roman" panose="02020603050405020304" pitchFamily="18" charset="0"/>
                      </a:rPr>
                      <m:t>𝐱</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𝐜𝐨𝐬𝐞𝐜𝐲</m:t>
                    </m:r>
                    <m:r>
                      <a:rPr lang="en-US" sz="2000" b="1" i="0" smtClean="0">
                        <a:solidFill>
                          <a:srgbClr val="FF0000"/>
                        </a:solidFill>
                        <a:latin typeface="Cambria Math" panose="02040503050406030204" pitchFamily="18" charset="0"/>
                        <a:cs typeface="Times New Roman" panose="02020603050405020304" pitchFamily="18" charset="0"/>
                      </a:rPr>
                      <m:t> </m:t>
                    </m:r>
                    <m:r>
                      <a:rPr lang="en-US" sz="2000" b="1" i="0" smtClean="0">
                        <a:solidFill>
                          <a:srgbClr val="FF0000"/>
                        </a:solidFill>
                        <a:latin typeface="Cambria Math" panose="02040503050406030204" pitchFamily="18" charset="0"/>
                        <a:cs typeface="Times New Roman" panose="02020603050405020304" pitchFamily="18" charset="0"/>
                      </a:rPr>
                      <m:t>𝐜𝐨𝐬𝐱</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𝟎</m:t>
                    </m:r>
                    <m:r>
                      <a:rPr lang="en-US" sz="2000" i="1">
                        <a:solidFill>
                          <a:srgbClr val="FF0000"/>
                        </a:solidFill>
                        <a:latin typeface="Cambria Math" panose="02040503050406030204" pitchFamily="18" charset="0"/>
                        <a:cs typeface="Times New Roman" panose="02020603050405020304" pitchFamily="18" charset="0"/>
                      </a:rPr>
                      <m:t>.</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Cambria Math" panose="02040503050406030204" pitchFamily="18" charset="0"/>
                    <a:cs typeface="Times New Roman" panose="02020603050405020304" pitchFamily="18" charset="0"/>
                  </a:rPr>
                  <a:t>Sol.</a:t>
                </a:r>
                <a:r>
                  <a:rPr lang="en-US" sz="2000" dirty="0">
                    <a:latin typeface="Cambria Math" panose="02040503050406030204" pitchFamily="18" charset="0"/>
                    <a:cs typeface="Times New Roman" panose="02020603050405020304" pitchFamily="18" charset="0"/>
                  </a:rPr>
                  <a:t>  Given the differential </a:t>
                </a:r>
                <a:r>
                  <a:rPr lang="en-US" sz="2000" dirty="0" smtClean="0">
                    <a:latin typeface="Cambria Math" panose="02040503050406030204" pitchFamily="18" charset="0"/>
                    <a:cs typeface="Times New Roman" panose="02020603050405020304" pitchFamily="18" charset="0"/>
                  </a:rPr>
                  <a:t>equation </a:t>
                </a:r>
                <a14:m>
                  <m:oMath xmlns:m="http://schemas.openxmlformats.org/officeDocument/2006/math">
                    <m:sSup>
                      <m:sSupPr>
                        <m:ctrlPr>
                          <a:rPr lang="en-US" sz="2000" i="1" smtClean="0">
                            <a:solidFill>
                              <a:schemeClr val="tx1"/>
                            </a:solidFill>
                            <a:latin typeface="Cambria Math" panose="02040503050406030204" pitchFamily="18" charset="0"/>
                            <a:cs typeface="Times New Roman" panose="02020603050405020304" pitchFamily="18" charset="0"/>
                          </a:rPr>
                        </m:ctrlPr>
                      </m:sSupPr>
                      <m:e>
                        <m:r>
                          <m:rPr>
                            <m:sty m:val="p"/>
                          </m:rPr>
                          <a:rPr lang="en-US" sz="2000" i="0">
                            <a:solidFill>
                              <a:schemeClr val="tx1"/>
                            </a:solidFill>
                            <a:latin typeface="Cambria Math" panose="02040503050406030204" pitchFamily="18" charset="0"/>
                            <a:cs typeface="Times New Roman" panose="02020603050405020304" pitchFamily="18" charset="0"/>
                          </a:rPr>
                          <m:t>y</m:t>
                        </m:r>
                      </m:e>
                      <m:sup>
                        <m:r>
                          <a:rPr lang="en-US" sz="2000" i="0">
                            <a:solidFill>
                              <a:schemeClr val="tx1"/>
                            </a:solidFill>
                            <a:latin typeface="Cambria Math" panose="02040503050406030204" pitchFamily="18" charset="0"/>
                            <a:cs typeface="Times New Roman" panose="02020603050405020304" pitchFamily="18" charset="0"/>
                          </a:rPr>
                          <m:t>′</m:t>
                        </m:r>
                      </m:sup>
                    </m:sSup>
                    <m:r>
                      <a:rPr lang="en-US" sz="2000" i="0">
                        <a:solidFill>
                          <a:schemeClr val="tx1"/>
                        </a:solidFill>
                        <a:latin typeface="Cambria Math" panose="02040503050406030204" pitchFamily="18" charset="0"/>
                        <a:cs typeface="Times New Roman" panose="02020603050405020304" pitchFamily="18" charset="0"/>
                      </a:rPr>
                      <m:t>−</m:t>
                    </m:r>
                    <m:r>
                      <a:rPr lang="en-US" sz="2000" i="0">
                        <a:solidFill>
                          <a:schemeClr val="tx1"/>
                        </a:solidFill>
                        <a:latin typeface="Cambria Math" panose="02040503050406030204" pitchFamily="18" charset="0"/>
                        <a:cs typeface="Times New Roman" panose="02020603050405020304" pitchFamily="18" charset="0"/>
                      </a:rPr>
                      <m:t>2</m:t>
                    </m:r>
                    <m:r>
                      <m:rPr>
                        <m:sty m:val="p"/>
                      </m:rPr>
                      <a:rPr lang="en-US" sz="2000" i="0">
                        <a:solidFill>
                          <a:schemeClr val="tx1"/>
                        </a:solidFill>
                        <a:latin typeface="Cambria Math" panose="02040503050406030204" pitchFamily="18" charset="0"/>
                        <a:cs typeface="Times New Roman" panose="02020603050405020304" pitchFamily="18" charset="0"/>
                      </a:rPr>
                      <m:t>cosx</m:t>
                    </m:r>
                    <m:r>
                      <a:rPr lang="en-US" sz="2000" i="0">
                        <a:solidFill>
                          <a:schemeClr val="tx1"/>
                        </a:solidFill>
                        <a:latin typeface="Cambria Math" panose="02040503050406030204" pitchFamily="18" charset="0"/>
                        <a:cs typeface="Times New Roman" panose="02020603050405020304" pitchFamily="18" charset="0"/>
                      </a:rPr>
                      <m:t> </m:t>
                    </m:r>
                    <m:r>
                      <m:rPr>
                        <m:sty m:val="p"/>
                      </m:rPr>
                      <a:rPr lang="en-US" sz="2000" i="0">
                        <a:solidFill>
                          <a:schemeClr val="tx1"/>
                        </a:solidFill>
                        <a:latin typeface="Cambria Math" panose="02040503050406030204" pitchFamily="18" charset="0"/>
                        <a:cs typeface="Times New Roman" panose="02020603050405020304" pitchFamily="18" charset="0"/>
                      </a:rPr>
                      <m:t>coty</m:t>
                    </m:r>
                    <m:r>
                      <a:rPr lang="en-US" sz="2000" i="0">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m:rPr>
                            <m:sty m:val="p"/>
                          </m:rPr>
                          <a:rPr lang="en-US" sz="2000" i="0">
                            <a:solidFill>
                              <a:schemeClr val="tx1"/>
                            </a:solidFill>
                            <a:latin typeface="Cambria Math" panose="02040503050406030204" pitchFamily="18" charset="0"/>
                            <a:cs typeface="Times New Roman" panose="02020603050405020304" pitchFamily="18" charset="0"/>
                          </a:rPr>
                          <m:t>sin</m:t>
                        </m:r>
                      </m:e>
                      <m:sup>
                        <m:r>
                          <a:rPr lang="en-US" sz="2000" i="0">
                            <a:solidFill>
                              <a:schemeClr val="tx1"/>
                            </a:solidFill>
                            <a:latin typeface="Cambria Math" panose="02040503050406030204" pitchFamily="18" charset="0"/>
                            <a:cs typeface="Times New Roman" panose="02020603050405020304" pitchFamily="18" charset="0"/>
                          </a:rPr>
                          <m:t>2</m:t>
                        </m:r>
                      </m:sup>
                    </m:sSup>
                    <m:r>
                      <m:rPr>
                        <m:sty m:val="p"/>
                      </m:rPr>
                      <a:rPr lang="en-US" sz="2000" i="0">
                        <a:solidFill>
                          <a:schemeClr val="tx1"/>
                        </a:solidFill>
                        <a:latin typeface="Cambria Math" panose="02040503050406030204" pitchFamily="18" charset="0"/>
                        <a:cs typeface="Times New Roman" panose="02020603050405020304" pitchFamily="18" charset="0"/>
                      </a:rPr>
                      <m:t>x</m:t>
                    </m:r>
                    <m:r>
                      <a:rPr lang="en-US" sz="2000" i="0">
                        <a:solidFill>
                          <a:schemeClr val="tx1"/>
                        </a:solidFill>
                        <a:latin typeface="Cambria Math" panose="02040503050406030204" pitchFamily="18" charset="0"/>
                        <a:cs typeface="Times New Roman" panose="02020603050405020304" pitchFamily="18" charset="0"/>
                      </a:rPr>
                      <m:t> </m:t>
                    </m:r>
                    <m:r>
                      <m:rPr>
                        <m:sty m:val="p"/>
                      </m:rPr>
                      <a:rPr lang="en-US" sz="2000" i="0">
                        <a:solidFill>
                          <a:schemeClr val="tx1"/>
                        </a:solidFill>
                        <a:latin typeface="Cambria Math" panose="02040503050406030204" pitchFamily="18" charset="0"/>
                        <a:cs typeface="Times New Roman" panose="02020603050405020304" pitchFamily="18" charset="0"/>
                      </a:rPr>
                      <m:t>cosecy</m:t>
                    </m:r>
                    <m:r>
                      <a:rPr lang="en-US" sz="2000" i="0">
                        <a:solidFill>
                          <a:schemeClr val="tx1"/>
                        </a:solidFill>
                        <a:latin typeface="Cambria Math" panose="02040503050406030204" pitchFamily="18" charset="0"/>
                        <a:cs typeface="Times New Roman" panose="02020603050405020304" pitchFamily="18" charset="0"/>
                      </a:rPr>
                      <m:t> </m:t>
                    </m:r>
                    <m:r>
                      <m:rPr>
                        <m:sty m:val="p"/>
                      </m:rPr>
                      <a:rPr lang="en-US" sz="2000" i="0">
                        <a:solidFill>
                          <a:schemeClr val="tx1"/>
                        </a:solidFill>
                        <a:latin typeface="Cambria Math" panose="02040503050406030204" pitchFamily="18" charset="0"/>
                        <a:cs typeface="Times New Roman" panose="02020603050405020304" pitchFamily="18" charset="0"/>
                      </a:rPr>
                      <m:t>cosx</m:t>
                    </m:r>
                    <m:r>
                      <a:rPr lang="en-US" sz="2000" i="0">
                        <a:solidFill>
                          <a:schemeClr val="tx1"/>
                        </a:solidFill>
                        <a:latin typeface="Cambria Math" panose="02040503050406030204" pitchFamily="18" charset="0"/>
                        <a:cs typeface="Times New Roman" panose="02020603050405020304" pitchFamily="18" charset="0"/>
                      </a:rPr>
                      <m:t>=</m:t>
                    </m:r>
                    <m:r>
                      <a:rPr lang="en-US" sz="2000" i="0">
                        <a:solidFill>
                          <a:schemeClr val="tx1"/>
                        </a:solidFill>
                        <a:latin typeface="Cambria Math" panose="02040503050406030204" pitchFamily="18" charset="0"/>
                        <a:cs typeface="Times New Roman" panose="02020603050405020304" pitchFamily="18" charset="0"/>
                      </a:rPr>
                      <m:t>0</m:t>
                    </m:r>
                    <m:r>
                      <a:rPr lang="en-US" sz="2000" b="0" i="0" smtClean="0">
                        <a:solidFill>
                          <a:schemeClr val="tx1"/>
                        </a:solidFill>
                        <a:latin typeface="Cambria Math" panose="02040503050406030204" pitchFamily="18" charset="0"/>
                        <a:cs typeface="Times New Roman" panose="02020603050405020304" pitchFamily="18" charset="0"/>
                      </a:rPr>
                      <m:t> </m:t>
                    </m:r>
                    <m:r>
                      <a:rPr lang="en-US" sz="2000" b="0" i="1" smtClean="0">
                        <a:solidFill>
                          <a:schemeClr val="tx1"/>
                        </a:solidFill>
                        <a:latin typeface="Cambria Math" panose="02040503050406030204" pitchFamily="18" charset="0"/>
                        <a:cs typeface="Times New Roman" panose="02020603050405020304" pitchFamily="18" charset="0"/>
                      </a:rPr>
                      <m:t>             −       (</m:t>
                    </m:r>
                    <m:r>
                      <a:rPr lang="en-US" sz="2000" b="0" i="1" smtClean="0">
                        <a:solidFill>
                          <a:schemeClr val="tx1"/>
                        </a:solidFill>
                        <a:latin typeface="Cambria Math" panose="02040503050406030204" pitchFamily="18" charset="0"/>
                        <a:cs typeface="Times New Roman" panose="02020603050405020304" pitchFamily="18" charset="0"/>
                      </a:rPr>
                      <m:t>1</m:t>
                    </m:r>
                    <m:r>
                      <a:rPr lang="en-US" sz="2000" b="0" i="1" smtClean="0">
                        <a:solidFill>
                          <a:schemeClr val="tx1"/>
                        </a:solidFill>
                        <a:latin typeface="Cambria Math" panose="02040503050406030204" pitchFamily="18" charset="0"/>
                        <a:cs typeface="Times New Roman" panose="02020603050405020304" pitchFamily="18" charset="0"/>
                      </a:rPr>
                      <m:t>)</m:t>
                    </m:r>
                  </m:oMath>
                </a14:m>
                <a:endParaRPr lang="en-US" sz="2000" dirty="0">
                  <a:latin typeface="Cambria Math" panose="020405030504060302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 above given differential equation can be represented as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Cambria Math" panose="02040503050406030204" pitchFamily="18" charset="0"/>
                    <a:ea typeface="Cambria Math" panose="020405030504060302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 −</m:t>
                    </m:r>
                    <m:r>
                      <a:rPr lang="en-US" sz="2000" b="0" i="0" smtClean="0">
                        <a:latin typeface="Cambria Math" panose="02040503050406030204" pitchFamily="18" charset="0"/>
                        <a:cs typeface="Times New Roman" panose="02020603050405020304" pitchFamily="18" charset="0"/>
                      </a:rPr>
                      <m:t>2</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cosx</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coty</m:t>
                    </m:r>
                    <m:r>
                      <a:rPr lang="en-US" sz="2000" b="0" i="0"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sin</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cosx</m:t>
                    </m:r>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cosecy</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This </a:t>
                </a:r>
                <a:r>
                  <a:rPr lang="en-US" sz="2000" dirty="0">
                    <a:latin typeface="Times New Roman" panose="02020603050405020304" pitchFamily="18" charset="0"/>
                    <a:cs typeface="Times New Roman" panose="02020603050405020304" pitchFamily="18" charset="0"/>
                  </a:rPr>
                  <a:t>is in the form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m:rPr>
                        <m:sty m:val="p"/>
                      </m:rPr>
                      <a:rPr lang="en-US" sz="2000" i="0">
                        <a:latin typeface="Cambria Math" panose="02040503050406030204" pitchFamily="18" charset="0"/>
                        <a:cs typeface="Times New Roman" panose="02020603050405020304" pitchFamily="18" charset="0"/>
                      </a:rPr>
                      <m:t>y</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y</m:t>
                        </m:r>
                      </m:e>
                      <m:sup>
                        <m:r>
                          <m:rPr>
                            <m:sty m:val="p"/>
                          </m:rPr>
                          <a:rPr lang="en-US" sz="2000" i="0">
                            <a:latin typeface="Cambria Math" panose="02040503050406030204" pitchFamily="18" charset="0"/>
                            <a:cs typeface="Times New Roman" panose="02020603050405020304" pitchFamily="18" charset="0"/>
                          </a:rPr>
                          <m:t>n</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It </a:t>
                </a:r>
                <a:r>
                  <a:rPr lang="en-US" sz="2000" dirty="0">
                    <a:latin typeface="Times New Roman" panose="02020603050405020304" pitchFamily="18" charset="0"/>
                    <a:cs typeface="Times New Roman" panose="02020603050405020304" pitchFamily="18" charset="0"/>
                  </a:rPr>
                  <a:t>is Bernoulli’s Differential equation.</a:t>
                </a:r>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Divide with </a:t>
                </a:r>
                <a14:m>
                  <m:oMath xmlns:m="http://schemas.openxmlformats.org/officeDocument/2006/math">
                    <m:r>
                      <a:rPr lang="en-US" sz="2000" i="1">
                        <a:latin typeface="Cambria Math" panose="02040503050406030204" pitchFamily="18" charset="0"/>
                        <a:cs typeface="Times New Roman" panose="02020603050405020304" pitchFamily="18" charset="0"/>
                      </a:rPr>
                      <m:t> </m:t>
                    </m:r>
                    <m:r>
                      <a:rPr lang="en-US" sz="2000" b="1" i="0">
                        <a:latin typeface="Cambria Math" panose="02040503050406030204" pitchFamily="18" charset="0"/>
                        <a:cs typeface="Times New Roman" panose="02020603050405020304" pitchFamily="18" charset="0"/>
                      </a:rPr>
                      <m:t>𝐜𝐨𝐬𝐞𝐜𝐲</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we</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get</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en-US" sz="2000" b="0" i="0" smtClean="0">
                            <a:latin typeface="Cambria Math" panose="02040503050406030204" pitchFamily="18" charset="0"/>
                            <a:cs typeface="Times New Roman" panose="02020603050405020304" pitchFamily="18" charset="0"/>
                          </a:rPr>
                          <m:t>1</m:t>
                        </m:r>
                      </m:num>
                      <m:den>
                        <m:r>
                          <m:rPr>
                            <m:sty m:val="p"/>
                          </m:rPr>
                          <a:rPr lang="en-US" sz="2000" b="0" i="0" smtClean="0">
                            <a:latin typeface="Cambria Math" panose="02040503050406030204" pitchFamily="18" charset="0"/>
                            <a:cs typeface="Times New Roman" panose="02020603050405020304" pitchFamily="18" charset="0"/>
                          </a:rPr>
                          <m:t>cosecy</m:t>
                        </m:r>
                      </m:den>
                    </m:f>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cosx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coty</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m:rPr>
                            <m:sty m:val="p"/>
                          </m:rPr>
                          <a:rPr lang="en-US" sz="2000" i="0">
                            <a:latin typeface="Cambria Math" panose="02040503050406030204" pitchFamily="18" charset="0"/>
                            <a:cs typeface="Times New Roman" panose="02020603050405020304" pitchFamily="18" charset="0"/>
                          </a:rPr>
                          <m:t>cosecy</m:t>
                        </m:r>
                      </m:den>
                    </m:f>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sin</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cosx</m:t>
                    </m:r>
                  </m:oMath>
                </a14:m>
                <a:endParaRPr lang="en-US" sz="2000" dirty="0">
                  <a:latin typeface="Times New Roman" panose="02020603050405020304" pitchFamily="18" charset="0"/>
                  <a:cs typeface="Times New Roman" panose="02020603050405020304" pitchFamily="18" charset="0"/>
                </a:endParaRPr>
              </a:p>
              <a:p>
                <a:pPr marL="0" indent="0">
                  <a:buNone/>
                </a:pPr>
                <a:r>
                  <a:rPr lang="en-US" dirty="0" smtClean="0"/>
                  <a:t>                           </a:t>
                </a:r>
                <a:r>
                  <a:rPr lang="en-US" sz="2000" dirty="0" smtClean="0"/>
                  <a:t>          </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b="0" i="0" smtClean="0">
                        <a:latin typeface="Cambria Math" panose="02040503050406030204" pitchFamily="18" charset="0"/>
                        <a:cs typeface="Times New Roman" panose="02020603050405020304" pitchFamily="18" charset="0"/>
                      </a:rPr>
                      <m:t>sin</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y</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dy</m:t>
                        </m:r>
                      </m:num>
                      <m:den>
                        <m:r>
                          <m:rPr>
                            <m:sty m:val="p"/>
                          </m:rPr>
                          <a:rPr lang="en-US" sz="2000" i="0">
                            <a:latin typeface="Cambria Math" panose="02040503050406030204" pitchFamily="18" charset="0"/>
                            <a:cs typeface="Times New Roman" panose="02020603050405020304" pitchFamily="18" charset="0"/>
                          </a:rPr>
                          <m:t>dx</m:t>
                        </m:r>
                      </m:den>
                    </m:f>
                    <m:r>
                      <a:rPr lang="en-US" sz="2000" i="0">
                        <a:latin typeface="Cambria Math" panose="02040503050406030204" pitchFamily="18" charset="0"/>
                        <a:cs typeface="Times New Roman" panose="02020603050405020304" pitchFamily="18" charset="0"/>
                      </a:rPr>
                      <m:t> −</m:t>
                    </m:r>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cosx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cosy</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sin</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cosx</m:t>
                    </m:r>
                    <m:r>
                      <a:rPr lang="en-US" sz="2000" b="0" i="0" smtClean="0">
                        <a:latin typeface="Cambria Math" panose="02040503050406030204" pitchFamily="18" charset="0"/>
                        <a:cs typeface="Times New Roman" panose="02020603050405020304" pitchFamily="18" charset="0"/>
                      </a:rPr>
                      <m:t>                                 −       (</m:t>
                    </m:r>
                    <m:r>
                      <a:rPr lang="en-US" sz="2000" b="0" i="0" smtClean="0">
                        <a:latin typeface="Cambria Math" panose="02040503050406030204" pitchFamily="18" charset="0"/>
                        <a:cs typeface="Times New Roman" panose="02020603050405020304" pitchFamily="18" charset="0"/>
                      </a:rPr>
                      <m:t>2</m:t>
                    </m:r>
                    <m:r>
                      <a:rPr lang="en-US" sz="2000" b="0" i="0" smtClean="0">
                        <a:latin typeface="Cambria Math" panose="02040503050406030204" pitchFamily="18" charset="0"/>
                        <a:cs typeface="Times New Roman" panose="02020603050405020304" pitchFamily="18" charset="0"/>
                      </a:rPr>
                      <m:t>)</m:t>
                    </m:r>
                  </m:oMath>
                </a14:m>
                <a:endParaRPr lang="en-IN" sz="2000" dirty="0" smtClean="0"/>
              </a:p>
              <a:p>
                <a:pPr marL="0" indent="0">
                  <a:buNone/>
                </a:pPr>
                <a:r>
                  <a:rPr lang="en-US" sz="2000" dirty="0" smtClean="0">
                    <a:latin typeface="Times New Roman" panose="02020603050405020304" pitchFamily="18" charset="0"/>
                    <a:cs typeface="Times New Roman" panose="02020603050405020304" pitchFamily="18" charset="0"/>
                  </a:rPr>
                  <a:t>                                                Put  </a:t>
                </a:r>
                <a14:m>
                  <m:oMath xmlns:m="http://schemas.openxmlformats.org/officeDocument/2006/math">
                    <m:r>
                      <m:rPr>
                        <m:sty m:val="p"/>
                      </m:rPr>
                      <a:rPr lang="en-US" sz="2000" b="0" i="0" smtClean="0">
                        <a:latin typeface="Cambria Math" panose="02040503050406030204" pitchFamily="18" charset="0"/>
                        <a:cs typeface="Times New Roman" panose="02020603050405020304" pitchFamily="18" charset="0"/>
                      </a:rPr>
                      <m:t>cosy</m:t>
                    </m:r>
                    <m:r>
                      <a:rPr lang="en-US" sz="2000" i="0" smtClean="0">
                        <a:latin typeface="Cambria Math" panose="02040503050406030204" pitchFamily="18" charset="0"/>
                        <a:cs typeface="Times New Roman" panose="02020603050405020304" pitchFamily="18" charset="0"/>
                      </a:rPr>
                      <m:t>=</m:t>
                    </m:r>
                    <m:r>
                      <m:rPr>
                        <m:sty m:val="p"/>
                      </m:rPr>
                      <a:rPr lang="en-US" sz="2000" i="0" smtClean="0">
                        <a:latin typeface="Cambria Math" panose="02040503050406030204" pitchFamily="18" charset="0"/>
                        <a:cs typeface="Times New Roman" panose="02020603050405020304" pitchFamily="18" charset="0"/>
                      </a:rPr>
                      <m:t>t</m:t>
                    </m:r>
                  </m:oMath>
                </a14:m>
                <a:endParaRPr lang="en-US" sz="2000" dirty="0" smtClean="0">
                  <a:latin typeface="Cambria Math" panose="02040503050406030204" pitchFamily="18" charset="0"/>
                  <a:cs typeface="Times New Roman" panose="02020603050405020304" pitchFamily="18" charset="0"/>
                </a:endParaRPr>
              </a:p>
              <a:p>
                <a:pPr marL="0" indent="0">
                  <a:buNone/>
                </a:pP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rPr>
                      <m:t>siny</m:t>
                    </m:r>
                    <m:r>
                      <a:rPr lang="en-US" sz="2000" b="0" i="0" smtClean="0">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m:rPr>
                            <m:sty m:val="p"/>
                          </m:rPr>
                          <a:rPr lang="en-US" sz="2000" i="0">
                            <a:latin typeface="Cambria Math" panose="02040503050406030204" pitchFamily="18" charset="0"/>
                            <a:ea typeface="Cambria Math" panose="02040503050406030204" pitchFamily="18" charset="0"/>
                          </a:rPr>
                          <m:t>dy</m:t>
                        </m:r>
                      </m:num>
                      <m:den>
                        <m:r>
                          <m:rPr>
                            <m:sty m:val="p"/>
                          </m:rPr>
                          <a:rPr lang="en-US" sz="2000" i="0">
                            <a:latin typeface="Cambria Math" panose="02040503050406030204" pitchFamily="18" charset="0"/>
                            <a:ea typeface="Cambria Math" panose="02040503050406030204" pitchFamily="18" charset="0"/>
                          </a:rPr>
                          <m:t>dx</m:t>
                        </m:r>
                      </m:den>
                    </m:f>
                    <m:r>
                      <a:rPr lang="en-US" sz="2000" i="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m:rPr>
                            <m:sty m:val="p"/>
                          </m:rPr>
                          <a:rPr lang="en-US" sz="2000" i="0">
                            <a:latin typeface="Cambria Math" panose="02040503050406030204" pitchFamily="18" charset="0"/>
                            <a:ea typeface="Cambria Math" panose="02040503050406030204" pitchFamily="18" charset="0"/>
                          </a:rPr>
                          <m:t>dt</m:t>
                        </m:r>
                      </m:num>
                      <m:den>
                        <m:r>
                          <m:rPr>
                            <m:sty m:val="p"/>
                          </m:rPr>
                          <a:rPr lang="en-US" sz="2000" i="0">
                            <a:latin typeface="Cambria Math" panose="02040503050406030204" pitchFamily="18" charset="0"/>
                            <a:ea typeface="Cambria Math" panose="02040503050406030204" pitchFamily="18" charset="0"/>
                          </a:rPr>
                          <m:t>dx</m:t>
                        </m:r>
                      </m:den>
                    </m:f>
                  </m:oMath>
                </a14:m>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Equation </a:t>
                </a:r>
                <a:r>
                  <a:rPr lang="en-US" sz="2000" dirty="0">
                    <a:latin typeface="Times New Roman" panose="02020603050405020304" pitchFamily="18" charset="0"/>
                    <a:cs typeface="Times New Roman" panose="02020603050405020304" pitchFamily="18" charset="0"/>
                  </a:rPr>
                  <a:t>(2) becomes  </a:t>
                </a: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dt</m:t>
                        </m:r>
                      </m:num>
                      <m:den>
                        <m:r>
                          <m:rPr>
                            <m:sty m:val="p"/>
                          </m:rPr>
                          <a:rPr lang="en-US" sz="2000" i="0">
                            <a:latin typeface="Cambria Math" panose="02040503050406030204" pitchFamily="18" charset="0"/>
                            <a:cs typeface="Times New Roman" panose="02020603050405020304" pitchFamily="18" charset="0"/>
                          </a:rPr>
                          <m:t>dx</m:t>
                        </m:r>
                      </m:den>
                    </m:f>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2</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t</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cosx</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sin</m:t>
                        </m:r>
                      </m:e>
                      <m:sup>
                        <m:r>
                          <a:rPr lang="en-US" sz="2000" i="0">
                            <a:latin typeface="Cambria Math" panose="02040503050406030204" pitchFamily="18" charset="0"/>
                            <a:cs typeface="Times New Roman" panose="02020603050405020304" pitchFamily="18" charset="0"/>
                          </a:rPr>
                          <m:t>2</m:t>
                        </m:r>
                      </m:sup>
                    </m:sSup>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cosx</m:t>
                    </m:r>
                  </m:oMath>
                </a14:m>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01782"/>
                <a:ext cx="10515600" cy="5775181"/>
              </a:xfrm>
              <a:blipFill>
                <a:blip r:embed="rId2"/>
                <a:stretch>
                  <a:fillRect l="-638" t="-1056"/>
                </a:stretch>
              </a:blipFill>
            </p:spPr>
            <p:txBody>
              <a:bodyPr/>
              <a:lstStyle/>
              <a:p>
                <a:r>
                  <a:rPr lang="en-IN">
                    <a:noFill/>
                  </a:rPr>
                  <a:t> </a:t>
                </a:r>
              </a:p>
            </p:txBody>
          </p:sp>
        </mc:Fallback>
      </mc:AlternateContent>
    </p:spTree>
    <p:extLst>
      <p:ext uri="{BB962C8B-B14F-4D97-AF65-F5344CB8AC3E}">
        <p14:creationId xmlns:p14="http://schemas.microsoft.com/office/powerpoint/2010/main" val="1622831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77091"/>
                <a:ext cx="10515600" cy="5899872"/>
              </a:xfrm>
            </p:spPr>
            <p:txBody>
              <a:bodyPr>
                <a:normAutofit fontScale="92500" lnSpcReduction="20000"/>
              </a:bodyPr>
              <a:lstStyle/>
              <a:p>
                <a:pPr marL="0" indent="0">
                  <a:buNone/>
                </a:pPr>
                <a:r>
                  <a:rPr lang="en-US" i="1" dirty="0" smtClean="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This </a:t>
                </a:r>
                <a:r>
                  <a:rPr lang="en-US" sz="2200" dirty="0">
                    <a:latin typeface="Times New Roman" panose="02020603050405020304" pitchFamily="18" charset="0"/>
                    <a:cs typeface="Times New Roman" panose="02020603050405020304" pitchFamily="18" charset="0"/>
                  </a:rPr>
                  <a:t>is L.D.E in t</a:t>
                </a:r>
              </a:p>
              <a:p>
                <a:pPr marL="0" indent="0">
                  <a:buNone/>
                </a:pPr>
                <a:r>
                  <a:rPr lang="en-US" sz="2200" dirty="0">
                    <a:latin typeface="Times New Roman" panose="02020603050405020304" pitchFamily="18" charset="0"/>
                    <a:cs typeface="Times New Roman" panose="02020603050405020304" pitchFamily="18" charset="0"/>
                  </a:rPr>
                  <a:t>                            I.F = </a:t>
                </a:r>
                <a14:m>
                  <m:oMath xmlns:m="http://schemas.openxmlformats.org/officeDocument/2006/math">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nary>
                          <m:naryPr>
                            <m:limLoc m:val="undOvr"/>
                            <m:subHide m:val="on"/>
                            <m:supHide m:val="on"/>
                            <m:ctrlPr>
                              <a:rPr lang="en-US" sz="2200" i="1">
                                <a:latin typeface="Cambria Math" panose="02040503050406030204" pitchFamily="18" charset="0"/>
                              </a:rPr>
                            </m:ctrlPr>
                          </m:naryPr>
                          <m:sub/>
                          <m:sup/>
                          <m:e>
                            <m:r>
                              <a:rPr lang="en-US" sz="2200" b="0" i="0" smtClean="0">
                                <a:latin typeface="Cambria Math" panose="02040503050406030204" pitchFamily="18" charset="0"/>
                              </a:rPr>
                              <m:t>−</m:t>
                            </m:r>
                            <m:r>
                              <a:rPr lang="en-US" sz="2200" b="0" i="0" smtClean="0">
                                <a:latin typeface="Cambria Math" panose="02040503050406030204" pitchFamily="18" charset="0"/>
                              </a:rPr>
                              <m:t>2</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cosx</m:t>
                            </m:r>
                            <m:r>
                              <a:rPr lang="en-US" sz="2200" b="0" i="0" smtClean="0">
                                <a:latin typeface="Cambria Math" panose="02040503050406030204" pitchFamily="18" charset="0"/>
                              </a:rPr>
                              <m:t> </m:t>
                            </m:r>
                          </m:e>
                        </m:nary>
                        <m:r>
                          <a:rPr lang="en-US" sz="2200" i="0">
                            <a:latin typeface="Cambria Math" panose="02040503050406030204" pitchFamily="18" charset="0"/>
                          </a:rPr>
                          <m:t> </m:t>
                        </m:r>
                        <m:r>
                          <m:rPr>
                            <m:sty m:val="p"/>
                          </m:rPr>
                          <a:rPr lang="en-US" sz="2200" i="0">
                            <a:latin typeface="Cambria Math" panose="02040503050406030204" pitchFamily="18" charset="0"/>
                          </a:rPr>
                          <m:t>dx</m:t>
                        </m:r>
                        <m:r>
                          <a:rPr lang="en-US" sz="2200" i="0">
                            <a:latin typeface="Cambria Math" panose="02040503050406030204" pitchFamily="18" charset="0"/>
                          </a:rPr>
                          <m:t> </m:t>
                        </m:r>
                      </m:sup>
                    </m:sSup>
                    <m:r>
                      <a:rPr lang="en-US" sz="2200" i="0">
                        <a:latin typeface="Cambria Math" panose="02040503050406030204" pitchFamily="18" charset="0"/>
                      </a:rPr>
                      <m:t>=</m:t>
                    </m:r>
                    <m:sSup>
                      <m:sSupPr>
                        <m:ctrlPr>
                          <a:rPr lang="en-US" sz="2200" i="1" smtClean="0">
                            <a:latin typeface="Cambria Math" panose="02040503050406030204" pitchFamily="18" charset="0"/>
                          </a:rPr>
                        </m:ctrlPr>
                      </m:sSupPr>
                      <m:e>
                        <m:r>
                          <m:rPr>
                            <m:sty m:val="p"/>
                          </m:rPr>
                          <a:rPr lang="en-US" sz="2200" i="0">
                            <a:latin typeface="Cambria Math" panose="02040503050406030204" pitchFamily="18" charset="0"/>
                          </a:rPr>
                          <m:t>e</m:t>
                        </m:r>
                      </m:e>
                      <m:sup>
                        <m:r>
                          <a:rPr lang="en-US" sz="2200" b="0" i="0" smtClean="0">
                            <a:latin typeface="Cambria Math" panose="02040503050406030204" pitchFamily="18" charset="0"/>
                          </a:rPr>
                          <m:t>−</m:t>
                        </m:r>
                        <m:r>
                          <a:rPr lang="en-US" sz="2200" b="0" i="0" smtClean="0">
                            <a:latin typeface="Cambria Math" panose="02040503050406030204" pitchFamily="18" charset="0"/>
                          </a:rPr>
                          <m:t>2</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sinx</m:t>
                        </m:r>
                      </m:sup>
                    </m:sSup>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Then the general solution is given by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t</m:t>
                    </m:r>
                    <m:r>
                      <a:rPr lang="en-US" sz="2200" i="0">
                        <a:latin typeface="Cambria Math" panose="02040503050406030204" pitchFamily="18" charset="0"/>
                        <a:cs typeface="Times New Roman" panose="02020603050405020304" pitchFamily="18" charset="0"/>
                      </a:rPr>
                      <m:t> </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I</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F</m:t>
                        </m:r>
                      </m:e>
                    </m:d>
                    <m:r>
                      <a:rPr lang="en-US" sz="2200" i="0">
                        <a:latin typeface="Cambria Math" panose="02040503050406030204" pitchFamily="18" charset="0"/>
                        <a:cs typeface="Times New Roman" panose="02020603050405020304" pitchFamily="18" charset="0"/>
                      </a:rPr>
                      <m:t>= </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m:rPr>
                            <m:sty m:val="p"/>
                          </m:rPr>
                          <a:rPr lang="en-US" sz="2200" i="0">
                            <a:latin typeface="Cambria Math" panose="02040503050406030204" pitchFamily="18" charset="0"/>
                            <a:cs typeface="Times New Roman" panose="02020603050405020304" pitchFamily="18" charset="0"/>
                          </a:rPr>
                          <m:t>Q</m:t>
                        </m:r>
                        <m:d>
                          <m:dPr>
                            <m:ctrlPr>
                              <a:rPr lang="en-US" sz="2200" i="1">
                                <a:latin typeface="Cambria Math" panose="02040503050406030204" pitchFamily="18" charset="0"/>
                                <a:cs typeface="Times New Roman" panose="02020603050405020304" pitchFamily="18" charset="0"/>
                              </a:rPr>
                            </m:ctrlPr>
                          </m:dPr>
                          <m:e>
                            <m:r>
                              <m:rPr>
                                <m:sty m:val="p"/>
                              </m:rPr>
                              <a:rPr lang="en-US" sz="2200" i="0">
                                <a:latin typeface="Cambria Math" panose="02040503050406030204" pitchFamily="18" charset="0"/>
                                <a:cs typeface="Times New Roman" panose="02020603050405020304" pitchFamily="18" charset="0"/>
                              </a:rPr>
                              <m:t>x</m:t>
                            </m:r>
                          </m:e>
                        </m:d>
                        <m:r>
                          <a:rPr lang="en-US" sz="2200" i="0">
                            <a:latin typeface="Cambria Math" panose="02040503050406030204" pitchFamily="18" charset="0"/>
                            <a:cs typeface="Times New Roman" panose="02020603050405020304" pitchFamily="18" charset="0"/>
                          </a:rPr>
                          <m:t>∗</m:t>
                        </m:r>
                        <m:r>
                          <a:rPr lang="en-US" sz="2200" b="0" i="0" smtClean="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I</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F</m:t>
                        </m:r>
                        <m:r>
                          <a:rPr lang="en-US" sz="2200" b="0" i="0" smtClean="0">
                            <a:latin typeface="Cambria Math" panose="02040503050406030204" pitchFamily="18" charset="0"/>
                            <a:cs typeface="Times New Roman" panose="02020603050405020304" pitchFamily="18" charset="0"/>
                          </a:rPr>
                          <m:t>)</m:t>
                        </m:r>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dx</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c</m:t>
                        </m:r>
                      </m:e>
                    </m:nary>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t</m:t>
                    </m:r>
                    <m:r>
                      <a:rPr lang="en-US" sz="2200" i="0">
                        <a:latin typeface="Cambria Math" panose="02040503050406030204" pitchFamily="18" charset="0"/>
                        <a:cs typeface="Times New Roman" panose="02020603050405020304" pitchFamily="18" charset="0"/>
                      </a:rPr>
                      <m:t> </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a:rPr lang="en-US" sz="2200" i="0">
                                <a:latin typeface="Cambria Math" panose="02040503050406030204" pitchFamily="18" charset="0"/>
                              </a:rPr>
                              <m:t>−</m:t>
                            </m:r>
                            <m:r>
                              <a:rPr lang="en-US" sz="2200" i="0">
                                <a:latin typeface="Cambria Math" panose="02040503050406030204" pitchFamily="18" charset="0"/>
                              </a:rPr>
                              <m:t>2</m:t>
                            </m:r>
                            <m:r>
                              <a:rPr lang="en-US" sz="2200" i="0">
                                <a:latin typeface="Cambria Math" panose="02040503050406030204" pitchFamily="18" charset="0"/>
                              </a:rPr>
                              <m:t> </m:t>
                            </m:r>
                            <m:r>
                              <m:rPr>
                                <m:sty m:val="p"/>
                              </m:rPr>
                              <a:rPr lang="en-US" sz="2200" i="0">
                                <a:latin typeface="Cambria Math" panose="02040503050406030204" pitchFamily="18" charset="0"/>
                              </a:rPr>
                              <m:t>sinx</m:t>
                            </m:r>
                          </m:sup>
                        </m:sSup>
                        <m:r>
                          <m:rPr>
                            <m:nor/>
                          </m:rPr>
                          <a:rPr lang="en-IN" sz="2200" dirty="0">
                            <a:latin typeface="Times New Roman" panose="02020603050405020304" pitchFamily="18" charset="0"/>
                            <a:cs typeface="Times New Roman" panose="02020603050405020304" pitchFamily="18" charset="0"/>
                          </a:rPr>
                          <m:t> </m:t>
                        </m:r>
                      </m:e>
                    </m:d>
                    <m:r>
                      <a:rPr lang="en-US" sz="2200" i="0">
                        <a:latin typeface="Cambria Math" panose="02040503050406030204" pitchFamily="18" charset="0"/>
                        <a:cs typeface="Times New Roman" panose="02020603050405020304" pitchFamily="18" charset="0"/>
                      </a:rPr>
                      <m:t>= </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a:rPr lang="en-US" sz="2200" i="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m:rPr>
                                <m:sty m:val="p"/>
                              </m:rPr>
                              <a:rPr lang="en-US" sz="2200" i="0">
                                <a:latin typeface="Cambria Math" panose="02040503050406030204" pitchFamily="18" charset="0"/>
                                <a:cs typeface="Times New Roman" panose="02020603050405020304" pitchFamily="18" charset="0"/>
                              </a:rPr>
                              <m:t>sin</m:t>
                            </m:r>
                          </m:e>
                          <m:sup>
                            <m:r>
                              <a:rPr lang="en-US" sz="2200" i="0">
                                <a:latin typeface="Cambria Math" panose="02040503050406030204" pitchFamily="18" charset="0"/>
                                <a:cs typeface="Times New Roman" panose="02020603050405020304" pitchFamily="18" charset="0"/>
                              </a:rPr>
                              <m:t>2</m:t>
                            </m:r>
                          </m:sup>
                        </m:sSup>
                        <m:r>
                          <m:rPr>
                            <m:sty m:val="p"/>
                          </m:rPr>
                          <a:rPr lang="en-US" sz="2200" i="0">
                            <a:latin typeface="Cambria Math" panose="02040503050406030204" pitchFamily="18" charset="0"/>
                            <a:cs typeface="Times New Roman" panose="02020603050405020304" pitchFamily="18" charset="0"/>
                          </a:rPr>
                          <m:t>x</m:t>
                        </m:r>
                        <m:r>
                          <a:rPr lang="en-US" sz="2200" i="0">
                            <a:latin typeface="Cambria Math" panose="02040503050406030204" pitchFamily="18" charset="0"/>
                            <a:cs typeface="Times New Roman" panose="02020603050405020304" pitchFamily="18" charset="0"/>
                          </a:rPr>
                          <m:t> </m:t>
                        </m:r>
                        <m:r>
                          <m:rPr>
                            <m:sty m:val="p"/>
                          </m:rPr>
                          <a:rPr lang="en-US" sz="2200" i="0">
                            <a:latin typeface="Cambria Math" panose="02040503050406030204" pitchFamily="18" charset="0"/>
                            <a:cs typeface="Times New Roman" panose="02020603050405020304" pitchFamily="18" charset="0"/>
                          </a:rPr>
                          <m:t>cosx</m:t>
                        </m:r>
                        <m:r>
                          <a:rPr lang="en-US" sz="2200" i="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a:rPr lang="en-US" sz="2200" i="0">
                                <a:latin typeface="Cambria Math" panose="02040503050406030204" pitchFamily="18" charset="0"/>
                              </a:rPr>
                              <m:t>−</m:t>
                            </m:r>
                            <m:r>
                              <a:rPr lang="en-US" sz="2200" i="0">
                                <a:latin typeface="Cambria Math" panose="02040503050406030204" pitchFamily="18" charset="0"/>
                              </a:rPr>
                              <m:t>2</m:t>
                            </m:r>
                            <m:r>
                              <a:rPr lang="en-US" sz="2200" i="0">
                                <a:latin typeface="Cambria Math" panose="02040503050406030204" pitchFamily="18" charset="0"/>
                              </a:rPr>
                              <m:t> </m:t>
                            </m:r>
                            <m:r>
                              <m:rPr>
                                <m:sty m:val="p"/>
                              </m:rPr>
                              <a:rPr lang="en-US" sz="2200" i="0">
                                <a:latin typeface="Cambria Math" panose="02040503050406030204" pitchFamily="18" charset="0"/>
                              </a:rPr>
                              <m:t>sinx</m:t>
                            </m:r>
                          </m:sup>
                        </m:sSup>
                        <m:r>
                          <a:rPr lang="en-US" sz="2200" b="0" i="0" smtClean="0">
                            <a:latin typeface="Cambria Math" panose="02040503050406030204" pitchFamily="18" charset="0"/>
                          </a:rPr>
                          <m:t> </m:t>
                        </m:r>
                        <m:r>
                          <m:rPr>
                            <m:sty m:val="p"/>
                          </m:rPr>
                          <a:rPr lang="en-US" sz="2200" i="0">
                            <a:latin typeface="Cambria Math" panose="02040503050406030204" pitchFamily="18" charset="0"/>
                            <a:cs typeface="Times New Roman" panose="02020603050405020304" pitchFamily="18" charset="0"/>
                          </a:rPr>
                          <m:t>dx</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c</m:t>
                        </m:r>
                        <m:r>
                          <a:rPr lang="en-US" sz="2200" b="0" i="0" smtClean="0">
                            <a:latin typeface="Cambria Math" panose="02040503050406030204" pitchFamily="18" charset="0"/>
                            <a:cs typeface="Times New Roman" panose="02020603050405020304" pitchFamily="18" charset="0"/>
                          </a:rPr>
                          <m:t>  </m:t>
                        </m:r>
                      </m:e>
                    </m:nary>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Put </a:t>
                </a:r>
                <a14:m>
                  <m:oMath xmlns:m="http://schemas.openxmlformats.org/officeDocument/2006/math">
                    <m:r>
                      <a:rPr lang="en-US" sz="2200" i="0">
                        <a:latin typeface="Cambria Math" panose="02040503050406030204" pitchFamily="18" charset="0"/>
                      </a:rPr>
                      <m:t>−</m:t>
                    </m:r>
                    <m:r>
                      <a:rPr lang="en-US" sz="2200" i="0">
                        <a:latin typeface="Cambria Math" panose="02040503050406030204" pitchFamily="18" charset="0"/>
                      </a:rPr>
                      <m:t>2</m:t>
                    </m:r>
                    <m:r>
                      <a:rPr lang="en-US" sz="2200" i="0">
                        <a:latin typeface="Cambria Math" panose="02040503050406030204" pitchFamily="18" charset="0"/>
                      </a:rPr>
                      <m:t> </m:t>
                    </m:r>
                    <m:r>
                      <m:rPr>
                        <m:sty m:val="p"/>
                      </m:rPr>
                      <a:rPr lang="en-US" sz="2200" i="0">
                        <a:latin typeface="Cambria Math" panose="02040503050406030204" pitchFamily="18" charset="0"/>
                      </a:rPr>
                      <m:t>sinx</m:t>
                    </m:r>
                    <m:r>
                      <a:rPr lang="en-US" sz="2200" b="0" i="0" smtClean="0">
                        <a:latin typeface="Cambria Math" panose="02040503050406030204" pitchFamily="18" charset="0"/>
                      </a:rPr>
                      <m:t>=</m:t>
                    </m:r>
                    <m:r>
                      <m:rPr>
                        <m:sty m:val="p"/>
                      </m:rPr>
                      <a:rPr lang="en-US" sz="2200" b="0" i="0" smtClean="0">
                        <a:latin typeface="Cambria Math" panose="02040503050406030204" pitchFamily="18" charset="0"/>
                      </a:rPr>
                      <m:t>u</m:t>
                    </m:r>
                    <m:r>
                      <a:rPr lang="en-US" sz="2200" b="0" i="0" smtClean="0">
                        <a:latin typeface="Cambria Math" panose="02040503050406030204" pitchFamily="18" charset="0"/>
                        <a:ea typeface="Cambria Math" panose="02040503050406030204" pitchFamily="18" charset="0"/>
                      </a:rPr>
                      <m:t>⇒−</m:t>
                    </m:r>
                    <m:r>
                      <a:rPr lang="en-US" sz="2200" b="0" i="0" smtClean="0">
                        <a:latin typeface="Cambria Math" panose="02040503050406030204" pitchFamily="18" charset="0"/>
                        <a:ea typeface="Cambria Math" panose="02040503050406030204" pitchFamily="18" charset="0"/>
                      </a:rPr>
                      <m:t>2</m:t>
                    </m:r>
                    <m:r>
                      <a:rPr lang="en-US" sz="2200" b="0" i="0"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cosx</m:t>
                    </m:r>
                    <m:r>
                      <a:rPr lang="en-US" sz="2200" b="0" i="0"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dx</m:t>
                    </m:r>
                    <m:r>
                      <a:rPr lang="en-US" sz="2200" b="0" i="0" smtClean="0">
                        <a:latin typeface="Cambria Math" panose="02040503050406030204" pitchFamily="18" charset="0"/>
                        <a:ea typeface="Cambria Math" panose="02040503050406030204" pitchFamily="18" charset="0"/>
                      </a:rPr>
                      <m:t>=</m:t>
                    </m:r>
                    <m:r>
                      <m:rPr>
                        <m:sty m:val="p"/>
                      </m:rPr>
                      <a:rPr lang="en-US" sz="2200" b="0" i="0" smtClean="0">
                        <a:latin typeface="Cambria Math" panose="02040503050406030204" pitchFamily="18" charset="0"/>
                        <a:ea typeface="Cambria Math" panose="02040503050406030204" pitchFamily="18" charset="0"/>
                      </a:rPr>
                      <m:t>du</m:t>
                    </m:r>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r>
                      <a:rPr lang="en-US" sz="2200" i="1">
                        <a:latin typeface="Cambria Math" panose="02040503050406030204" pitchFamily="18" charset="0"/>
                        <a:cs typeface="Times New Roman" panose="02020603050405020304" pitchFamily="18" charset="0"/>
                      </a:rPr>
                      <m:t>𝑡</m:t>
                    </m:r>
                    <m:r>
                      <a:rPr lang="en-US" sz="2200" i="1">
                        <a:latin typeface="Cambria Math" panose="02040503050406030204" pitchFamily="18" charset="0"/>
                        <a:cs typeface="Times New Roman" panose="02020603050405020304" pitchFamily="18" charset="0"/>
                      </a:rPr>
                      <m:t> </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𝑒</m:t>
                            </m:r>
                          </m:e>
                          <m:sup>
                            <m:r>
                              <a:rPr lang="en-US" sz="2200" i="1">
                                <a:latin typeface="Cambria Math" panose="02040503050406030204" pitchFamily="18" charset="0"/>
                              </a:rPr>
                              <m:t>−</m:t>
                            </m:r>
                            <m:r>
                              <a:rPr lang="en-US" sz="2200" i="1">
                                <a:latin typeface="Cambria Math" panose="02040503050406030204" pitchFamily="18" charset="0"/>
                              </a:rPr>
                              <m:t>2</m:t>
                            </m:r>
                            <m:r>
                              <a:rPr lang="en-US" sz="2200" i="1">
                                <a:latin typeface="Cambria Math" panose="02040503050406030204" pitchFamily="18" charset="0"/>
                              </a:rPr>
                              <m:t> </m:t>
                            </m:r>
                            <m:r>
                              <a:rPr lang="en-US" sz="2200" i="1">
                                <a:latin typeface="Cambria Math" panose="02040503050406030204" pitchFamily="18" charset="0"/>
                              </a:rPr>
                              <m:t>𝑠𝑖𝑛𝑥</m:t>
                            </m:r>
                          </m:sup>
                        </m:sSup>
                      </m:e>
                    </m:d>
                    <m:r>
                      <a:rPr lang="en-US" sz="2200" i="1">
                        <a:latin typeface="Cambria Math" panose="02040503050406030204" pitchFamily="18" charset="0"/>
                        <a:cs typeface="Times New Roman" panose="02020603050405020304" pitchFamily="18" charset="0"/>
                      </a:rPr>
                      <m:t>=</m:t>
                    </m:r>
                    <m:nary>
                      <m:naryPr>
                        <m:limLoc m:val="undOvr"/>
                        <m:subHide m:val="on"/>
                        <m:supHide m:val="on"/>
                        <m:ctrlPr>
                          <a:rPr lang="en-US" sz="2200" i="1">
                            <a:latin typeface="Cambria Math" panose="02040503050406030204" pitchFamily="18" charset="0"/>
                            <a:cs typeface="Times New Roman" panose="02020603050405020304" pitchFamily="18" charset="0"/>
                          </a:rPr>
                        </m:ctrlPr>
                      </m:naryPr>
                      <m:sub/>
                      <m:sup/>
                      <m:e>
                        <m:r>
                          <a:rPr lang="en-US" sz="2200" i="1">
                            <a:latin typeface="Cambria Math" panose="02040503050406030204" pitchFamily="18" charset="0"/>
                            <a:cs typeface="Times New Roman" panose="02020603050405020304" pitchFamily="18" charset="0"/>
                          </a:rPr>
                          <m:t>−</m:t>
                        </m:r>
                        <m:f>
                          <m:fPr>
                            <m:ctrlPr>
                              <a:rPr lang="en-IN" sz="2200" i="1" dirty="0">
                                <a:latin typeface="Cambria Math" panose="02040503050406030204" pitchFamily="18" charset="0"/>
                                <a:cs typeface="Times New Roman" panose="02020603050405020304" pitchFamily="18" charset="0"/>
                              </a:rPr>
                            </m:ctrlPr>
                          </m:fPr>
                          <m:num>
                            <m:sSup>
                              <m:sSupPr>
                                <m:ctrlPr>
                                  <a:rPr lang="en-IN" sz="2200" i="1" dirty="0" smtClean="0">
                                    <a:latin typeface="Cambria Math" panose="02040503050406030204" pitchFamily="18" charset="0"/>
                                    <a:cs typeface="Times New Roman" panose="02020603050405020304" pitchFamily="18" charset="0"/>
                                  </a:rPr>
                                </m:ctrlPr>
                              </m:sSupPr>
                              <m:e>
                                <m:r>
                                  <a:rPr lang="en-US" sz="2200" b="0" i="1" dirty="0" smtClean="0">
                                    <a:latin typeface="Cambria Math" panose="02040503050406030204" pitchFamily="18" charset="0"/>
                                    <a:cs typeface="Times New Roman" panose="02020603050405020304" pitchFamily="18" charset="0"/>
                                  </a:rPr>
                                  <m:t>𝑢</m:t>
                                </m:r>
                              </m:e>
                              <m:sup>
                                <m:r>
                                  <a:rPr lang="en-US" sz="2200" b="0" i="1" dirty="0" smtClean="0">
                                    <a:latin typeface="Cambria Math" panose="02040503050406030204" pitchFamily="18" charset="0"/>
                                    <a:cs typeface="Times New Roman" panose="02020603050405020304" pitchFamily="18" charset="0"/>
                                  </a:rPr>
                                  <m:t>2</m:t>
                                </m:r>
                              </m:sup>
                            </m:sSup>
                          </m:num>
                          <m:den>
                            <m:r>
                              <a:rPr lang="en-US" sz="2200" b="0" i="1" dirty="0" smtClean="0">
                                <a:latin typeface="Cambria Math" panose="02040503050406030204" pitchFamily="18" charset="0"/>
                                <a:cs typeface="Times New Roman" panose="02020603050405020304" pitchFamily="18" charset="0"/>
                              </a:rPr>
                              <m:t>4</m:t>
                            </m:r>
                          </m:den>
                        </m:f>
                        <m:sSup>
                          <m:sSupPr>
                            <m:ctrlPr>
                              <a:rPr lang="en-US" sz="2200" i="1">
                                <a:latin typeface="Cambria Math" panose="02040503050406030204" pitchFamily="18" charset="0"/>
                              </a:rPr>
                            </m:ctrlPr>
                          </m:sSupPr>
                          <m:e>
                            <m:r>
                              <a:rPr lang="en-US" sz="2200" i="1">
                                <a:latin typeface="Cambria Math" panose="02040503050406030204" pitchFamily="18" charset="0"/>
                              </a:rPr>
                              <m:t>𝑒</m:t>
                            </m:r>
                          </m:e>
                          <m:sup>
                            <m:r>
                              <a:rPr lang="en-US" sz="2200" b="0" i="1" smtClean="0">
                                <a:latin typeface="Cambria Math" panose="02040503050406030204" pitchFamily="18" charset="0"/>
                              </a:rPr>
                              <m:t>𝑢</m:t>
                            </m:r>
                          </m:sup>
                        </m:sSup>
                        <m:r>
                          <a:rPr lang="en-US" sz="2200" b="0" i="1" smtClean="0">
                            <a:latin typeface="Cambria Math" panose="02040503050406030204" pitchFamily="18" charset="0"/>
                          </a:rPr>
                          <m:t>(−</m:t>
                        </m:r>
                        <m:f>
                          <m:fPr>
                            <m:ctrlPr>
                              <a:rPr lang="en-IN" sz="2200" i="1" dirty="0">
                                <a:latin typeface="Cambria Math" panose="02040503050406030204" pitchFamily="18" charset="0"/>
                                <a:cs typeface="Times New Roman" panose="02020603050405020304" pitchFamily="18" charset="0"/>
                              </a:rPr>
                            </m:ctrlPr>
                          </m:fPr>
                          <m:num>
                            <m:r>
                              <a:rPr lang="en-US" sz="2200" b="0" i="1" dirty="0" smtClean="0">
                                <a:latin typeface="Cambria Math" panose="02040503050406030204" pitchFamily="18" charset="0"/>
                                <a:cs typeface="Times New Roman" panose="02020603050405020304" pitchFamily="18" charset="0"/>
                              </a:rPr>
                              <m:t>𝑑𝑢</m:t>
                            </m:r>
                          </m:num>
                          <m:den>
                            <m:r>
                              <a:rPr lang="en-US" sz="2200" b="0" i="1" dirty="0" smtClean="0">
                                <a:latin typeface="Cambria Math" panose="02040503050406030204" pitchFamily="18" charset="0"/>
                                <a:cs typeface="Times New Roman" panose="02020603050405020304" pitchFamily="18" charset="0"/>
                              </a:rPr>
                              <m:t>2</m:t>
                            </m:r>
                          </m:den>
                        </m:f>
                        <m:r>
                          <a:rPr lang="en-US" sz="2200" b="0" i="1" dirty="0" smtClean="0">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𝑐</m:t>
                        </m:r>
                        <m:r>
                          <a:rPr lang="en-US" sz="2200" i="1">
                            <a:latin typeface="Cambria Math" panose="02040503050406030204" pitchFamily="18" charset="0"/>
                            <a:cs typeface="Times New Roman" panose="02020603050405020304" pitchFamily="18" charset="0"/>
                          </a:rPr>
                          <m:t>  </m:t>
                        </m:r>
                      </m:e>
                    </m:nary>
                  </m:oMath>
                </a14:m>
                <a:endParaRPr lang="en-IN" sz="2200" i="1"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t</m:t>
                    </m:r>
                    <m:r>
                      <a:rPr lang="en-US" sz="2200" i="0">
                        <a:latin typeface="Cambria Math" panose="02040503050406030204" pitchFamily="18" charset="0"/>
                        <a:cs typeface="Times New Roman" panose="02020603050405020304" pitchFamily="18" charset="0"/>
                      </a:rPr>
                      <m:t> </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a:rPr lang="en-US" sz="2200" i="0">
                                <a:latin typeface="Cambria Math" panose="02040503050406030204" pitchFamily="18" charset="0"/>
                              </a:rPr>
                              <m:t>−</m:t>
                            </m:r>
                            <m:r>
                              <a:rPr lang="en-US" sz="2200" i="0">
                                <a:latin typeface="Cambria Math" panose="02040503050406030204" pitchFamily="18" charset="0"/>
                              </a:rPr>
                              <m:t>2</m:t>
                            </m:r>
                            <m:r>
                              <a:rPr lang="en-US" sz="2200" i="0">
                                <a:latin typeface="Cambria Math" panose="02040503050406030204" pitchFamily="18" charset="0"/>
                              </a:rPr>
                              <m:t> </m:t>
                            </m:r>
                            <m:r>
                              <m:rPr>
                                <m:sty m:val="p"/>
                              </m:rPr>
                              <a:rPr lang="en-US" sz="2200" i="0">
                                <a:latin typeface="Cambria Math" panose="02040503050406030204" pitchFamily="18" charset="0"/>
                              </a:rPr>
                              <m:t>sinx</m:t>
                            </m:r>
                          </m:sup>
                        </m:sSup>
                      </m:e>
                    </m:d>
                    <m:r>
                      <a:rPr lang="en-US" sz="2200" i="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en-US" sz="2200" b="0" i="0" smtClean="0">
                            <a:latin typeface="Cambria Math" panose="02040503050406030204" pitchFamily="18" charset="0"/>
                            <a:cs typeface="Times New Roman" panose="02020603050405020304" pitchFamily="18" charset="0"/>
                          </a:rPr>
                          <m:t>1</m:t>
                        </m:r>
                      </m:num>
                      <m:den>
                        <m:r>
                          <a:rPr lang="en-US" sz="2200" b="0" i="0" smtClean="0">
                            <a:latin typeface="Cambria Math" panose="02040503050406030204" pitchFamily="18" charset="0"/>
                            <a:cs typeface="Times New Roman" panose="02020603050405020304" pitchFamily="18" charset="0"/>
                          </a:rPr>
                          <m:t>8</m:t>
                        </m:r>
                      </m:den>
                    </m:f>
                    <m:nary>
                      <m:naryPr>
                        <m:limLoc m:val="undOvr"/>
                        <m:subHide m:val="on"/>
                        <m:supHide m:val="on"/>
                        <m:ctrlPr>
                          <a:rPr lang="en-US" sz="2200" i="1" smtClean="0">
                            <a:latin typeface="Cambria Math" panose="02040503050406030204" pitchFamily="18" charset="0"/>
                            <a:cs typeface="Times New Roman" panose="02020603050405020304" pitchFamily="18" charset="0"/>
                          </a:rPr>
                        </m:ctrlPr>
                      </m:naryPr>
                      <m:sub/>
                      <m:sup/>
                      <m:e>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0" dirty="0">
                                <a:latin typeface="Cambria Math" panose="02040503050406030204" pitchFamily="18" charset="0"/>
                                <a:cs typeface="Times New Roman" panose="02020603050405020304" pitchFamily="18" charset="0"/>
                              </a:rPr>
                              <m:t>u</m:t>
                            </m:r>
                          </m:e>
                          <m:sup>
                            <m:r>
                              <a:rPr lang="en-US" sz="2200" i="0" dirty="0">
                                <a:latin typeface="Cambria Math" panose="02040503050406030204" pitchFamily="18" charset="0"/>
                                <a:cs typeface="Times New Roman" panose="02020603050405020304" pitchFamily="18" charset="0"/>
                              </a:rPr>
                              <m:t>2</m:t>
                            </m:r>
                          </m:sup>
                        </m:sSup>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m:rPr>
                                <m:sty m:val="p"/>
                              </m:rPr>
                              <a:rPr lang="en-US" sz="2200" i="0">
                                <a:latin typeface="Cambria Math" panose="02040503050406030204" pitchFamily="18" charset="0"/>
                              </a:rPr>
                              <m:t>u</m:t>
                            </m:r>
                          </m:sup>
                        </m:sSup>
                        <m:r>
                          <a:rPr lang="en-US" sz="2200" b="0" i="0" smtClean="0">
                            <a:latin typeface="Cambria Math" panose="02040503050406030204" pitchFamily="18" charset="0"/>
                          </a:rPr>
                          <m:t> </m:t>
                        </m:r>
                        <m:r>
                          <m:rPr>
                            <m:sty m:val="p"/>
                          </m:rPr>
                          <a:rPr lang="en-US" sz="2200" b="0" i="0" smtClean="0">
                            <a:latin typeface="Cambria Math" panose="02040503050406030204" pitchFamily="18" charset="0"/>
                          </a:rPr>
                          <m:t>du</m:t>
                        </m:r>
                        <m:r>
                          <a:rPr lang="en-US" sz="2200" i="0">
                            <a:latin typeface="Cambria Math" panose="02040503050406030204" pitchFamily="18" charset="0"/>
                            <a:cs typeface="Times New Roman" panose="02020603050405020304" pitchFamily="18" charset="0"/>
                          </a:rPr>
                          <m:t>+</m:t>
                        </m:r>
                        <m:r>
                          <m:rPr>
                            <m:sty m:val="p"/>
                          </m:rPr>
                          <a:rPr lang="en-US" sz="2200" i="0">
                            <a:latin typeface="Cambria Math" panose="02040503050406030204" pitchFamily="18" charset="0"/>
                            <a:cs typeface="Times New Roman" panose="02020603050405020304" pitchFamily="18" charset="0"/>
                          </a:rPr>
                          <m:t>c</m:t>
                        </m:r>
                        <m:r>
                          <a:rPr lang="en-US" sz="2200" i="0">
                            <a:latin typeface="Cambria Math" panose="02040503050406030204" pitchFamily="18" charset="0"/>
                            <a:cs typeface="Times New Roman" panose="02020603050405020304" pitchFamily="18" charset="0"/>
                          </a:rPr>
                          <m:t>  </m:t>
                        </m:r>
                      </m:e>
                    </m:nary>
                  </m:oMath>
                </a14:m>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t</m:t>
                    </m:r>
                    <m:r>
                      <a:rPr lang="en-US" sz="2200" i="0">
                        <a:latin typeface="Cambria Math" panose="02040503050406030204" pitchFamily="18" charset="0"/>
                        <a:cs typeface="Times New Roman" panose="02020603050405020304" pitchFamily="18" charset="0"/>
                      </a:rPr>
                      <m:t> </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a:rPr lang="en-US" sz="2200" i="0">
                                <a:latin typeface="Cambria Math" panose="02040503050406030204" pitchFamily="18" charset="0"/>
                              </a:rPr>
                              <m:t>−</m:t>
                            </m:r>
                            <m:r>
                              <a:rPr lang="en-US" sz="2200" i="0">
                                <a:latin typeface="Cambria Math" panose="02040503050406030204" pitchFamily="18" charset="0"/>
                              </a:rPr>
                              <m:t>2</m:t>
                            </m:r>
                            <m:r>
                              <a:rPr lang="en-US" sz="2200" i="0">
                                <a:latin typeface="Cambria Math" panose="02040503050406030204" pitchFamily="18" charset="0"/>
                              </a:rPr>
                              <m:t> </m:t>
                            </m:r>
                            <m:r>
                              <m:rPr>
                                <m:sty m:val="p"/>
                              </m:rPr>
                              <a:rPr lang="en-US" sz="2200" i="0">
                                <a:latin typeface="Cambria Math" panose="02040503050406030204" pitchFamily="18" charset="0"/>
                              </a:rPr>
                              <m:t>sinx</m:t>
                            </m:r>
                          </m:sup>
                        </m:sSup>
                      </m:e>
                    </m:d>
                    <m:r>
                      <a:rPr lang="en-US" sz="2200" i="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en-US" sz="2200" i="0">
                            <a:latin typeface="Cambria Math" panose="02040503050406030204" pitchFamily="18" charset="0"/>
                            <a:cs typeface="Times New Roman" panose="02020603050405020304" pitchFamily="18" charset="0"/>
                          </a:rPr>
                          <m:t>1</m:t>
                        </m:r>
                      </m:num>
                      <m:den>
                        <m:r>
                          <a:rPr lang="en-US" sz="2200" i="0">
                            <a:latin typeface="Cambria Math" panose="02040503050406030204" pitchFamily="18" charset="0"/>
                            <a:cs typeface="Times New Roman" panose="02020603050405020304" pitchFamily="18" charset="0"/>
                          </a:rPr>
                          <m:t>8</m:t>
                        </m:r>
                      </m:den>
                    </m:f>
                    <m:d>
                      <m:dPr>
                        <m:begChr m:val="["/>
                        <m:endChr m:val="]"/>
                        <m:ctrlPr>
                          <a:rPr lang="en-US" sz="2200" b="0" i="1" dirty="0" smtClean="0">
                            <a:latin typeface="Cambria Math" panose="02040503050406030204" pitchFamily="18" charset="0"/>
                            <a:cs typeface="Times New Roman" panose="02020603050405020304" pitchFamily="18" charset="0"/>
                          </a:rPr>
                        </m:ctrlPr>
                      </m:dPr>
                      <m:e>
                        <m:sSup>
                          <m:sSupPr>
                            <m:ctrlPr>
                              <a:rPr lang="en-IN" sz="2200" i="1" dirty="0">
                                <a:latin typeface="Cambria Math" panose="02040503050406030204" pitchFamily="18" charset="0"/>
                                <a:cs typeface="Times New Roman" panose="02020603050405020304" pitchFamily="18" charset="0"/>
                              </a:rPr>
                            </m:ctrlPr>
                          </m:sSupPr>
                          <m:e>
                            <m:r>
                              <m:rPr>
                                <m:sty m:val="p"/>
                              </m:rPr>
                              <a:rPr lang="en-US" sz="2200" i="0" dirty="0">
                                <a:latin typeface="Cambria Math" panose="02040503050406030204" pitchFamily="18" charset="0"/>
                                <a:cs typeface="Times New Roman" panose="02020603050405020304" pitchFamily="18" charset="0"/>
                              </a:rPr>
                              <m:t>u</m:t>
                            </m:r>
                          </m:e>
                          <m:sup>
                            <m:r>
                              <a:rPr lang="en-US" sz="2200" i="0" dirty="0">
                                <a:latin typeface="Cambria Math" panose="02040503050406030204" pitchFamily="18" charset="0"/>
                                <a:cs typeface="Times New Roman" panose="02020603050405020304" pitchFamily="18" charset="0"/>
                              </a:rPr>
                              <m:t>2</m:t>
                            </m:r>
                          </m:sup>
                        </m:sSup>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m:rPr>
                                <m:sty m:val="p"/>
                              </m:rPr>
                              <a:rPr lang="en-US" sz="2200" i="0">
                                <a:latin typeface="Cambria Math" panose="02040503050406030204" pitchFamily="18" charset="0"/>
                              </a:rPr>
                              <m:t>u</m:t>
                            </m:r>
                          </m:sup>
                        </m:sSup>
                        <m:r>
                          <a:rPr lang="en-US" sz="2200" b="0" i="0" smtClean="0">
                            <a:latin typeface="Cambria Math" panose="02040503050406030204" pitchFamily="18" charset="0"/>
                          </a:rPr>
                          <m:t>−</m:t>
                        </m:r>
                        <m:r>
                          <a:rPr lang="en-US" sz="2200" b="0" i="0" smtClean="0">
                            <a:latin typeface="Cambria Math" panose="02040503050406030204" pitchFamily="18" charset="0"/>
                          </a:rPr>
                          <m:t>2</m:t>
                        </m:r>
                        <m:r>
                          <m:rPr>
                            <m:sty m:val="p"/>
                          </m:rPr>
                          <a:rPr lang="en-US" sz="2200" b="0" i="0" smtClean="0">
                            <a:latin typeface="Cambria Math" panose="02040503050406030204" pitchFamily="18" charset="0"/>
                          </a:rPr>
                          <m:t>u</m:t>
                        </m:r>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m:rPr>
                                <m:sty m:val="p"/>
                              </m:rPr>
                              <a:rPr lang="en-US" sz="2200" i="0">
                                <a:latin typeface="Cambria Math" panose="02040503050406030204" pitchFamily="18" charset="0"/>
                              </a:rPr>
                              <m:t>u</m:t>
                            </m:r>
                          </m:sup>
                        </m:sSup>
                        <m:r>
                          <a:rPr lang="en-US" sz="2200" b="0" i="0" smtClean="0">
                            <a:latin typeface="Cambria Math" panose="02040503050406030204" pitchFamily="18" charset="0"/>
                          </a:rPr>
                          <m:t>+</m:t>
                        </m:r>
                        <m:r>
                          <a:rPr lang="en-US" sz="2200" b="0" i="0" smtClean="0">
                            <a:latin typeface="Cambria Math" panose="02040503050406030204" pitchFamily="18" charset="0"/>
                          </a:rPr>
                          <m:t>2</m:t>
                        </m:r>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m:rPr>
                                <m:sty m:val="p"/>
                              </m:rPr>
                              <a:rPr lang="en-US" sz="2200" i="0">
                                <a:latin typeface="Cambria Math" panose="02040503050406030204" pitchFamily="18" charset="0"/>
                              </a:rPr>
                              <m:t>u</m:t>
                            </m:r>
                          </m:sup>
                        </m:sSup>
                      </m:e>
                    </m:d>
                    <m:r>
                      <a:rPr lang="en-US" sz="2200" b="0" i="0" smtClean="0">
                        <a:latin typeface="Cambria Math" panose="02040503050406030204" pitchFamily="18" charset="0"/>
                      </a:rPr>
                      <m:t>+</m:t>
                    </m:r>
                    <m:r>
                      <m:rPr>
                        <m:sty m:val="p"/>
                      </m:rPr>
                      <a:rPr lang="en-US" sz="2200" b="0" i="0" smtClean="0">
                        <a:latin typeface="Cambria Math" panose="02040503050406030204" pitchFamily="18" charset="0"/>
                      </a:rPr>
                      <m:t>c</m:t>
                    </m:r>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t</m:t>
                    </m:r>
                    <m:r>
                      <a:rPr lang="en-US" sz="2200" i="0">
                        <a:latin typeface="Cambria Math" panose="02040503050406030204" pitchFamily="18" charset="0"/>
                        <a:cs typeface="Times New Roman" panose="02020603050405020304" pitchFamily="18" charset="0"/>
                      </a:rPr>
                      <m:t> </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a:rPr lang="en-US" sz="2200" i="0">
                                <a:latin typeface="Cambria Math" panose="02040503050406030204" pitchFamily="18" charset="0"/>
                              </a:rPr>
                              <m:t>−</m:t>
                            </m:r>
                            <m:r>
                              <a:rPr lang="en-US" sz="2200" i="0">
                                <a:latin typeface="Cambria Math" panose="02040503050406030204" pitchFamily="18" charset="0"/>
                              </a:rPr>
                              <m:t>2</m:t>
                            </m:r>
                            <m:r>
                              <a:rPr lang="en-US" sz="2200" i="0">
                                <a:latin typeface="Cambria Math" panose="02040503050406030204" pitchFamily="18" charset="0"/>
                              </a:rPr>
                              <m:t> </m:t>
                            </m:r>
                            <m:r>
                              <m:rPr>
                                <m:sty m:val="p"/>
                              </m:rPr>
                              <a:rPr lang="en-US" sz="2200" i="0">
                                <a:latin typeface="Cambria Math" panose="02040503050406030204" pitchFamily="18" charset="0"/>
                              </a:rPr>
                              <m:t>sinx</m:t>
                            </m:r>
                          </m:sup>
                        </m:sSup>
                      </m:e>
                    </m:d>
                    <m:r>
                      <a:rPr lang="en-US" sz="2200" i="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en-US" sz="2200" i="0">
                            <a:latin typeface="Cambria Math" panose="02040503050406030204" pitchFamily="18" charset="0"/>
                            <a:cs typeface="Times New Roman" panose="02020603050405020304" pitchFamily="18" charset="0"/>
                          </a:rPr>
                          <m:t>1</m:t>
                        </m:r>
                      </m:num>
                      <m:den>
                        <m:r>
                          <a:rPr lang="en-US" sz="2200" i="0">
                            <a:latin typeface="Cambria Math" panose="02040503050406030204" pitchFamily="18" charset="0"/>
                            <a:cs typeface="Times New Roman" panose="02020603050405020304" pitchFamily="18" charset="0"/>
                          </a:rPr>
                          <m:t>8</m:t>
                        </m:r>
                      </m:den>
                    </m:f>
                    <m:d>
                      <m:dPr>
                        <m:begChr m:val="["/>
                        <m:endChr m:val="]"/>
                        <m:ctrlPr>
                          <a:rPr lang="en-US" sz="2200" i="1" dirty="0">
                            <a:latin typeface="Cambria Math" panose="02040503050406030204" pitchFamily="18" charset="0"/>
                            <a:cs typeface="Times New Roman" panose="02020603050405020304" pitchFamily="18" charset="0"/>
                          </a:rPr>
                        </m:ctrlPr>
                      </m:dPr>
                      <m:e>
                        <m:sSup>
                          <m:sSupPr>
                            <m:ctrlPr>
                              <a:rPr lang="en-IN" sz="2200" i="1" dirty="0">
                                <a:latin typeface="Cambria Math" panose="02040503050406030204" pitchFamily="18" charset="0"/>
                                <a:cs typeface="Times New Roman" panose="02020603050405020304" pitchFamily="18" charset="0"/>
                              </a:rPr>
                            </m:ctrlPr>
                          </m:sSupPr>
                          <m:e>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m:rPr>
                                    <m:sty m:val="p"/>
                                  </m:rPr>
                                  <a:rPr lang="en-US" sz="2200" i="0">
                                    <a:latin typeface="Cambria Math" panose="02040503050406030204" pitchFamily="18" charset="0"/>
                                  </a:rPr>
                                  <m:t>u</m:t>
                                </m:r>
                              </m:sup>
                            </m:sSup>
                            <m:r>
                              <a:rPr lang="en-US" sz="2200" b="0" i="0" smtClean="0">
                                <a:latin typeface="Cambria Math" panose="02040503050406030204" pitchFamily="18" charset="0"/>
                              </a:rPr>
                              <m:t>(</m:t>
                            </m:r>
                            <m:r>
                              <m:rPr>
                                <m:sty m:val="p"/>
                              </m:rPr>
                              <a:rPr lang="en-US" sz="2200" i="0" dirty="0">
                                <a:latin typeface="Cambria Math" panose="02040503050406030204" pitchFamily="18" charset="0"/>
                                <a:cs typeface="Times New Roman" panose="02020603050405020304" pitchFamily="18" charset="0"/>
                              </a:rPr>
                              <m:t>u</m:t>
                            </m:r>
                          </m:e>
                          <m:sup>
                            <m:r>
                              <a:rPr lang="en-US" sz="2200" i="0" dirty="0">
                                <a:latin typeface="Cambria Math" panose="02040503050406030204" pitchFamily="18" charset="0"/>
                                <a:cs typeface="Times New Roman" panose="02020603050405020304" pitchFamily="18" charset="0"/>
                              </a:rPr>
                              <m:t>2</m:t>
                            </m:r>
                          </m:sup>
                        </m:sSup>
                        <m:r>
                          <a:rPr lang="en-US" sz="2200" i="0">
                            <a:latin typeface="Cambria Math" panose="02040503050406030204" pitchFamily="18" charset="0"/>
                          </a:rPr>
                          <m:t>−</m:t>
                        </m:r>
                        <m:r>
                          <a:rPr lang="en-US" sz="2200" i="0">
                            <a:latin typeface="Cambria Math" panose="02040503050406030204" pitchFamily="18" charset="0"/>
                          </a:rPr>
                          <m:t>2</m:t>
                        </m:r>
                        <m:r>
                          <m:rPr>
                            <m:sty m:val="p"/>
                          </m:rPr>
                          <a:rPr lang="en-US" sz="2200" i="0">
                            <a:latin typeface="Cambria Math" panose="02040503050406030204" pitchFamily="18" charset="0"/>
                          </a:rPr>
                          <m:t>u</m:t>
                        </m:r>
                        <m:r>
                          <a:rPr lang="en-US" sz="2200" i="0">
                            <a:latin typeface="Cambria Math" panose="02040503050406030204" pitchFamily="18" charset="0"/>
                          </a:rPr>
                          <m:t>+</m:t>
                        </m:r>
                        <m:r>
                          <a:rPr lang="en-US" sz="2200" i="0">
                            <a:latin typeface="Cambria Math" panose="02040503050406030204" pitchFamily="18" charset="0"/>
                          </a:rPr>
                          <m:t>2</m:t>
                        </m:r>
                        <m:r>
                          <a:rPr lang="en-US" sz="2200" b="0" i="0" smtClean="0">
                            <a:latin typeface="Cambria Math" panose="02040503050406030204" pitchFamily="18" charset="0"/>
                          </a:rPr>
                          <m:t>)</m:t>
                        </m:r>
                      </m:e>
                    </m:d>
                    <m:r>
                      <a:rPr lang="en-US" sz="2200" i="0">
                        <a:latin typeface="Cambria Math" panose="02040503050406030204" pitchFamily="18" charset="0"/>
                      </a:rPr>
                      <m:t>+</m:t>
                    </m:r>
                    <m:r>
                      <m:rPr>
                        <m:sty m:val="p"/>
                      </m:rPr>
                      <a:rPr lang="en-US" sz="2200" i="0">
                        <a:latin typeface="Cambria Math" panose="02040503050406030204" pitchFamily="18" charset="0"/>
                      </a:rPr>
                      <m:t>c</m:t>
                    </m:r>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t</m:t>
                    </m:r>
                    <m:r>
                      <a:rPr lang="en-US" sz="2200" i="0">
                        <a:latin typeface="Cambria Math" panose="02040503050406030204" pitchFamily="18" charset="0"/>
                        <a:cs typeface="Times New Roman" panose="02020603050405020304" pitchFamily="18" charset="0"/>
                      </a:rPr>
                      <m:t> </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a:rPr lang="en-US" sz="2200" i="0">
                                <a:latin typeface="Cambria Math" panose="02040503050406030204" pitchFamily="18" charset="0"/>
                              </a:rPr>
                              <m:t>−</m:t>
                            </m:r>
                            <m:r>
                              <a:rPr lang="en-US" sz="2200" i="0">
                                <a:latin typeface="Cambria Math" panose="02040503050406030204" pitchFamily="18" charset="0"/>
                              </a:rPr>
                              <m:t>2</m:t>
                            </m:r>
                            <m:r>
                              <a:rPr lang="en-US" sz="2200" i="0">
                                <a:latin typeface="Cambria Math" panose="02040503050406030204" pitchFamily="18" charset="0"/>
                              </a:rPr>
                              <m:t> </m:t>
                            </m:r>
                            <m:r>
                              <m:rPr>
                                <m:sty m:val="p"/>
                              </m:rPr>
                              <a:rPr lang="en-US" sz="2200" i="0">
                                <a:latin typeface="Cambria Math" panose="02040503050406030204" pitchFamily="18" charset="0"/>
                              </a:rPr>
                              <m:t>sinx</m:t>
                            </m:r>
                          </m:sup>
                        </m:sSup>
                      </m:e>
                    </m:d>
                    <m:r>
                      <a:rPr lang="en-US" sz="2200" i="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en-US" sz="2200" i="0">
                            <a:latin typeface="Cambria Math" panose="02040503050406030204" pitchFamily="18" charset="0"/>
                            <a:cs typeface="Times New Roman" panose="02020603050405020304" pitchFamily="18" charset="0"/>
                          </a:rPr>
                          <m:t>1</m:t>
                        </m:r>
                      </m:num>
                      <m:den>
                        <m:r>
                          <a:rPr lang="en-US" sz="2200" i="0">
                            <a:latin typeface="Cambria Math" panose="02040503050406030204" pitchFamily="18" charset="0"/>
                            <a:cs typeface="Times New Roman" panose="02020603050405020304" pitchFamily="18" charset="0"/>
                          </a:rPr>
                          <m:t>8</m:t>
                        </m:r>
                      </m:den>
                    </m:f>
                    <m:d>
                      <m:dPr>
                        <m:begChr m:val="["/>
                        <m:endChr m:val="]"/>
                        <m:ctrlPr>
                          <a:rPr lang="en-US" sz="2200" i="1" dirty="0">
                            <a:latin typeface="Cambria Math" panose="02040503050406030204" pitchFamily="18" charset="0"/>
                            <a:cs typeface="Times New Roman" panose="02020603050405020304" pitchFamily="18" charset="0"/>
                          </a:rPr>
                        </m:ctrlPr>
                      </m:dPr>
                      <m:e>
                        <m:sSup>
                          <m:sSupPr>
                            <m:ctrlPr>
                              <a:rPr lang="en-IN" sz="2200" i="1" dirty="0" smtClean="0">
                                <a:latin typeface="Cambria Math" panose="02040503050406030204" pitchFamily="18" charset="0"/>
                                <a:cs typeface="Times New Roman" panose="02020603050405020304" pitchFamily="18" charset="0"/>
                              </a:rPr>
                            </m:ctrlPr>
                          </m:sSupPr>
                          <m:e>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a:rPr lang="en-US" sz="2200" b="0" i="0" smtClean="0">
                                    <a:latin typeface="Cambria Math" panose="02040503050406030204" pitchFamily="18" charset="0"/>
                                  </a:rPr>
                                  <m:t>−</m:t>
                                </m:r>
                                <m:r>
                                  <a:rPr lang="en-US" sz="2200" b="0" i="0" smtClean="0">
                                    <a:latin typeface="Cambria Math" panose="02040503050406030204" pitchFamily="18" charset="0"/>
                                  </a:rPr>
                                  <m:t>2</m:t>
                                </m:r>
                                <m:r>
                                  <m:rPr>
                                    <m:sty m:val="p"/>
                                  </m:rPr>
                                  <a:rPr lang="en-US" sz="2200" b="0" i="0" smtClean="0">
                                    <a:latin typeface="Cambria Math" panose="02040503050406030204" pitchFamily="18" charset="0"/>
                                  </a:rPr>
                                  <m:t>sinx</m:t>
                                </m:r>
                              </m:sup>
                            </m:sSup>
                            <m:r>
                              <a:rPr lang="en-US" sz="2200" i="0">
                                <a:latin typeface="Cambria Math" panose="02040503050406030204" pitchFamily="18" charset="0"/>
                              </a:rPr>
                              <m:t>(</m:t>
                            </m:r>
                            <m:r>
                              <a:rPr lang="en-US" sz="2200" b="0" i="0" smtClean="0">
                                <a:latin typeface="Cambria Math" panose="02040503050406030204" pitchFamily="18" charset="0"/>
                              </a:rPr>
                              <m:t>(</m:t>
                            </m:r>
                            <m:r>
                              <a:rPr lang="en-US" sz="2200" b="0" i="0" smtClean="0">
                                <a:latin typeface="Cambria Math" panose="02040503050406030204" pitchFamily="18" charset="0"/>
                              </a:rPr>
                              <m:t>4</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sin</m:t>
                            </m:r>
                          </m:e>
                          <m:sup>
                            <m:r>
                              <a:rPr lang="en-US" sz="2200" b="0" i="0" dirty="0" smtClean="0">
                                <a:latin typeface="Cambria Math" panose="02040503050406030204" pitchFamily="18" charset="0"/>
                                <a:cs typeface="Times New Roman" panose="02020603050405020304" pitchFamily="18" charset="0"/>
                              </a:rPr>
                              <m:t>2</m:t>
                            </m:r>
                          </m:sup>
                        </m:sSup>
                        <m:r>
                          <m:rPr>
                            <m:sty m:val="p"/>
                          </m:rPr>
                          <a:rPr lang="en-US" sz="2200" b="0" i="0" dirty="0" smtClean="0">
                            <a:latin typeface="Cambria Math" panose="02040503050406030204" pitchFamily="18" charset="0"/>
                            <a:cs typeface="Times New Roman" panose="02020603050405020304" pitchFamily="18" charset="0"/>
                          </a:rPr>
                          <m:t>x</m:t>
                        </m:r>
                        <m:r>
                          <a:rPr lang="en-US" sz="2200" b="0" i="0" dirty="0" smtClean="0">
                            <a:latin typeface="Cambria Math" panose="02040503050406030204" pitchFamily="18" charset="0"/>
                            <a:cs typeface="Times New Roman" panose="02020603050405020304" pitchFamily="18" charset="0"/>
                          </a:rPr>
                          <m:t>+</m:t>
                        </m:r>
                        <m:r>
                          <a:rPr lang="en-US" sz="2200" b="0" i="0" dirty="0" smtClean="0">
                            <a:latin typeface="Cambria Math" panose="02040503050406030204" pitchFamily="18" charset="0"/>
                            <a:cs typeface="Times New Roman" panose="02020603050405020304" pitchFamily="18" charset="0"/>
                          </a:rPr>
                          <m:t>4</m:t>
                        </m:r>
                        <m:r>
                          <m:rPr>
                            <m:sty m:val="p"/>
                          </m:rPr>
                          <a:rPr lang="en-US" sz="2200" b="0" i="0" dirty="0" smtClean="0">
                            <a:latin typeface="Cambria Math" panose="02040503050406030204" pitchFamily="18" charset="0"/>
                            <a:cs typeface="Times New Roman" panose="02020603050405020304" pitchFamily="18" charset="0"/>
                          </a:rPr>
                          <m:t>sinx</m:t>
                        </m:r>
                        <m:r>
                          <a:rPr lang="en-US" sz="2200" i="0">
                            <a:latin typeface="Cambria Math" panose="02040503050406030204" pitchFamily="18" charset="0"/>
                          </a:rPr>
                          <m:t>+</m:t>
                        </m:r>
                        <m:r>
                          <a:rPr lang="en-US" sz="2200" i="0">
                            <a:latin typeface="Cambria Math" panose="02040503050406030204" pitchFamily="18" charset="0"/>
                          </a:rPr>
                          <m:t>2</m:t>
                        </m:r>
                        <m:r>
                          <a:rPr lang="en-US" sz="2200" i="0">
                            <a:latin typeface="Cambria Math" panose="02040503050406030204" pitchFamily="18" charset="0"/>
                          </a:rPr>
                          <m:t>)</m:t>
                        </m:r>
                      </m:e>
                    </m:d>
                    <m:r>
                      <a:rPr lang="en-US" sz="2200" i="0">
                        <a:latin typeface="Cambria Math" panose="02040503050406030204" pitchFamily="18" charset="0"/>
                      </a:rPr>
                      <m:t>+</m:t>
                    </m:r>
                    <m:r>
                      <m:rPr>
                        <m:sty m:val="p"/>
                      </m:rPr>
                      <a:rPr lang="en-US" sz="2200" i="0">
                        <a:latin typeface="Cambria Math" panose="02040503050406030204" pitchFamily="18" charset="0"/>
                      </a:rPr>
                      <m:t>c</m:t>
                    </m:r>
                  </m:oMath>
                </a14:m>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Finally put </a:t>
                </a:r>
                <a14:m>
                  <m:oMath xmlns:m="http://schemas.openxmlformats.org/officeDocument/2006/math">
                    <m:r>
                      <m:rPr>
                        <m:sty m:val="p"/>
                      </m:rPr>
                      <a:rPr lang="en-US" sz="2200" i="0">
                        <a:latin typeface="Cambria Math" panose="02040503050406030204" pitchFamily="18" charset="0"/>
                        <a:cs typeface="Times New Roman" panose="02020603050405020304" pitchFamily="18" charset="0"/>
                      </a:rPr>
                      <m:t>t</m:t>
                    </m:r>
                    <m:r>
                      <a:rPr lang="en-US" sz="2200" i="0">
                        <a:latin typeface="Cambria Math" panose="02040503050406030204" pitchFamily="18" charset="0"/>
                        <a:cs typeface="Times New Roman" panose="02020603050405020304" pitchFamily="18" charset="0"/>
                      </a:rPr>
                      <m:t>=</m:t>
                    </m:r>
                  </m:oMath>
                </a14:m>
                <a:r>
                  <a:rPr lang="en-IN" sz="2200" dirty="0" smtClean="0">
                    <a:latin typeface="Times New Roman" panose="02020603050405020304" pitchFamily="18" charset="0"/>
                    <a:cs typeface="Times New Roman" panose="02020603050405020304" pitchFamily="18" charset="0"/>
                  </a:rPr>
                  <a:t>cosy, </a:t>
                </a:r>
                <a:r>
                  <a:rPr lang="en-IN" sz="2200" dirty="0">
                    <a:latin typeface="Times New Roman" panose="02020603050405020304" pitchFamily="18" charset="0"/>
                    <a:cs typeface="Times New Roman" panose="02020603050405020304" pitchFamily="18" charset="0"/>
                  </a:rPr>
                  <a:t>we get</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200" i="0" dirty="0">
                        <a:latin typeface="Cambria Math" panose="02040503050406030204" pitchFamily="18" charset="0"/>
                        <a:cs typeface="Times New Roman" panose="02020603050405020304" pitchFamily="18" charset="0"/>
                      </a:rPr>
                      <m:t>c</m:t>
                    </m:r>
                    <m:r>
                      <m:rPr>
                        <m:sty m:val="p"/>
                      </m:rPr>
                      <a:rPr lang="en-US" sz="2200" b="0" i="0" dirty="0" smtClean="0">
                        <a:latin typeface="Cambria Math" panose="02040503050406030204" pitchFamily="18" charset="0"/>
                        <a:cs typeface="Times New Roman" panose="02020603050405020304" pitchFamily="18" charset="0"/>
                      </a:rPr>
                      <m:t>osy</m:t>
                    </m:r>
                    <m:r>
                      <a:rPr lang="en-US" sz="2200" i="0">
                        <a:latin typeface="Cambria Math" panose="02040503050406030204" pitchFamily="18" charset="0"/>
                        <a:cs typeface="Times New Roman" panose="02020603050405020304" pitchFamily="18" charset="0"/>
                      </a:rPr>
                      <m:t> </m:t>
                    </m:r>
                    <m:d>
                      <m:dPr>
                        <m:ctrlPr>
                          <a:rPr lang="en-US" sz="2200" i="1">
                            <a:latin typeface="Cambria Math" panose="02040503050406030204" pitchFamily="18" charset="0"/>
                            <a:cs typeface="Times New Roman" panose="02020603050405020304" pitchFamily="18" charset="0"/>
                          </a:rPr>
                        </m:ctrlPr>
                      </m:dPr>
                      <m:e>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a:rPr lang="en-US" sz="2200" i="0">
                                <a:latin typeface="Cambria Math" panose="02040503050406030204" pitchFamily="18" charset="0"/>
                              </a:rPr>
                              <m:t>−</m:t>
                            </m:r>
                            <m:r>
                              <a:rPr lang="en-US" sz="2200" i="0">
                                <a:latin typeface="Cambria Math" panose="02040503050406030204" pitchFamily="18" charset="0"/>
                              </a:rPr>
                              <m:t>2</m:t>
                            </m:r>
                            <m:r>
                              <a:rPr lang="en-US" sz="2200" i="0">
                                <a:latin typeface="Cambria Math" panose="02040503050406030204" pitchFamily="18" charset="0"/>
                              </a:rPr>
                              <m:t> </m:t>
                            </m:r>
                            <m:r>
                              <m:rPr>
                                <m:sty m:val="p"/>
                              </m:rPr>
                              <a:rPr lang="en-US" sz="2200" i="0">
                                <a:latin typeface="Cambria Math" panose="02040503050406030204" pitchFamily="18" charset="0"/>
                              </a:rPr>
                              <m:t>sinx</m:t>
                            </m:r>
                          </m:sup>
                        </m:sSup>
                      </m:e>
                    </m:d>
                    <m:r>
                      <a:rPr lang="en-US" sz="2200" i="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en-US" sz="2200" i="0">
                            <a:latin typeface="Cambria Math" panose="02040503050406030204" pitchFamily="18" charset="0"/>
                            <a:cs typeface="Times New Roman" panose="02020603050405020304" pitchFamily="18" charset="0"/>
                          </a:rPr>
                          <m:t>1</m:t>
                        </m:r>
                      </m:num>
                      <m:den>
                        <m:r>
                          <a:rPr lang="en-US" sz="2200" i="0">
                            <a:latin typeface="Cambria Math" panose="02040503050406030204" pitchFamily="18" charset="0"/>
                            <a:cs typeface="Times New Roman" panose="02020603050405020304" pitchFamily="18" charset="0"/>
                          </a:rPr>
                          <m:t>8</m:t>
                        </m:r>
                      </m:den>
                    </m:f>
                    <m:d>
                      <m:dPr>
                        <m:begChr m:val="["/>
                        <m:endChr m:val="]"/>
                        <m:ctrlPr>
                          <a:rPr lang="en-US" sz="2200" i="1" dirty="0">
                            <a:latin typeface="Cambria Math" panose="02040503050406030204" pitchFamily="18" charset="0"/>
                            <a:cs typeface="Times New Roman" panose="02020603050405020304" pitchFamily="18" charset="0"/>
                          </a:rPr>
                        </m:ctrlPr>
                      </m:dPr>
                      <m:e>
                        <m:sSup>
                          <m:sSupPr>
                            <m:ctrlPr>
                              <a:rPr lang="en-IN" sz="2200" i="1" dirty="0">
                                <a:latin typeface="Cambria Math" panose="02040503050406030204" pitchFamily="18" charset="0"/>
                                <a:cs typeface="Times New Roman" panose="02020603050405020304" pitchFamily="18" charset="0"/>
                              </a:rPr>
                            </m:ctrlPr>
                          </m:sSupPr>
                          <m:e>
                            <m:sSup>
                              <m:sSupPr>
                                <m:ctrlPr>
                                  <a:rPr lang="en-US" sz="2200" i="1">
                                    <a:latin typeface="Cambria Math" panose="02040503050406030204" pitchFamily="18" charset="0"/>
                                  </a:rPr>
                                </m:ctrlPr>
                              </m:sSupPr>
                              <m:e>
                                <m:r>
                                  <m:rPr>
                                    <m:sty m:val="p"/>
                                  </m:rPr>
                                  <a:rPr lang="en-US" sz="2200" i="0">
                                    <a:latin typeface="Cambria Math" panose="02040503050406030204" pitchFamily="18" charset="0"/>
                                  </a:rPr>
                                  <m:t>e</m:t>
                                </m:r>
                              </m:e>
                              <m:sup>
                                <m:r>
                                  <a:rPr lang="en-US" sz="2200" i="0">
                                    <a:latin typeface="Cambria Math" panose="02040503050406030204" pitchFamily="18" charset="0"/>
                                  </a:rPr>
                                  <m:t>−</m:t>
                                </m:r>
                                <m:r>
                                  <a:rPr lang="en-US" sz="2200" i="0">
                                    <a:latin typeface="Cambria Math" panose="02040503050406030204" pitchFamily="18" charset="0"/>
                                  </a:rPr>
                                  <m:t>2</m:t>
                                </m:r>
                                <m:r>
                                  <m:rPr>
                                    <m:sty m:val="p"/>
                                  </m:rPr>
                                  <a:rPr lang="en-US" sz="2200" i="0">
                                    <a:latin typeface="Cambria Math" panose="02040503050406030204" pitchFamily="18" charset="0"/>
                                  </a:rPr>
                                  <m:t>sinx</m:t>
                                </m:r>
                              </m:sup>
                            </m:sSup>
                            <m:r>
                              <a:rPr lang="en-US" sz="2200" i="0">
                                <a:latin typeface="Cambria Math" panose="02040503050406030204" pitchFamily="18" charset="0"/>
                              </a:rPr>
                              <m:t>((</m:t>
                            </m:r>
                            <m:r>
                              <a:rPr lang="en-US" sz="2200" i="0">
                                <a:latin typeface="Cambria Math" panose="02040503050406030204" pitchFamily="18" charset="0"/>
                              </a:rPr>
                              <m:t>4</m:t>
                            </m:r>
                            <m:r>
                              <a:rPr lang="en-US" sz="2200" i="0">
                                <a:latin typeface="Cambria Math" panose="02040503050406030204" pitchFamily="18" charset="0"/>
                              </a:rPr>
                              <m:t> </m:t>
                            </m:r>
                            <m:r>
                              <m:rPr>
                                <m:sty m:val="p"/>
                              </m:rPr>
                              <a:rPr lang="en-US" sz="2200" i="0">
                                <a:latin typeface="Cambria Math" panose="02040503050406030204" pitchFamily="18" charset="0"/>
                              </a:rPr>
                              <m:t>sin</m:t>
                            </m:r>
                          </m:e>
                          <m:sup>
                            <m:r>
                              <a:rPr lang="en-US" sz="2200" i="0" dirty="0">
                                <a:latin typeface="Cambria Math" panose="02040503050406030204" pitchFamily="18" charset="0"/>
                                <a:cs typeface="Times New Roman" panose="02020603050405020304" pitchFamily="18" charset="0"/>
                              </a:rPr>
                              <m:t>2</m:t>
                            </m:r>
                          </m:sup>
                        </m:sSup>
                        <m:r>
                          <m:rPr>
                            <m:sty m:val="p"/>
                          </m:rPr>
                          <a:rPr lang="en-US" sz="2200" i="0" dirty="0">
                            <a:latin typeface="Cambria Math" panose="02040503050406030204" pitchFamily="18" charset="0"/>
                            <a:cs typeface="Times New Roman" panose="02020603050405020304" pitchFamily="18" charset="0"/>
                          </a:rPr>
                          <m:t>x</m:t>
                        </m:r>
                        <m:r>
                          <a:rPr lang="en-US" sz="2200" i="0" dirty="0">
                            <a:latin typeface="Cambria Math" panose="02040503050406030204" pitchFamily="18" charset="0"/>
                            <a:cs typeface="Times New Roman" panose="02020603050405020304" pitchFamily="18" charset="0"/>
                          </a:rPr>
                          <m:t>+</m:t>
                        </m:r>
                        <m:r>
                          <a:rPr lang="en-US" sz="2200" i="0" dirty="0">
                            <a:latin typeface="Cambria Math" panose="02040503050406030204" pitchFamily="18" charset="0"/>
                            <a:cs typeface="Times New Roman" panose="02020603050405020304" pitchFamily="18" charset="0"/>
                          </a:rPr>
                          <m:t>4</m:t>
                        </m:r>
                        <m:r>
                          <m:rPr>
                            <m:sty m:val="p"/>
                          </m:rPr>
                          <a:rPr lang="en-US" sz="2200" i="0" dirty="0">
                            <a:latin typeface="Cambria Math" panose="02040503050406030204" pitchFamily="18" charset="0"/>
                            <a:cs typeface="Times New Roman" panose="02020603050405020304" pitchFamily="18" charset="0"/>
                          </a:rPr>
                          <m:t>sinx</m:t>
                        </m:r>
                        <m:r>
                          <a:rPr lang="en-US" sz="2200" i="0">
                            <a:latin typeface="Cambria Math" panose="02040503050406030204" pitchFamily="18" charset="0"/>
                          </a:rPr>
                          <m:t>+</m:t>
                        </m:r>
                        <m:r>
                          <a:rPr lang="en-US" sz="2200" i="0">
                            <a:latin typeface="Cambria Math" panose="02040503050406030204" pitchFamily="18" charset="0"/>
                          </a:rPr>
                          <m:t>2</m:t>
                        </m:r>
                        <m:r>
                          <a:rPr lang="en-US" sz="2200" i="0">
                            <a:latin typeface="Cambria Math" panose="02040503050406030204" pitchFamily="18" charset="0"/>
                          </a:rPr>
                          <m:t>)</m:t>
                        </m:r>
                      </m:e>
                    </m:d>
                    <m:r>
                      <a:rPr lang="en-US" sz="2200" i="0">
                        <a:latin typeface="Cambria Math" panose="02040503050406030204" pitchFamily="18" charset="0"/>
                      </a:rPr>
                      <m:t>+</m:t>
                    </m:r>
                    <m:r>
                      <m:rPr>
                        <m:sty m:val="p"/>
                      </m:rPr>
                      <a:rPr lang="en-US" sz="2200" i="0">
                        <a:latin typeface="Cambria Math" panose="02040503050406030204" pitchFamily="18" charset="0"/>
                      </a:rPr>
                      <m:t>c</m:t>
                    </m:r>
                  </m:oMath>
                </a14:m>
                <a:r>
                  <a:rPr lang="en-US" sz="2200" dirty="0">
                    <a:latin typeface="Times New Roman" panose="02020603050405020304" pitchFamily="18" charset="0"/>
                    <a:cs typeface="Times New Roman" panose="02020603050405020304" pitchFamily="18" charset="0"/>
                  </a:rPr>
                  <a:t> </a:t>
                </a:r>
                <a:endParaRPr lang="en-IN"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This is our required general solution</a:t>
                </a:r>
                <a:r>
                  <a:rPr lang="en-US" sz="2200" dirty="0" smtClean="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77091"/>
                <a:ext cx="10515600" cy="5899872"/>
              </a:xfrm>
              <a:blipFill>
                <a:blip r:embed="rId2"/>
                <a:stretch>
                  <a:fillRect t="-2169"/>
                </a:stretch>
              </a:blipFill>
            </p:spPr>
            <p:txBody>
              <a:bodyPr/>
              <a:lstStyle/>
              <a:p>
                <a:r>
                  <a:rPr lang="en-IN">
                    <a:noFill/>
                  </a:rPr>
                  <a:t> </a:t>
                </a:r>
              </a:p>
            </p:txBody>
          </p:sp>
        </mc:Fallback>
      </mc:AlternateContent>
    </p:spTree>
    <p:extLst>
      <p:ext uri="{BB962C8B-B14F-4D97-AF65-F5344CB8AC3E}">
        <p14:creationId xmlns:p14="http://schemas.microsoft.com/office/powerpoint/2010/main" val="3824216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90945"/>
                <a:ext cx="10515600" cy="5886018"/>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42.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f>
                      <m:fPr>
                        <m:ctrlPr>
                          <a:rPr lang="en-US" sz="2000" b="1" i="1" smtClean="0">
                            <a:solidFill>
                              <a:srgbClr val="FF0000"/>
                            </a:solidFill>
                            <a:latin typeface="Cambria Math" panose="02040503050406030204" pitchFamily="18" charset="0"/>
                            <a:cs typeface="Times New Roman" panose="02020603050405020304" pitchFamily="18" charset="0"/>
                          </a:rPr>
                        </m:ctrlPr>
                      </m:fPr>
                      <m:num>
                        <m:r>
                          <a:rPr lang="en-US" sz="2000" b="1" i="1" smtClean="0">
                            <a:solidFill>
                              <a:srgbClr val="FF0000"/>
                            </a:solidFill>
                            <a:latin typeface="Cambria Math" panose="02040503050406030204" pitchFamily="18" charset="0"/>
                            <a:cs typeface="Times New Roman" panose="02020603050405020304" pitchFamily="18" charset="0"/>
                          </a:rPr>
                          <m:t>𝒅𝒚</m:t>
                        </m:r>
                      </m:num>
                      <m:den>
                        <m:r>
                          <a:rPr lang="en-US" sz="2000" b="1" i="1" smtClean="0">
                            <a:solidFill>
                              <a:srgbClr val="FF0000"/>
                            </a:solidFill>
                            <a:latin typeface="Cambria Math" panose="02040503050406030204" pitchFamily="18" charset="0"/>
                            <a:cs typeface="Times New Roman" panose="02020603050405020304" pitchFamily="18" charset="0"/>
                          </a:rPr>
                          <m:t>𝒅𝒙</m:t>
                        </m:r>
                      </m:den>
                    </m:f>
                    <m:r>
                      <a:rPr lang="en-US" sz="2000" b="1" i="1" smtClean="0">
                        <a:solidFill>
                          <a:srgbClr val="FF0000"/>
                        </a:solidFill>
                        <a:latin typeface="Cambria Math" panose="02040503050406030204" pitchFamily="18" charset="0"/>
                        <a:cs typeface="Times New Roman" panose="02020603050405020304" pitchFamily="18" charset="0"/>
                      </a:rPr>
                      <m:t> </m:t>
                    </m:r>
                    <m:r>
                      <a:rPr lang="en-US" sz="2000" b="1">
                        <a:solidFill>
                          <a:srgbClr val="FF0000"/>
                        </a:solidFill>
                        <a:latin typeface="Cambria Math" panose="02040503050406030204" pitchFamily="18" charset="0"/>
                        <a:cs typeface="Times New Roman" panose="02020603050405020304" pitchFamily="18" charset="0"/>
                      </a:rPr>
                      <m:t>−</m:t>
                    </m:r>
                    <m:f>
                      <m:fPr>
                        <m:ctrlPr>
                          <a:rPr lang="en-US" sz="2000" b="1" i="1" smtClean="0">
                            <a:solidFill>
                              <a:srgbClr val="FF0000"/>
                            </a:solidFill>
                            <a:latin typeface="Cambria Math" panose="02040503050406030204" pitchFamily="18" charset="0"/>
                            <a:cs typeface="Times New Roman" panose="02020603050405020304" pitchFamily="18" charset="0"/>
                          </a:rPr>
                        </m:ctrlPr>
                      </m:fPr>
                      <m:num>
                        <m:r>
                          <a:rPr lang="en-US" sz="2000" b="1" i="1" smtClean="0">
                            <a:solidFill>
                              <a:srgbClr val="FF0000"/>
                            </a:solidFill>
                            <a:latin typeface="Cambria Math" panose="02040503050406030204" pitchFamily="18" charset="0"/>
                            <a:cs typeface="Times New Roman" panose="02020603050405020304" pitchFamily="18" charset="0"/>
                          </a:rPr>
                          <m:t>𝒕𝒂𝒏</m:t>
                        </m:r>
                        <m:r>
                          <a:rPr lang="en-US" sz="2000" b="1" i="1" smtClean="0">
                            <a:solidFill>
                              <a:srgbClr val="FF0000"/>
                            </a:solidFill>
                            <a:latin typeface="Cambria Math" panose="02040503050406030204" pitchFamily="18" charset="0"/>
                            <a:cs typeface="Times New Roman" panose="02020603050405020304" pitchFamily="18" charset="0"/>
                          </a:rPr>
                          <m:t> </m:t>
                        </m:r>
                        <m:r>
                          <a:rPr lang="en-US" sz="2000" b="1" i="1" smtClean="0">
                            <a:solidFill>
                              <a:srgbClr val="FF0000"/>
                            </a:solidFill>
                            <a:latin typeface="Cambria Math" panose="02040503050406030204" pitchFamily="18" charset="0"/>
                            <a:cs typeface="Times New Roman" panose="02020603050405020304" pitchFamily="18" charset="0"/>
                          </a:rPr>
                          <m:t>𝒚</m:t>
                        </m:r>
                      </m:num>
                      <m:den>
                        <m:r>
                          <a:rPr lang="en-US" sz="2000" b="1" i="1" smtClean="0">
                            <a:solidFill>
                              <a:srgbClr val="FF0000"/>
                            </a:solidFill>
                            <a:latin typeface="Cambria Math" panose="02040503050406030204" pitchFamily="18" charset="0"/>
                            <a:cs typeface="Times New Roman" panose="02020603050405020304" pitchFamily="18" charset="0"/>
                          </a:rPr>
                          <m:t>𝟏</m:t>
                        </m:r>
                        <m:r>
                          <a:rPr lang="en-US" sz="2000" b="1" i="1" smtClean="0">
                            <a:solidFill>
                              <a:srgbClr val="FF0000"/>
                            </a:solidFill>
                            <a:latin typeface="Cambria Math" panose="02040503050406030204" pitchFamily="18" charset="0"/>
                            <a:cs typeface="Times New Roman" panose="02020603050405020304" pitchFamily="18" charset="0"/>
                          </a:rPr>
                          <m:t>+</m:t>
                        </m:r>
                        <m:r>
                          <a:rPr lang="en-US" sz="2000" b="1" i="1" smtClean="0">
                            <a:solidFill>
                              <a:srgbClr val="FF0000"/>
                            </a:solidFill>
                            <a:latin typeface="Cambria Math" panose="02040503050406030204" pitchFamily="18" charset="0"/>
                            <a:cs typeface="Times New Roman" panose="02020603050405020304" pitchFamily="18" charset="0"/>
                          </a:rPr>
                          <m:t>𝒙</m:t>
                        </m:r>
                      </m:den>
                    </m:f>
                    <m:r>
                      <a:rPr lang="en-US" sz="2000" b="1">
                        <a:solidFill>
                          <a:srgbClr val="FF0000"/>
                        </a:solidFill>
                        <a:latin typeface="Cambria Math" panose="02040503050406030204" pitchFamily="18" charset="0"/>
                        <a:cs typeface="Times New Roman" panose="02020603050405020304" pitchFamily="18" charset="0"/>
                      </a:rPr>
                      <m:t>=</m:t>
                    </m:r>
                    <m:d>
                      <m:dPr>
                        <m:ctrlPr>
                          <a:rPr lang="en-US" sz="2000" b="1" i="1" smtClean="0">
                            <a:solidFill>
                              <a:srgbClr val="FF0000"/>
                            </a:solidFill>
                            <a:latin typeface="Cambria Math" panose="02040503050406030204" pitchFamily="18" charset="0"/>
                            <a:cs typeface="Times New Roman" panose="02020603050405020304" pitchFamily="18" charset="0"/>
                          </a:rPr>
                        </m:ctrlPr>
                      </m:dPr>
                      <m:e>
                        <m:r>
                          <a:rPr lang="en-US" sz="2000" b="1" i="0" smtClean="0">
                            <a:solidFill>
                              <a:srgbClr val="FF0000"/>
                            </a:solidFill>
                            <a:latin typeface="Cambria Math" panose="02040503050406030204" pitchFamily="18" charset="0"/>
                            <a:cs typeface="Times New Roman" panose="02020603050405020304" pitchFamily="18" charset="0"/>
                          </a:rPr>
                          <m:t>𝟏</m:t>
                        </m:r>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𝐱</m:t>
                        </m:r>
                      </m:e>
                    </m:d>
                    <m:r>
                      <a:rPr lang="en-US" sz="2000" b="1" i="0" smtClean="0">
                        <a:solidFill>
                          <a:srgbClr val="FF0000"/>
                        </a:solidFill>
                        <a:latin typeface="Cambria Math" panose="02040503050406030204" pitchFamily="18" charset="0"/>
                        <a:cs typeface="Times New Roman" panose="02020603050405020304" pitchFamily="18" charset="0"/>
                      </a:rPr>
                      <m:t> </m:t>
                    </m:r>
                    <m:sSup>
                      <m:sSupPr>
                        <m:ctrlPr>
                          <a:rPr lang="en-US" sz="2000" b="1" i="1" smtClean="0">
                            <a:solidFill>
                              <a:srgbClr val="FF0000"/>
                            </a:solidFill>
                            <a:latin typeface="Cambria Math" panose="02040503050406030204" pitchFamily="18" charset="0"/>
                            <a:cs typeface="Times New Roman" panose="02020603050405020304" pitchFamily="18" charset="0"/>
                          </a:rPr>
                        </m:ctrlPr>
                      </m:sSupPr>
                      <m:e>
                        <m:r>
                          <a:rPr lang="en-US" sz="2000" b="1" i="1" smtClean="0">
                            <a:solidFill>
                              <a:srgbClr val="FF0000"/>
                            </a:solidFill>
                            <a:latin typeface="Cambria Math" panose="02040503050406030204" pitchFamily="18" charset="0"/>
                            <a:cs typeface="Times New Roman" panose="02020603050405020304" pitchFamily="18" charset="0"/>
                          </a:rPr>
                          <m:t>𝒆</m:t>
                        </m:r>
                      </m:e>
                      <m:sup>
                        <m:r>
                          <a:rPr lang="en-US" sz="2000" b="1" i="1" smtClean="0">
                            <a:solidFill>
                              <a:srgbClr val="FF0000"/>
                            </a:solidFill>
                            <a:latin typeface="Cambria Math" panose="02040503050406030204" pitchFamily="18" charset="0"/>
                            <a:cs typeface="Times New Roman" panose="02020603050405020304" pitchFamily="18" charset="0"/>
                          </a:rPr>
                          <m:t>𝒙</m:t>
                        </m:r>
                        <m:r>
                          <a:rPr lang="en-US" sz="2000" b="1" i="1" smtClean="0">
                            <a:solidFill>
                              <a:srgbClr val="FF0000"/>
                            </a:solidFill>
                            <a:latin typeface="Cambria Math" panose="02040503050406030204" pitchFamily="18" charset="0"/>
                            <a:cs typeface="Times New Roman" panose="02020603050405020304" pitchFamily="18" charset="0"/>
                          </a:rPr>
                          <m:t> </m:t>
                        </m:r>
                      </m:sup>
                    </m:sSup>
                    <m:r>
                      <a:rPr lang="en-US" sz="2000" b="1" i="1" smtClean="0">
                        <a:solidFill>
                          <a:srgbClr val="FF0000"/>
                        </a:solidFill>
                        <a:latin typeface="Cambria Math" panose="02040503050406030204" pitchFamily="18" charset="0"/>
                        <a:cs typeface="Times New Roman" panose="02020603050405020304" pitchFamily="18" charset="0"/>
                      </a:rPr>
                      <m:t>𝒔𝒆𝒄𝒚</m:t>
                    </m:r>
                    <m:r>
                      <a:rPr lang="en-US" sz="2000" i="1">
                        <a:solidFill>
                          <a:srgbClr val="FF0000"/>
                        </a:solidFill>
                        <a:latin typeface="Cambria Math" panose="02040503050406030204" pitchFamily="18" charset="0"/>
                        <a:cs typeface="Times New Roman" panose="02020603050405020304" pitchFamily="18" charset="0"/>
                      </a:rPr>
                      <m:t>.</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a:t>
                </a:r>
                <a:r>
                  <a:rPr lang="en-US" sz="2000" dirty="0">
                    <a:latin typeface="Times New Roman" panose="02020603050405020304" pitchFamily="18" charset="0"/>
                    <a:cs typeface="Times New Roman" panose="02020603050405020304" pitchFamily="18" charset="0"/>
                  </a:rPr>
                  <a:t>  Given the differential equation</a:t>
                </a:r>
                <a14:m>
                  <m:oMath xmlns:m="http://schemas.openxmlformats.org/officeDocument/2006/math">
                    <m:r>
                      <a:rPr lang="en-US" sz="2000" b="0" i="0" smtClean="0">
                        <a:solidFill>
                          <a:schemeClr val="tx1"/>
                        </a:solidFill>
                        <a:latin typeface="Cambria Math" panose="02040503050406030204" pitchFamily="18" charset="0"/>
                        <a:cs typeface="Times New Roman" panose="02020603050405020304" pitchFamily="18" charset="0"/>
                      </a:rPr>
                      <m:t>       </m:t>
                    </m:r>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a:solidFill>
                              <a:schemeClr val="tx1"/>
                            </a:solidFill>
                            <a:latin typeface="Cambria Math" panose="02040503050406030204" pitchFamily="18" charset="0"/>
                            <a:cs typeface="Times New Roman" panose="02020603050405020304" pitchFamily="18" charset="0"/>
                          </a:rPr>
                          <m:t>𝑑𝑦</m:t>
                        </m:r>
                      </m:num>
                      <m:den>
                        <m:r>
                          <a:rPr lang="en-US" sz="2000" b="0" i="1">
                            <a:solidFill>
                              <a:schemeClr val="tx1"/>
                            </a:solidFill>
                            <a:latin typeface="Cambria Math" panose="02040503050406030204" pitchFamily="18" charset="0"/>
                            <a:cs typeface="Times New Roman" panose="02020603050405020304" pitchFamily="18" charset="0"/>
                          </a:rPr>
                          <m:t>𝑑𝑥</m:t>
                        </m:r>
                      </m:den>
                    </m:f>
                    <m:r>
                      <a:rPr lang="en-US" sz="2000" b="0" i="1">
                        <a:solidFill>
                          <a:schemeClr val="tx1"/>
                        </a:solidFill>
                        <a:latin typeface="Cambria Math" panose="02040503050406030204" pitchFamily="18" charset="0"/>
                        <a:cs typeface="Times New Roman" panose="02020603050405020304" pitchFamily="18" charset="0"/>
                      </a:rPr>
                      <m:t> </m:t>
                    </m:r>
                    <m:r>
                      <a:rPr lang="en-US" sz="2000" b="0">
                        <a:solidFill>
                          <a:schemeClr val="tx1"/>
                        </a:solidFill>
                        <a:latin typeface="Cambria Math" panose="02040503050406030204" pitchFamily="18" charset="0"/>
                        <a:cs typeface="Times New Roman" panose="02020603050405020304" pitchFamily="18" charset="0"/>
                      </a:rPr>
                      <m:t>−</m:t>
                    </m:r>
                    <m:f>
                      <m:fPr>
                        <m:ctrlPr>
                          <a:rPr lang="en-US" sz="2000" i="1">
                            <a:solidFill>
                              <a:schemeClr val="tx1"/>
                            </a:solidFill>
                            <a:latin typeface="Cambria Math" panose="02040503050406030204" pitchFamily="18" charset="0"/>
                            <a:cs typeface="Times New Roman" panose="02020603050405020304" pitchFamily="18" charset="0"/>
                          </a:rPr>
                        </m:ctrlPr>
                      </m:fPr>
                      <m:num>
                        <m:r>
                          <a:rPr lang="en-US" sz="2000" b="0" i="1">
                            <a:solidFill>
                              <a:schemeClr val="tx1"/>
                            </a:solidFill>
                            <a:latin typeface="Cambria Math" panose="02040503050406030204" pitchFamily="18" charset="0"/>
                            <a:cs typeface="Times New Roman" panose="02020603050405020304" pitchFamily="18" charset="0"/>
                          </a:rPr>
                          <m:t>𝑡𝑎𝑛</m:t>
                        </m:r>
                        <m:r>
                          <a:rPr lang="en-US" sz="2000" b="0" i="1">
                            <a:solidFill>
                              <a:schemeClr val="tx1"/>
                            </a:solidFill>
                            <a:latin typeface="Cambria Math" panose="02040503050406030204" pitchFamily="18" charset="0"/>
                            <a:cs typeface="Times New Roman" panose="02020603050405020304" pitchFamily="18" charset="0"/>
                          </a:rPr>
                          <m:t> </m:t>
                        </m:r>
                        <m:r>
                          <a:rPr lang="en-US" sz="2000" b="0" i="1">
                            <a:solidFill>
                              <a:schemeClr val="tx1"/>
                            </a:solidFill>
                            <a:latin typeface="Cambria Math" panose="02040503050406030204" pitchFamily="18" charset="0"/>
                            <a:cs typeface="Times New Roman" panose="02020603050405020304" pitchFamily="18" charset="0"/>
                          </a:rPr>
                          <m:t>𝑦</m:t>
                        </m:r>
                      </m:num>
                      <m:den>
                        <m:r>
                          <a:rPr lang="en-US" sz="2000" b="0" i="1">
                            <a:solidFill>
                              <a:schemeClr val="tx1"/>
                            </a:solidFill>
                            <a:latin typeface="Cambria Math" panose="02040503050406030204" pitchFamily="18" charset="0"/>
                            <a:cs typeface="Times New Roman" panose="02020603050405020304" pitchFamily="18" charset="0"/>
                          </a:rPr>
                          <m:t>1</m:t>
                        </m:r>
                        <m:r>
                          <a:rPr lang="en-US" sz="2000" b="0" i="1">
                            <a:solidFill>
                              <a:schemeClr val="tx1"/>
                            </a:solidFill>
                            <a:latin typeface="Cambria Math" panose="02040503050406030204" pitchFamily="18" charset="0"/>
                            <a:cs typeface="Times New Roman" panose="02020603050405020304" pitchFamily="18" charset="0"/>
                          </a:rPr>
                          <m:t>+</m:t>
                        </m:r>
                        <m:r>
                          <a:rPr lang="en-US" sz="2000" b="0" i="1">
                            <a:solidFill>
                              <a:schemeClr val="tx1"/>
                            </a:solidFill>
                            <a:latin typeface="Cambria Math" panose="02040503050406030204" pitchFamily="18" charset="0"/>
                            <a:cs typeface="Times New Roman" panose="02020603050405020304" pitchFamily="18" charset="0"/>
                          </a:rPr>
                          <m:t>𝑥</m:t>
                        </m:r>
                      </m:den>
                    </m:f>
                    <m:r>
                      <a:rPr lang="en-US" sz="2000" b="0">
                        <a:solidFill>
                          <a:schemeClr val="tx1"/>
                        </a:solidFill>
                        <a:latin typeface="Cambria Math" panose="02040503050406030204" pitchFamily="18" charset="0"/>
                        <a:cs typeface="Times New Roman" panose="02020603050405020304" pitchFamily="18" charset="0"/>
                      </a:rPr>
                      <m:t>=</m:t>
                    </m:r>
                    <m:d>
                      <m:dPr>
                        <m:ctrlPr>
                          <a:rPr lang="en-US" sz="2000" i="1">
                            <a:solidFill>
                              <a:schemeClr val="tx1"/>
                            </a:solidFill>
                            <a:latin typeface="Cambria Math" panose="02040503050406030204" pitchFamily="18" charset="0"/>
                            <a:cs typeface="Times New Roman" panose="02020603050405020304" pitchFamily="18" charset="0"/>
                          </a:rPr>
                        </m:ctrlPr>
                      </m:dPr>
                      <m:e>
                        <m:r>
                          <a:rPr lang="en-US" sz="2000" b="0" i="1">
                            <a:solidFill>
                              <a:schemeClr val="tx1"/>
                            </a:solidFill>
                            <a:latin typeface="Cambria Math" panose="02040503050406030204" pitchFamily="18" charset="0"/>
                            <a:cs typeface="Times New Roman" panose="02020603050405020304" pitchFamily="18" charset="0"/>
                          </a:rPr>
                          <m:t>1</m:t>
                        </m:r>
                        <m:r>
                          <a:rPr lang="en-US" sz="2000" b="0">
                            <a:solidFill>
                              <a:schemeClr val="tx1"/>
                            </a:solidFill>
                            <a:latin typeface="Cambria Math" panose="02040503050406030204" pitchFamily="18" charset="0"/>
                            <a:cs typeface="Times New Roman" panose="02020603050405020304" pitchFamily="18" charset="0"/>
                          </a:rPr>
                          <m:t>+</m:t>
                        </m:r>
                        <m:r>
                          <m:rPr>
                            <m:sty m:val="p"/>
                          </m:rPr>
                          <a:rPr lang="en-US" sz="2000" b="0" i="1">
                            <a:solidFill>
                              <a:schemeClr val="tx1"/>
                            </a:solidFill>
                            <a:latin typeface="Cambria Math" panose="02040503050406030204" pitchFamily="18" charset="0"/>
                            <a:cs typeface="Times New Roman" panose="02020603050405020304" pitchFamily="18" charset="0"/>
                          </a:rPr>
                          <m:t>x</m:t>
                        </m:r>
                      </m:e>
                    </m:d>
                    <m:r>
                      <a:rPr lang="en-US" sz="2000" b="0">
                        <a:solidFill>
                          <a:schemeClr val="tx1"/>
                        </a:solidFill>
                        <a:latin typeface="Cambria Math" panose="02040503050406030204" pitchFamily="18" charset="0"/>
                        <a:cs typeface="Times New Roman" panose="02020603050405020304" pitchFamily="18" charset="0"/>
                      </a:rPr>
                      <m:t> </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b="0" i="1">
                            <a:solidFill>
                              <a:schemeClr val="tx1"/>
                            </a:solidFill>
                            <a:latin typeface="Cambria Math" panose="02040503050406030204" pitchFamily="18" charset="0"/>
                            <a:cs typeface="Times New Roman" panose="02020603050405020304" pitchFamily="18" charset="0"/>
                          </a:rPr>
                          <m:t>𝑒</m:t>
                        </m:r>
                      </m:e>
                      <m:sup>
                        <m:r>
                          <a:rPr lang="en-US" sz="2000" b="0" i="1">
                            <a:solidFill>
                              <a:schemeClr val="tx1"/>
                            </a:solidFill>
                            <a:latin typeface="Cambria Math" panose="02040503050406030204" pitchFamily="18" charset="0"/>
                            <a:cs typeface="Times New Roman" panose="02020603050405020304" pitchFamily="18" charset="0"/>
                          </a:rPr>
                          <m:t>𝑥</m:t>
                        </m:r>
                        <m:r>
                          <a:rPr lang="en-US" sz="2000" b="0" i="1">
                            <a:solidFill>
                              <a:schemeClr val="tx1"/>
                            </a:solidFill>
                            <a:latin typeface="Cambria Math" panose="02040503050406030204" pitchFamily="18" charset="0"/>
                            <a:cs typeface="Times New Roman" panose="02020603050405020304" pitchFamily="18" charset="0"/>
                          </a:rPr>
                          <m:t> </m:t>
                        </m:r>
                      </m:sup>
                    </m:sSup>
                    <m:r>
                      <a:rPr lang="en-US" sz="2000" b="0" i="1" smtClean="0">
                        <a:solidFill>
                          <a:schemeClr val="tx1"/>
                        </a:solidFill>
                        <a:latin typeface="Cambria Math" panose="02040503050406030204" pitchFamily="18" charset="0"/>
                        <a:cs typeface="Times New Roman" panose="02020603050405020304" pitchFamily="18" charset="0"/>
                      </a:rPr>
                      <m:t>𝑠𝑒𝑐𝑦</m:t>
                    </m:r>
                    <m:r>
                      <a:rPr lang="en-US" sz="2000" b="0" i="1" smtClean="0">
                        <a:solidFill>
                          <a:schemeClr val="tx1"/>
                        </a:solidFill>
                        <a:latin typeface="Cambria Math" panose="02040503050406030204" pitchFamily="18" charset="0"/>
                        <a:cs typeface="Times New Roman" panose="02020603050405020304" pitchFamily="18" charset="0"/>
                      </a:rPr>
                      <m:t>      −       (</m:t>
                    </m:r>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This </a:t>
                </a:r>
                <a:r>
                  <a:rPr lang="en-US" sz="2000" dirty="0">
                    <a:latin typeface="Times New Roman" panose="02020603050405020304" pitchFamily="18" charset="0"/>
                    <a:cs typeface="Times New Roman" panose="02020603050405020304" pitchFamily="18" charset="0"/>
                  </a:rPr>
                  <a:t>is in the form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dy</m:t>
                        </m:r>
                      </m:num>
                      <m:den>
                        <m:r>
                          <m:rPr>
                            <m:sty m:val="p"/>
                          </m:rPr>
                          <a:rPr lang="en-US" sz="2000">
                            <a:latin typeface="Cambria Math" panose="02040503050406030204" pitchFamily="18" charset="0"/>
                            <a:cs typeface="Times New Roman" panose="02020603050405020304" pitchFamily="18" charset="0"/>
                          </a:rPr>
                          <m:t>dx</m:t>
                        </m:r>
                      </m:den>
                    </m:f>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x</m:t>
                        </m:r>
                      </m:e>
                    </m:d>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x</m:t>
                        </m:r>
                      </m:e>
                    </m:d>
                    <m:r>
                      <a:rPr lang="en-US" sz="200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a:latin typeface="Cambria Math" panose="02040503050406030204" pitchFamily="18" charset="0"/>
                            <a:cs typeface="Times New Roman" panose="02020603050405020304" pitchFamily="18" charset="0"/>
                          </a:rPr>
                          <m:t>y</m:t>
                        </m:r>
                      </m:e>
                      <m:sup>
                        <m:r>
                          <m:rPr>
                            <m:sty m:val="p"/>
                          </m:rPr>
                          <a:rPr lang="en-US" sz="2000">
                            <a:latin typeface="Cambria Math" panose="02040503050406030204" pitchFamily="18" charset="0"/>
                            <a:cs typeface="Times New Roman" panose="02020603050405020304" pitchFamily="18" charset="0"/>
                          </a:rPr>
                          <m:t>n</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Bernoulli’s Differential equation.</a:t>
                </a:r>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Divide with </a:t>
                </a:r>
                <a14:m>
                  <m:oMath xmlns:m="http://schemas.openxmlformats.org/officeDocument/2006/math">
                    <m:r>
                      <a:rPr lang="en-US" sz="2000" i="1">
                        <a:latin typeface="Cambria Math" panose="02040503050406030204" pitchFamily="18" charset="0"/>
                        <a:cs typeface="Times New Roman" panose="02020603050405020304" pitchFamily="18" charset="0"/>
                      </a:rPr>
                      <m:t> </m:t>
                    </m:r>
                    <m:r>
                      <a:rPr lang="en-US" sz="2000" b="1">
                        <a:latin typeface="Cambria Math" panose="02040503050406030204" pitchFamily="18" charset="0"/>
                        <a:cs typeface="Times New Roman" panose="02020603050405020304" pitchFamily="18" charset="0"/>
                      </a:rPr>
                      <m:t>𝐬𝐞𝐜𝐲</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we</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get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a:latin typeface="Cambria Math" panose="02040503050406030204" pitchFamily="18" charset="0"/>
                            <a:cs typeface="Times New Roman" panose="02020603050405020304" pitchFamily="18" charset="0"/>
                          </a:rPr>
                          <m:t>1</m:t>
                        </m:r>
                      </m:num>
                      <m:den>
                        <m:r>
                          <m:rPr>
                            <m:sty m:val="p"/>
                          </m:rPr>
                          <a:rPr lang="en-US" sz="2000">
                            <a:latin typeface="Cambria Math" panose="02040503050406030204" pitchFamily="18" charset="0"/>
                            <a:cs typeface="Times New Roman" panose="02020603050405020304" pitchFamily="18" charset="0"/>
                          </a:rPr>
                          <m:t>secy</m:t>
                        </m:r>
                      </m:den>
                    </m:f>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dy</m:t>
                        </m:r>
                      </m:num>
                      <m:den>
                        <m:r>
                          <m:rPr>
                            <m:sty m:val="p"/>
                          </m:rPr>
                          <a:rPr lang="en-US" sz="2000">
                            <a:latin typeface="Cambria Math" panose="02040503050406030204" pitchFamily="18" charset="0"/>
                            <a:cs typeface="Times New Roman" panose="02020603050405020304" pitchFamily="18" charset="0"/>
                          </a:rPr>
                          <m:t>dx</m:t>
                        </m:r>
                      </m:den>
                    </m:f>
                    <m:r>
                      <a:rPr lang="en-US" sz="200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𝑡𝑎𝑛</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𝑦</m:t>
                        </m:r>
                      </m:num>
                      <m:den>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𝑥</m:t>
                        </m:r>
                      </m:den>
                    </m:f>
                    <m:f>
                      <m:fPr>
                        <m:ctrlPr>
                          <a:rPr lang="en-US" sz="2000" i="1">
                            <a:latin typeface="Cambria Math" panose="02040503050406030204" pitchFamily="18" charset="0"/>
                            <a:cs typeface="Times New Roman" panose="02020603050405020304" pitchFamily="18" charset="0"/>
                          </a:rPr>
                        </m:ctrlPr>
                      </m:fPr>
                      <m:num>
                        <m:r>
                          <a:rPr lang="en-US" sz="2000">
                            <a:latin typeface="Cambria Math" panose="02040503050406030204" pitchFamily="18" charset="0"/>
                            <a:cs typeface="Times New Roman" panose="02020603050405020304" pitchFamily="18" charset="0"/>
                          </a:rPr>
                          <m:t>1</m:t>
                        </m:r>
                      </m:num>
                      <m:den>
                        <m:r>
                          <m:rPr>
                            <m:sty m:val="p"/>
                          </m:rPr>
                          <a:rPr lang="en-US" sz="2000">
                            <a:latin typeface="Cambria Math" panose="02040503050406030204" pitchFamily="18" charset="0"/>
                            <a:cs typeface="Times New Roman" panose="02020603050405020304" pitchFamily="18" charset="0"/>
                          </a:rPr>
                          <m:t>secy</m:t>
                        </m:r>
                      </m:den>
                    </m:f>
                    <m:r>
                      <a:rPr lang="en-US" sz="2000">
                        <a:latin typeface="Cambria Math" panose="02040503050406030204" pitchFamily="18" charset="0"/>
                        <a:cs typeface="Times New Roman" panose="02020603050405020304" pitchFamily="18" charset="0"/>
                      </a:rPr>
                      <m:t>=</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r>
                          <a:rPr lang="en-US" sz="2000">
                            <a:latin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x</m:t>
                        </m:r>
                      </m:e>
                    </m:d>
                    <m:r>
                      <a:rPr lang="en-US" sz="200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 </m:t>
                        </m:r>
                      </m:sup>
                    </m:sSup>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sin</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y</m:t>
                    </m:r>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dy</m:t>
                        </m:r>
                      </m:num>
                      <m:den>
                        <m:r>
                          <m:rPr>
                            <m:sty m:val="p"/>
                          </m:rPr>
                          <a:rPr lang="en-US" sz="2000">
                            <a:latin typeface="Cambria Math" panose="02040503050406030204" pitchFamily="18" charset="0"/>
                            <a:cs typeface="Times New Roman" panose="02020603050405020304" pitchFamily="18" charset="0"/>
                          </a:rPr>
                          <m:t>dx</m:t>
                        </m:r>
                      </m:den>
                    </m:f>
                    <m:r>
                      <a:rPr lang="en-US" sz="200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𝑥</m:t>
                        </m:r>
                      </m:den>
                    </m:f>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𝑠𝑖𝑛</m:t>
                        </m:r>
                        <m:r>
                          <a:rPr lang="en-US" sz="2000" i="1">
                            <a:latin typeface="Cambria Math" panose="02040503050406030204" pitchFamily="18" charset="0"/>
                            <a:cs typeface="Times New Roman" panose="02020603050405020304" pitchFamily="18" charset="0"/>
                          </a:rPr>
                          <m:t>𝑦</m:t>
                        </m:r>
                      </m:num>
                      <m:den>
                        <m:r>
                          <a:rPr lang="en-US" sz="2000" b="0" i="1" smtClean="0">
                            <a:latin typeface="Cambria Math" panose="02040503050406030204" pitchFamily="18" charset="0"/>
                            <a:cs typeface="Times New Roman" panose="02020603050405020304" pitchFamily="18" charset="0"/>
                          </a:rPr>
                          <m:t>𝑐𝑜𝑠𝑦</m:t>
                        </m:r>
                      </m:den>
                    </m:f>
                    <m:r>
                      <m:rPr>
                        <m:sty m:val="p"/>
                      </m:rPr>
                      <a:rPr lang="en-US" sz="2000">
                        <a:latin typeface="Cambria Math" panose="02040503050406030204" pitchFamily="18" charset="0"/>
                        <a:cs typeface="Times New Roman" panose="02020603050405020304" pitchFamily="18" charset="0"/>
                      </a:rPr>
                      <m:t>cosy</m:t>
                    </m:r>
                    <m:r>
                      <a:rPr lang="en-US" sz="2000">
                        <a:latin typeface="Cambria Math" panose="02040503050406030204" pitchFamily="18" charset="0"/>
                        <a:cs typeface="Times New Roman" panose="02020603050405020304" pitchFamily="18" charset="0"/>
                      </a:rPr>
                      <m:t>=</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r>
                          <a:rPr lang="en-US" sz="2000">
                            <a:latin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x</m:t>
                        </m:r>
                      </m:e>
                    </m:d>
                    <m:r>
                      <a:rPr lang="en-US" sz="200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 </m:t>
                        </m:r>
                      </m:sup>
                    </m:sSup>
                  </m:oMath>
                </a14:m>
                <a:endParaRPr lang="en-US" sz="2000" dirty="0" smtClean="0">
                  <a:latin typeface="Cambria Math" panose="02040503050406030204" pitchFamily="18" charset="0"/>
                  <a:cs typeface="Times New Roman" panose="02020603050405020304" pitchFamily="18" charset="0"/>
                </a:endParaRPr>
              </a:p>
              <a:p>
                <a:pPr marL="0" indent="0">
                  <a:buNone/>
                </a:pP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dirty="0">
                        <a:latin typeface="Cambria Math" panose="02040503050406030204" pitchFamily="18" charset="0"/>
                        <a:cs typeface="Times New Roman" panose="02020603050405020304" pitchFamily="18" charset="0"/>
                      </a:rPr>
                      <m:t>c</m:t>
                    </m:r>
                    <m:r>
                      <m:rPr>
                        <m:sty m:val="p"/>
                      </m:rPr>
                      <a:rPr lang="en-US" sz="2000" b="0" i="0" dirty="0" smtClean="0">
                        <a:latin typeface="Cambria Math" panose="02040503050406030204" pitchFamily="18" charset="0"/>
                        <a:cs typeface="Times New Roman" panose="02020603050405020304" pitchFamily="18" charset="0"/>
                      </a:rPr>
                      <m:t>os</m:t>
                    </m:r>
                    <m:r>
                      <m:rPr>
                        <m:sty m:val="p"/>
                      </m:rPr>
                      <a:rPr lang="en-US" sz="2000">
                        <a:latin typeface="Cambria Math" panose="02040503050406030204" pitchFamily="18" charset="0"/>
                        <a:cs typeface="Times New Roman" panose="02020603050405020304" pitchFamily="18" charset="0"/>
                      </a:rPr>
                      <m:t>y</m:t>
                    </m:r>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dy</m:t>
                        </m:r>
                      </m:num>
                      <m:den>
                        <m:r>
                          <m:rPr>
                            <m:sty m:val="p"/>
                          </m:rPr>
                          <a:rPr lang="en-US" sz="2000">
                            <a:latin typeface="Cambria Math" panose="02040503050406030204" pitchFamily="18" charset="0"/>
                            <a:cs typeface="Times New Roman" panose="02020603050405020304" pitchFamily="18" charset="0"/>
                          </a:rPr>
                          <m:t>dx</m:t>
                        </m:r>
                      </m:den>
                    </m:f>
                    <m:r>
                      <a:rPr lang="en-US" sz="200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𝑥</m:t>
                        </m:r>
                      </m:den>
                    </m:f>
                    <m:r>
                      <m:rPr>
                        <m:sty m:val="p"/>
                      </m:rPr>
                      <a:rPr lang="en-US" sz="2000" b="0" i="0" smtClean="0">
                        <a:latin typeface="Cambria Math" panose="02040503050406030204" pitchFamily="18" charset="0"/>
                        <a:cs typeface="Times New Roman" panose="02020603050405020304" pitchFamily="18" charset="0"/>
                      </a:rPr>
                      <m:t>sin</m:t>
                    </m:r>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r>
                          <a:rPr lang="en-US" sz="2000">
                            <a:latin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x</m:t>
                        </m:r>
                      </m:e>
                    </m:d>
                    <m:r>
                      <a:rPr lang="en-US" sz="200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 </m:t>
                        </m:r>
                      </m:sup>
                    </m:sSup>
                    <m:r>
                      <a:rPr lang="en-US" sz="2000" b="0" i="0" smtClean="0">
                        <a:latin typeface="Cambria Math" panose="02040503050406030204" pitchFamily="18" charset="0"/>
                        <a:cs typeface="Times New Roman" panose="02020603050405020304" pitchFamily="18" charset="0"/>
                      </a:rPr>
                      <m:t>                 </m:t>
                    </m:r>
                    <m:r>
                      <a:rPr lang="en-US" sz="2000">
                        <a:latin typeface="Cambria Math" panose="02040503050406030204" pitchFamily="18" charset="0"/>
                        <a:cs typeface="Times New Roman" panose="02020603050405020304" pitchFamily="18" charset="0"/>
                      </a:rPr>
                      <m:t>−       (</m:t>
                    </m:r>
                    <m:r>
                      <a:rPr lang="en-US" sz="2000">
                        <a:latin typeface="Cambria Math" panose="02040503050406030204" pitchFamily="18" charset="0"/>
                        <a:cs typeface="Times New Roman" panose="02020603050405020304" pitchFamily="18" charset="0"/>
                      </a:rPr>
                      <m:t>2</m:t>
                    </m:r>
                    <m:r>
                      <a:rPr lang="en-US" sz="2000">
                        <a:latin typeface="Cambria Math" panose="02040503050406030204" pitchFamily="18" charset="0"/>
                        <a:cs typeface="Times New Roman" panose="02020603050405020304" pitchFamily="18" charset="0"/>
                      </a:rPr>
                      <m:t>)</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Put  </a:t>
                </a:r>
                <a14:m>
                  <m:oMath xmlns:m="http://schemas.openxmlformats.org/officeDocument/2006/math">
                    <m:r>
                      <m:rPr>
                        <m:sty m:val="p"/>
                      </m:rPr>
                      <a:rPr lang="en-US" sz="2000" dirty="0" smtClean="0">
                        <a:latin typeface="Cambria Math" panose="02040503050406030204" pitchFamily="18" charset="0"/>
                        <a:cs typeface="Times New Roman" panose="02020603050405020304" pitchFamily="18" charset="0"/>
                      </a:rPr>
                      <m:t>s</m:t>
                    </m:r>
                    <m:r>
                      <m:rPr>
                        <m:sty m:val="p"/>
                      </m:rPr>
                      <a:rPr lang="en-US" sz="2000" b="0" i="0" dirty="0" smtClean="0">
                        <a:latin typeface="Cambria Math" panose="02040503050406030204" pitchFamily="18" charset="0"/>
                        <a:cs typeface="Times New Roman" panose="02020603050405020304" pitchFamily="18" charset="0"/>
                      </a:rPr>
                      <m:t>in</m:t>
                    </m:r>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r>
                      <m:rPr>
                        <m:sty m:val="p"/>
                      </m:rPr>
                      <a:rPr lang="en-US" sz="2000" dirty="0" smtClean="0">
                        <a:latin typeface="Cambria Math" panose="02040503050406030204" pitchFamily="18" charset="0"/>
                        <a:ea typeface="Cambria Math" panose="02040503050406030204" pitchFamily="18" charset="0"/>
                      </a:rPr>
                      <m:t>c</m:t>
                    </m:r>
                    <m:r>
                      <m:rPr>
                        <m:sty m:val="p"/>
                      </m:rPr>
                      <a:rPr lang="en-US" sz="2000" b="0" i="0" dirty="0" smtClean="0">
                        <a:latin typeface="Cambria Math" panose="02040503050406030204" pitchFamily="18" charset="0"/>
                        <a:ea typeface="Cambria Math" panose="02040503050406030204" pitchFamily="18" charset="0"/>
                      </a:rPr>
                      <m:t>os</m:t>
                    </m:r>
                    <m:r>
                      <m:rPr>
                        <m:sty m:val="p"/>
                      </m:rPr>
                      <a:rPr lang="en-US" sz="2000">
                        <a:latin typeface="Cambria Math" panose="02040503050406030204" pitchFamily="18" charset="0"/>
                        <a:ea typeface="Cambria Math" panose="02040503050406030204" pitchFamily="18" charset="0"/>
                      </a:rPr>
                      <m:t>y</m:t>
                    </m:r>
                    <m:r>
                      <a:rPr lang="en-US" sz="2000">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m:rPr>
                            <m:sty m:val="p"/>
                          </m:rPr>
                          <a:rPr lang="en-US" sz="2000">
                            <a:latin typeface="Cambria Math" panose="02040503050406030204" pitchFamily="18" charset="0"/>
                            <a:ea typeface="Cambria Math" panose="02040503050406030204" pitchFamily="18" charset="0"/>
                          </a:rPr>
                          <m:t>dy</m:t>
                        </m:r>
                      </m:num>
                      <m:den>
                        <m:r>
                          <m:rPr>
                            <m:sty m:val="p"/>
                          </m:rPr>
                          <a:rPr lang="en-US" sz="2000">
                            <a:latin typeface="Cambria Math" panose="02040503050406030204" pitchFamily="18" charset="0"/>
                            <a:ea typeface="Cambria Math" panose="02040503050406030204" pitchFamily="18" charset="0"/>
                          </a:rPr>
                          <m:t>dx</m:t>
                        </m:r>
                      </m:den>
                    </m:f>
                    <m:r>
                      <a:rPr lang="en-US" sz="200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m:rPr>
                            <m:sty m:val="p"/>
                          </m:rPr>
                          <a:rPr lang="en-US" sz="2000">
                            <a:latin typeface="Cambria Math" panose="02040503050406030204" pitchFamily="18" charset="0"/>
                            <a:ea typeface="Cambria Math" panose="02040503050406030204" pitchFamily="18" charset="0"/>
                          </a:rPr>
                          <m:t>dt</m:t>
                        </m:r>
                      </m:num>
                      <m:den>
                        <m:r>
                          <m:rPr>
                            <m:sty m:val="p"/>
                          </m:rPr>
                          <a:rPr lang="en-US" sz="2000">
                            <a:latin typeface="Cambria Math" panose="02040503050406030204" pitchFamily="18" charset="0"/>
                            <a:ea typeface="Cambria Math" panose="02040503050406030204" pitchFamily="18" charset="0"/>
                          </a:rPr>
                          <m:t>dx</m:t>
                        </m:r>
                      </m:den>
                    </m:f>
                  </m:oMath>
                </a14:m>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Equation (2) becomes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dt</m:t>
                        </m:r>
                      </m:num>
                      <m:den>
                        <m:r>
                          <m:rPr>
                            <m:sty m:val="p"/>
                          </m:rPr>
                          <a:rPr lang="en-US" sz="2000">
                            <a:latin typeface="Cambria Math" panose="02040503050406030204" pitchFamily="18" charset="0"/>
                            <a:cs typeface="Times New Roman" panose="02020603050405020304" pitchFamily="18" charset="0"/>
                          </a:rPr>
                          <m:t>dx</m:t>
                        </m:r>
                      </m:den>
                    </m:f>
                    <m:r>
                      <a:rPr lang="en-US" sz="200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𝑥</m:t>
                        </m:r>
                      </m:den>
                    </m:f>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𝑡</m:t>
                    </m:r>
                    <m:r>
                      <a:rPr lang="en-US" sz="2000">
                        <a:latin typeface="Cambria Math" panose="02040503050406030204" pitchFamily="18" charset="0"/>
                        <a:cs typeface="Times New Roman" panose="02020603050405020304" pitchFamily="18" charset="0"/>
                      </a:rPr>
                      <m:t>=</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r>
                          <a:rPr lang="en-US" sz="2000">
                            <a:latin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x</m:t>
                        </m:r>
                      </m:e>
                    </m:d>
                    <m:r>
                      <a:rPr lang="en-US" sz="200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 </m:t>
                        </m:r>
                      </m:sup>
                    </m:sSup>
                  </m:oMath>
                </a14:m>
                <a:endParaRPr lang="en-IN" sz="2000" dirty="0">
                  <a:latin typeface="Times New Roman" panose="02020603050405020304" pitchFamily="18" charset="0"/>
                  <a:cs typeface="Times New Roman" panose="02020603050405020304" pitchFamily="18" charset="0"/>
                </a:endParaRPr>
              </a:p>
              <a:p>
                <a:pPr marL="0" indent="0">
                  <a:buNone/>
                </a:pP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90945"/>
                <a:ext cx="10515600" cy="5886018"/>
              </a:xfrm>
              <a:blipFill>
                <a:blip r:embed="rId2"/>
                <a:stretch>
                  <a:fillRect l="-638"/>
                </a:stretch>
              </a:blipFill>
            </p:spPr>
            <p:txBody>
              <a:bodyPr/>
              <a:lstStyle/>
              <a:p>
                <a:r>
                  <a:rPr lang="en-IN">
                    <a:noFill/>
                  </a:rPr>
                  <a:t> </a:t>
                </a:r>
              </a:p>
            </p:txBody>
          </p:sp>
        </mc:Fallback>
      </mc:AlternateContent>
    </p:spTree>
    <p:extLst>
      <p:ext uri="{BB962C8B-B14F-4D97-AF65-F5344CB8AC3E}">
        <p14:creationId xmlns:p14="http://schemas.microsoft.com/office/powerpoint/2010/main" val="1956542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1164" y="332509"/>
                <a:ext cx="10702636" cy="5844454"/>
              </a:xfrm>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              This </a:t>
                </a:r>
                <a:r>
                  <a:rPr lang="en-US" sz="2000" dirty="0">
                    <a:latin typeface="Times New Roman" panose="02020603050405020304" pitchFamily="18" charset="0"/>
                    <a:cs typeface="Times New Roman" panose="02020603050405020304" pitchFamily="18" charset="0"/>
                  </a:rPr>
                  <a:t>is L.D.E in t</a:t>
                </a:r>
              </a:p>
              <a:p>
                <a:pPr marL="0" indent="0">
                  <a:buNone/>
                </a:pPr>
                <a:r>
                  <a:rPr lang="en-US" sz="2000" dirty="0">
                    <a:latin typeface="Times New Roman" panose="02020603050405020304" pitchFamily="18" charset="0"/>
                    <a:cs typeface="Times New Roman" panose="02020603050405020304" pitchFamily="18" charset="0"/>
                  </a:rPr>
                  <a:t>                            I.F = </a:t>
                </a:r>
                <a14:m>
                  <m:oMath xmlns:m="http://schemas.openxmlformats.org/officeDocument/2006/math">
                    <m:sSup>
                      <m:sSupPr>
                        <m:ctrlPr>
                          <a:rPr lang="en-US" sz="2000" i="1">
                            <a:latin typeface="Cambria Math" panose="02040503050406030204" pitchFamily="18" charset="0"/>
                          </a:rPr>
                        </m:ctrlPr>
                      </m:sSupPr>
                      <m:e>
                        <m:r>
                          <m:rPr>
                            <m:sty m:val="p"/>
                          </m:rPr>
                          <a:rPr lang="en-US" sz="2000">
                            <a:latin typeface="Cambria Math" panose="02040503050406030204" pitchFamily="18" charset="0"/>
                          </a:rPr>
                          <m:t>e</m:t>
                        </m:r>
                      </m:e>
                      <m:sup>
                        <m:nary>
                          <m:naryPr>
                            <m:limLoc m:val="undOvr"/>
                            <m:subHide m:val="on"/>
                            <m:supHide m:val="on"/>
                            <m:ctrlPr>
                              <a:rPr lang="en-US" sz="2000" i="1" smtClean="0">
                                <a:latin typeface="Cambria Math" panose="02040503050406030204" pitchFamily="18" charset="0"/>
                              </a:rPr>
                            </m:ctrlPr>
                          </m:naryPr>
                          <m:sub/>
                          <m:sup/>
                          <m:e>
                            <m:r>
                              <a:rPr lang="en-US" sz="200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𝑥</m:t>
                                </m:r>
                              </m:den>
                            </m:f>
                            <m:r>
                              <a:rPr lang="en-US" sz="2000">
                                <a:latin typeface="Cambria Math" panose="02040503050406030204" pitchFamily="18" charset="0"/>
                              </a:rPr>
                              <m:t>  </m:t>
                            </m:r>
                          </m:e>
                        </m:nary>
                        <m:r>
                          <a:rPr lang="en-US" sz="2000">
                            <a:latin typeface="Cambria Math" panose="02040503050406030204" pitchFamily="18" charset="0"/>
                          </a:rPr>
                          <m:t> </m:t>
                        </m:r>
                        <m:r>
                          <m:rPr>
                            <m:sty m:val="p"/>
                          </m:rPr>
                          <a:rPr lang="en-US" sz="2000">
                            <a:latin typeface="Cambria Math" panose="02040503050406030204" pitchFamily="18" charset="0"/>
                          </a:rPr>
                          <m:t>dx</m:t>
                        </m:r>
                        <m:r>
                          <a:rPr lang="en-US" sz="2000">
                            <a:latin typeface="Cambria Math" panose="02040503050406030204" pitchFamily="18" charset="0"/>
                          </a:rPr>
                          <m:t> </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e</m:t>
                        </m:r>
                      </m:e>
                      <m:sup>
                        <m:r>
                          <a:rPr lang="en-US" sz="2000">
                            <a:latin typeface="Cambria Math" panose="02040503050406030204" pitchFamily="18" charset="0"/>
                          </a:rPr>
                          <m:t>−</m:t>
                        </m:r>
                        <m:r>
                          <m:rPr>
                            <m:sty m:val="p"/>
                          </m:rPr>
                          <a:rPr lang="en-US" sz="2000" b="0" i="0" smtClean="0">
                            <a:latin typeface="Cambria Math" panose="02040503050406030204" pitchFamily="18" charset="0"/>
                          </a:rPr>
                          <m:t>log</m:t>
                        </m:r>
                        <m:r>
                          <a:rPr lang="en-US" sz="2000" b="0" i="0" smtClean="0">
                            <a:latin typeface="Cambria Math" panose="02040503050406030204" pitchFamily="18" charset="0"/>
                          </a:rPr>
                          <m:t> (</m:t>
                        </m:r>
                        <m:r>
                          <a:rPr lang="en-US" sz="2000" b="0" i="0" smtClean="0">
                            <a:latin typeface="Cambria Math" panose="02040503050406030204" pitchFamily="18" charset="0"/>
                          </a:rPr>
                          <m:t>1</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x</m:t>
                        </m:r>
                        <m:r>
                          <a:rPr lang="en-US" sz="2000" b="0" i="0" smtClean="0">
                            <a:latin typeface="Cambria Math" panose="02040503050406030204" pitchFamily="18" charset="0"/>
                          </a:rPr>
                          <m:t>)</m:t>
                        </m:r>
                      </m:sup>
                    </m:sSup>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𝑥</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t</m:t>
                    </m:r>
                    <m:r>
                      <a:rPr lang="en-US" sz="200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I</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F</m:t>
                        </m:r>
                      </m:e>
                    </m:d>
                    <m:r>
                      <a:rPr lang="en-US" sz="200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x</m:t>
                            </m:r>
                          </m:e>
                        </m:d>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I</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F</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t</m:t>
                    </m:r>
                    <m:r>
                      <a:rPr lang="en-US" sz="200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𝑥</m:t>
                            </m:r>
                          </m:den>
                        </m:f>
                        <m:r>
                          <m:rPr>
                            <m:nor/>
                          </m:rPr>
                          <a:rPr lang="en-IN" sz="2000" dirty="0">
                            <a:latin typeface="Times New Roman" panose="02020603050405020304" pitchFamily="18" charset="0"/>
                            <a:cs typeface="Times New Roman" panose="02020603050405020304" pitchFamily="18" charset="0"/>
                          </a:rPr>
                          <m:t> </m:t>
                        </m:r>
                      </m:e>
                    </m:d>
                    <m:r>
                      <a:rPr lang="en-US" sz="200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r>
                              <a:rPr lang="en-US" sz="2000">
                                <a:latin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x</m:t>
                            </m:r>
                          </m:e>
                        </m:d>
                        <m:r>
                          <a:rPr lang="en-US" sz="200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 </m:t>
                            </m:r>
                          </m:sup>
                        </m:sSup>
                        <m:r>
                          <a:rPr lang="en-US" sz="200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𝑥</m:t>
                            </m:r>
                          </m:den>
                        </m:f>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r>
                          <a:rPr lang="en-US" sz="2000">
                            <a:latin typeface="Cambria Math" panose="02040503050406030204" pitchFamily="18" charset="0"/>
                            <a:cs typeface="Times New Roman" panose="02020603050405020304" pitchFamily="18" charset="0"/>
                          </a:rPr>
                          <m:t>  </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t</m:t>
                    </m:r>
                    <m:r>
                      <a:rPr lang="en-US" sz="200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𝑥</m:t>
                            </m:r>
                          </m:den>
                        </m:f>
                        <m:r>
                          <m:rPr>
                            <m:nor/>
                          </m:rPr>
                          <a:rPr lang="en-IN" sz="2000" dirty="0">
                            <a:latin typeface="Times New Roman" panose="02020603050405020304" pitchFamily="18" charset="0"/>
                            <a:cs typeface="Times New Roman" panose="02020603050405020304" pitchFamily="18" charset="0"/>
                          </a:rPr>
                          <m:t> </m:t>
                        </m:r>
                      </m:e>
                    </m:d>
                    <m:r>
                      <a:rPr lang="en-US" sz="200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 </m:t>
                            </m:r>
                          </m:sup>
                        </m:sSup>
                        <m:r>
                          <m:rPr>
                            <m:sty m:val="p"/>
                          </m:rPr>
                          <a:rPr lang="en-US" sz="2000">
                            <a:latin typeface="Cambria Math" panose="02040503050406030204" pitchFamily="18" charset="0"/>
                            <a:cs typeface="Times New Roman" panose="02020603050405020304" pitchFamily="18" charset="0"/>
                          </a:rPr>
                          <m:t>dx</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c</m:t>
                        </m:r>
                        <m:r>
                          <a:rPr lang="en-US" sz="2000">
                            <a:latin typeface="Cambria Math" panose="02040503050406030204" pitchFamily="18" charset="0"/>
                            <a:cs typeface="Times New Roman" panose="02020603050405020304" pitchFamily="18" charset="0"/>
                          </a:rPr>
                          <m:t>  </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smtClean="0">
                    <a:cs typeface="Times New Roman" panose="02020603050405020304" pitchFamily="18" charset="0"/>
                  </a:rPr>
                  <a:t>                                                         </a:t>
                </a: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t</m:t>
                    </m:r>
                    <m:r>
                      <a:rPr lang="en-US" sz="200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𝑥</m:t>
                            </m:r>
                          </m:den>
                        </m:f>
                        <m:r>
                          <m:rPr>
                            <m:nor/>
                          </m:rPr>
                          <a:rPr lang="en-IN" sz="2000" dirty="0">
                            <a:latin typeface="Times New Roman" panose="02020603050405020304" pitchFamily="18" charset="0"/>
                            <a:cs typeface="Times New Roman" panose="02020603050405020304" pitchFamily="18" charset="0"/>
                          </a:rPr>
                          <m:t> </m:t>
                        </m:r>
                      </m:e>
                    </m:d>
                    <m:r>
                      <a:rPr lang="en-US" sz="200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 </m:t>
                        </m:r>
                      </m:sup>
                    </m:sSup>
                  </m:oMath>
                </a14:m>
                <a:r>
                  <a:rPr lang="en-IN" sz="2000" dirty="0" smtClean="0">
                    <a:latin typeface="Times New Roman" panose="02020603050405020304" pitchFamily="18" charset="0"/>
                    <a:cs typeface="Times New Roman" panose="02020603050405020304" pitchFamily="18" charset="0"/>
                  </a:rPr>
                  <a:t> + c</a:t>
                </a:r>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Finally put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t</m:t>
                    </m:r>
                    <m:r>
                      <a:rPr lang="en-US" sz="200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siny</m:t>
                    </m:r>
                  </m:oMath>
                </a14:m>
                <a:r>
                  <a:rPr lang="en-IN" sz="2000" dirty="0">
                    <a:latin typeface="Times New Roman" panose="02020603050405020304" pitchFamily="18" charset="0"/>
                    <a:cs typeface="Times New Roman" panose="02020603050405020304" pitchFamily="18" charset="0"/>
                  </a:rPr>
                  <a:t>,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a:t>
                </a: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 siny </a:t>
                </a:r>
                <a14:m>
                  <m:oMath xmlns:m="http://schemas.openxmlformats.org/officeDocument/2006/math">
                    <m:r>
                      <a:rPr lang="en-US" sz="200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𝑥</m:t>
                            </m:r>
                          </m:den>
                        </m:f>
                        <m:r>
                          <m:rPr>
                            <m:nor/>
                          </m:rPr>
                          <a:rPr lang="en-IN" sz="2000" dirty="0">
                            <a:latin typeface="Times New Roman" panose="02020603050405020304" pitchFamily="18" charset="0"/>
                            <a:cs typeface="Times New Roman" panose="02020603050405020304" pitchFamily="18" charset="0"/>
                          </a:rPr>
                          <m:t> </m:t>
                        </m:r>
                      </m:e>
                    </m:d>
                    <m:r>
                      <a:rPr lang="en-US" sz="200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 </m:t>
                        </m:r>
                      </m:sup>
                    </m:sSup>
                  </m:oMath>
                </a14:m>
                <a:r>
                  <a:rPr lang="en-IN" sz="2000" dirty="0">
                    <a:latin typeface="Times New Roman" panose="02020603050405020304" pitchFamily="18" charset="0"/>
                    <a:cs typeface="Times New Roman" panose="02020603050405020304" pitchFamily="18" charset="0"/>
                  </a:rPr>
                  <a:t> + c</a:t>
                </a:r>
              </a:p>
              <a:p>
                <a:pPr marL="0" indent="0">
                  <a:buNone/>
                </a:pPr>
                <a:r>
                  <a:rPr lang="en-US" sz="2000" dirty="0">
                    <a:latin typeface="Times New Roman" panose="02020603050405020304" pitchFamily="18" charset="0"/>
                    <a:cs typeface="Times New Roman" panose="02020603050405020304" pitchFamily="18" charset="0"/>
                  </a:rPr>
                  <a:t>                                              This is our </a:t>
                </a:r>
                <a:r>
                  <a:rPr lang="en-US" sz="2000" dirty="0" smtClean="0">
                    <a:latin typeface="Times New Roman" panose="02020603050405020304" pitchFamily="18" charset="0"/>
                    <a:cs typeface="Times New Roman" panose="02020603050405020304" pitchFamily="18" charset="0"/>
                  </a:rPr>
                  <a:t>required </a:t>
                </a:r>
                <a:r>
                  <a:rPr lang="en-US" sz="2000" dirty="0">
                    <a:latin typeface="Times New Roman" panose="02020603050405020304" pitchFamily="18" charset="0"/>
                    <a:cs typeface="Times New Roman" panose="02020603050405020304" pitchFamily="18" charset="0"/>
                  </a:rPr>
                  <a:t>general solution</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1164" y="332509"/>
                <a:ext cx="10702636" cy="5844454"/>
              </a:xfrm>
              <a:blipFill>
                <a:blip r:embed="rId2"/>
                <a:stretch>
                  <a:fillRect t="-1148"/>
                </a:stretch>
              </a:blipFill>
            </p:spPr>
            <p:txBody>
              <a:bodyPr/>
              <a:lstStyle/>
              <a:p>
                <a:r>
                  <a:rPr lang="en-IN">
                    <a:noFill/>
                  </a:rPr>
                  <a:t> </a:t>
                </a:r>
              </a:p>
            </p:txBody>
          </p:sp>
        </mc:Fallback>
      </mc:AlternateContent>
    </p:spTree>
    <p:extLst>
      <p:ext uri="{BB962C8B-B14F-4D97-AF65-F5344CB8AC3E}">
        <p14:creationId xmlns:p14="http://schemas.microsoft.com/office/powerpoint/2010/main" val="376664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471055"/>
                <a:ext cx="10515600" cy="5860472"/>
              </a:xfrm>
            </p:spPr>
            <p:txBody>
              <a:bodyPr>
                <a:normAutofit fontScale="85000" lnSpcReduction="10000"/>
              </a:bodyPr>
              <a:lstStyle/>
              <a:p>
                <a:pPr marL="0" indent="0">
                  <a:buNone/>
                </a:pPr>
                <a:r>
                  <a:rPr lang="en-US" sz="2000" dirty="0" smtClean="0"/>
                  <a:t>                                                  ⇒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𝑦</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4</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𝑦</m:t>
                            </m:r>
                          </m:num>
                          <m:den>
                            <m:r>
                              <a:rPr lang="en-US" sz="2000" i="1">
                                <a:latin typeface="Cambria Math" panose="02040503050406030204" pitchFamily="18" charset="0"/>
                              </a:rPr>
                              <m:t>2</m:t>
                            </m:r>
                          </m:den>
                        </m:f>
                        <m:f>
                          <m:fPr>
                            <m:ctrlPr>
                              <a:rPr lang="en-US" sz="2000" i="1" dirty="0">
                                <a:latin typeface="Cambria Math" panose="02040503050406030204" pitchFamily="18" charset="0"/>
                              </a:rPr>
                            </m:ctrlPr>
                          </m:fPr>
                          <m:num>
                            <m:r>
                              <a:rPr lang="en-IN" sz="2000" i="1" dirty="0">
                                <a:latin typeface="Cambria Math" panose="02040503050406030204" pitchFamily="18" charset="0"/>
                              </a:rPr>
                              <m:t>𝑑</m:t>
                            </m:r>
                            <m:r>
                              <m:rPr>
                                <m:sty m:val="p"/>
                              </m:rPr>
                              <a:rPr lang="en-US" sz="2000" i="1">
                                <a:latin typeface="Cambria Math" panose="02040503050406030204" pitchFamily="18" charset="0"/>
                              </a:rPr>
                              <m:t>y</m:t>
                            </m:r>
                          </m:num>
                          <m:den>
                            <m:r>
                              <a:rPr lang="en-US" sz="2000" i="1">
                                <a:latin typeface="Cambria Math" panose="02040503050406030204" pitchFamily="18" charset="0"/>
                              </a:rPr>
                              <m:t>𝑑𝑥</m:t>
                            </m:r>
                          </m:den>
                        </m:f>
                      </m:e>
                    </m:d>
                    <m:r>
                      <a:rPr lang="en-US" sz="2000" i="1">
                        <a:latin typeface="Cambria Math" panose="02040503050406030204" pitchFamily="18" charset="0"/>
                      </a:rPr>
                      <m:t>𝑥</m:t>
                    </m:r>
                  </m:oMath>
                </a14:m>
                <a:endParaRPr lang="en-IN" sz="2000" dirty="0" smtClean="0"/>
              </a:p>
              <a:p>
                <a:pPr marL="0" indent="0">
                  <a:buNone/>
                </a:pPr>
                <a:r>
                  <a:rPr lang="en-US" sz="2000" dirty="0"/>
                  <a:t> </a:t>
                </a:r>
                <a:r>
                  <a:rPr lang="en-US" sz="2000" dirty="0" smtClean="0"/>
                  <a:t>                                                 </a:t>
                </a:r>
                <a:r>
                  <a:rPr lang="en-US" sz="2000" dirty="0" smtClean="0">
                    <a:latin typeface="Cambria Math" panose="02040503050406030204" pitchFamily="18" charset="0"/>
                    <a:ea typeface="Cambria Math" panose="02040503050406030204" pitchFamily="18" charset="0"/>
                  </a:rPr>
                  <a:t>⇒    </a:t>
                </a:r>
                <a14:m>
                  <m:oMath xmlns:m="http://schemas.openxmlformats.org/officeDocument/2006/math">
                    <m:f>
                      <m:fPr>
                        <m:ctrlPr>
                          <a:rPr lang="en-US" sz="2000" i="1" dirty="0">
                            <a:latin typeface="Cambria Math" panose="02040503050406030204" pitchFamily="18" charset="0"/>
                          </a:rPr>
                        </m:ctrlPr>
                      </m:fPr>
                      <m:num>
                        <m:r>
                          <a:rPr lang="en-IN" sz="2000" i="1" dirty="0">
                            <a:latin typeface="Cambria Math" panose="02040503050406030204" pitchFamily="18" charset="0"/>
                          </a:rPr>
                          <m:t>𝑑</m:t>
                        </m:r>
                        <m:r>
                          <m:rPr>
                            <m:sty m:val="p"/>
                          </m:rPr>
                          <a:rPr lang="en-US" sz="2000" i="1">
                            <a:latin typeface="Cambria Math" panose="02040503050406030204" pitchFamily="18" charset="0"/>
                          </a:rPr>
                          <m:t>y</m:t>
                        </m:r>
                      </m:num>
                      <m:den>
                        <m:r>
                          <a:rPr lang="en-US" sz="2000" i="1">
                            <a:latin typeface="Cambria Math" panose="02040503050406030204" pitchFamily="18" charset="0"/>
                          </a:rPr>
                          <m:t>𝑑𝑥</m:t>
                        </m:r>
                      </m:den>
                    </m:f>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𝑦</m:t>
                        </m:r>
                      </m:num>
                      <m:den>
                        <m:r>
                          <a:rPr lang="en-US" sz="2000" b="0" i="1" smtClean="0">
                            <a:latin typeface="Cambria Math" panose="02040503050406030204" pitchFamily="18" charset="0"/>
                          </a:rPr>
                          <m:t>2</m:t>
                        </m:r>
                        <m:r>
                          <a:rPr lang="en-US" sz="2000" b="0" i="1" smtClean="0">
                            <a:latin typeface="Cambria Math" panose="02040503050406030204" pitchFamily="18" charset="0"/>
                          </a:rPr>
                          <m:t>𝑥</m:t>
                        </m:r>
                      </m:den>
                    </m:f>
                    <m:r>
                      <a:rPr lang="en-US" sz="2000" b="0" i="1" smtClean="0">
                        <a:latin typeface="Cambria Math" panose="02040503050406030204" pitchFamily="18" charset="0"/>
                      </a:rPr>
                      <m:t>  =</m:t>
                    </m:r>
                    <m:r>
                      <a:rPr lang="en-US" sz="2000" b="0" i="1" smtClean="0">
                        <a:latin typeface="Cambria Math" panose="02040503050406030204" pitchFamily="18" charset="0"/>
                      </a:rPr>
                      <m:t>0</m:t>
                    </m:r>
                    <m:r>
                      <a:rPr lang="en-US" sz="2000" b="0" i="1" smtClean="0">
                        <a:latin typeface="Cambria Math" panose="02040503050406030204" pitchFamily="18" charset="0"/>
                      </a:rPr>
                      <m:t>.</m:t>
                    </m:r>
                  </m:oMath>
                </a14:m>
                <a:endParaRPr lang="en-US" sz="2000" b="0" dirty="0" smtClean="0">
                  <a:latin typeface="Cambria Math" panose="02040503050406030204" pitchFamily="18" charset="0"/>
                </a:endParaRPr>
              </a:p>
              <a:p>
                <a:pPr marL="0" indent="0">
                  <a:buNone/>
                </a:pPr>
                <a:r>
                  <a:rPr lang="en-IN" sz="2000" dirty="0" smtClean="0"/>
                  <a:t>                     </a:t>
                </a:r>
                <a:r>
                  <a:rPr lang="en-IN" sz="2000" dirty="0" smtClean="0">
                    <a:latin typeface="Times New Roman" panose="02020603050405020304" pitchFamily="18" charset="0"/>
                    <a:cs typeface="Times New Roman" panose="02020603050405020304" pitchFamily="18" charset="0"/>
                  </a:rPr>
                  <a:t>This is our required differential equation.</a:t>
                </a:r>
              </a:p>
              <a:p>
                <a:pPr marL="0" indent="0">
                  <a:buNone/>
                </a:pPr>
                <a:r>
                  <a:rPr lang="en-IN" sz="2000" dirty="0"/>
                  <a:t> </a:t>
                </a:r>
                <a:r>
                  <a:rPr lang="en-IN" sz="2000" dirty="0" smtClean="0"/>
                  <a:t>                                                                                     ----</a:t>
                </a:r>
              </a:p>
              <a:p>
                <a:pPr marL="0" indent="0">
                  <a:buNone/>
                </a:pPr>
                <a:r>
                  <a:rPr lang="en-IN" sz="2000" dirty="0" smtClean="0"/>
                  <a:t> </a:t>
                </a:r>
                <a:r>
                  <a:rPr lang="en-US" sz="2000" b="1" dirty="0" smtClean="0">
                    <a:solidFill>
                      <a:srgbClr val="FF0000"/>
                    </a:solidFill>
                    <a:latin typeface="Times New Roman" panose="02020603050405020304" pitchFamily="18" charset="0"/>
                    <a:cs typeface="Times New Roman" panose="02020603050405020304" pitchFamily="18" charset="0"/>
                  </a:rPr>
                  <a:t>2) </a:t>
                </a:r>
                <a:r>
                  <a:rPr lang="en-US" sz="2000" b="1" dirty="0">
                    <a:solidFill>
                      <a:srgbClr val="FF0000"/>
                    </a:solidFill>
                    <a:latin typeface="Times New Roman" panose="02020603050405020304" pitchFamily="18" charset="0"/>
                    <a:cs typeface="Times New Roman" panose="02020603050405020304" pitchFamily="18" charset="0"/>
                  </a:rPr>
                  <a:t>Form the differential equation </a:t>
                </a:r>
                <a:r>
                  <a:rPr lang="en-US" sz="2000" b="1" dirty="0" smtClean="0">
                    <a:solidFill>
                      <a:srgbClr val="FF0000"/>
                    </a:solidFill>
                    <a:latin typeface="Times New Roman" panose="02020603050405020304" pitchFamily="18" charset="0"/>
                    <a:cs typeface="Times New Roman" panose="02020603050405020304" pitchFamily="18" charset="0"/>
                  </a:rPr>
                  <a:t>by eliminating arbitrary constants a and b  from  </a:t>
                </a:r>
                <a14:m>
                  <m:oMath xmlns:m="http://schemas.openxmlformats.org/officeDocument/2006/math">
                    <m:r>
                      <a:rPr lang="en-US" sz="2000" b="1" i="0" smtClean="0">
                        <a:solidFill>
                          <a:srgbClr val="FF0000"/>
                        </a:solidFill>
                        <a:latin typeface="Cambria Math" panose="02040503050406030204" pitchFamily="18" charset="0"/>
                      </a:rPr>
                      <m:t>𝐲</m:t>
                    </m:r>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𝒂</m:t>
                    </m:r>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𝒆</m:t>
                        </m:r>
                      </m:e>
                      <m:sup>
                        <m:r>
                          <a:rPr lang="en-US" sz="2000" b="1" i="1" smtClean="0">
                            <a:solidFill>
                              <a:srgbClr val="FF0000"/>
                            </a:solidFill>
                            <a:latin typeface="Cambria Math" panose="02040503050406030204" pitchFamily="18" charset="0"/>
                          </a:rPr>
                          <m:t>𝒙</m:t>
                        </m:r>
                      </m:sup>
                    </m:sSup>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𝒃</m:t>
                    </m:r>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𝒆</m:t>
                        </m:r>
                      </m:e>
                      <m:sup>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𝒙</m:t>
                        </m:r>
                      </m:sup>
                    </m:sSup>
                  </m:oMath>
                </a14:m>
                <a:r>
                  <a:rPr lang="en-IN" sz="2000" b="1" dirty="0" smtClean="0">
                    <a:solidFill>
                      <a:srgbClr val="FF0000"/>
                    </a:solidFill>
                    <a:latin typeface="Times New Roman" panose="02020603050405020304" pitchFamily="18" charset="0"/>
                    <a:cs typeface="Times New Roman" panose="02020603050405020304" pitchFamily="18" charset="0"/>
                  </a:rPr>
                  <a:t>.</a:t>
                </a:r>
                <a:endParaRPr lang="en-IN"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Sol: </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Given the equation </a:t>
                </a:r>
                <a14:m>
                  <m:oMath xmlns:m="http://schemas.openxmlformats.org/officeDocument/2006/math">
                    <m:r>
                      <m:rPr>
                        <m:sty m:val="p"/>
                      </m:rPr>
                      <a:rPr lang="en-US" sz="2000" smtClean="0">
                        <a:solidFill>
                          <a:schemeClr val="tx1"/>
                        </a:solidFill>
                        <a:latin typeface="Cambria Math" panose="02040503050406030204" pitchFamily="18" charset="0"/>
                      </a:rPr>
                      <m:t>y</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𝑎</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𝑥</m:t>
                        </m:r>
                      </m:sup>
                    </m:s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𝑏</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sup>
                    </m:sSup>
                    <m:r>
                      <a:rPr lang="en-US" sz="2000" b="0" i="1">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    </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m:t>
                        </m:r>
                      </m:e>
                    </m:d>
                  </m:oMath>
                </a14:m>
                <a:endParaRPr lang="en-US" sz="2000" b="0" dirty="0" smtClean="0">
                  <a:solidFill>
                    <a:schemeClr val="tx1"/>
                  </a:solidFill>
                  <a:latin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Differentiate with respect to x to </a:t>
                </a:r>
                <a:r>
                  <a:rPr lang="en-US" sz="2000" dirty="0" err="1" smtClean="0">
                    <a:latin typeface="Times New Roman" panose="02020603050405020304" pitchFamily="18" charset="0"/>
                    <a:cs typeface="Times New Roman" panose="02020603050405020304" pitchFamily="18" charset="0"/>
                  </a:rPr>
                  <a:t>eq</a:t>
                </a:r>
                <a:r>
                  <a:rPr lang="en-US" sz="2000" dirty="0" smtClean="0">
                    <a:latin typeface="Times New Roman" panose="02020603050405020304" pitchFamily="18" charset="0"/>
                    <a:cs typeface="Times New Roman" panose="02020603050405020304" pitchFamily="18" charset="0"/>
                  </a:rPr>
                  <a:t> (1),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𝑑𝑦</m:t>
                        </m:r>
                      </m:num>
                      <m:den>
                        <m:r>
                          <a:rPr lang="en-US" sz="2000" i="1">
                            <a:latin typeface="Cambria Math" panose="02040503050406030204" pitchFamily="18" charset="0"/>
                            <a:cs typeface="Times New Roman" panose="02020603050405020304" pitchFamily="18" charset="0"/>
                          </a:rPr>
                          <m:t>𝑑𝑥</m:t>
                        </m:r>
                      </m:den>
                    </m:f>
                    <m:r>
                      <a:rPr lang="en-US" sz="2000" b="0" i="1"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rPr>
                      <m:t>𝑎</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𝑥</m:t>
                        </m:r>
                      </m:sup>
                    </m:sSup>
                    <m:r>
                      <a:rPr lang="en-US" sz="2000" b="0" i="1" smtClean="0">
                        <a:latin typeface="Cambria Math" panose="02040503050406030204" pitchFamily="18" charset="0"/>
                      </a:rPr>
                      <m:t>−</m:t>
                    </m:r>
                    <m:r>
                      <a:rPr lang="en-US" sz="2000" i="1">
                        <a:latin typeface="Cambria Math" panose="02040503050406030204" pitchFamily="18" charset="0"/>
                      </a:rPr>
                      <m:t>𝑏</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𝑥</m:t>
                        </m:r>
                      </m:sup>
                    </m:sSup>
                    <m:r>
                      <a:rPr lang="en-US" sz="2000" b="0" i="1">
                        <a:latin typeface="Cambria Math" panose="02040503050406030204" pitchFamily="18" charset="0"/>
                      </a:rPr>
                      <m:t>                                          </m:t>
                    </m:r>
                    <m:r>
                      <a:rPr lang="en-US" sz="2000" b="0" i="1" smtClean="0">
                        <a:latin typeface="Cambria Math" panose="02040503050406030204" pitchFamily="18" charset="0"/>
                      </a:rPr>
                      <m:t>−     (</m:t>
                    </m:r>
                    <m:r>
                      <a:rPr lang="en-US" sz="2000" b="0" i="1" smtClean="0">
                        <a:latin typeface="Cambria Math" panose="02040503050406030204" pitchFamily="18" charset="0"/>
                      </a:rPr>
                      <m:t>2</m:t>
                    </m:r>
                    <m:r>
                      <a:rPr lang="en-US" sz="2000" b="0" i="1" smtClean="0">
                        <a:latin typeface="Cambria Math" panose="02040503050406030204" pitchFamily="18" charset="0"/>
                      </a:rPr>
                      <m:t>)</m:t>
                    </m:r>
                  </m:oMath>
                </a14:m>
                <a:r>
                  <a:rPr lang="en-IN" sz="2000" dirty="0" smtClean="0"/>
                  <a:t>  </a:t>
                </a:r>
              </a:p>
              <a:p>
                <a:pPr marL="0" indent="0">
                  <a:buNone/>
                </a:pPr>
                <a:r>
                  <a:rPr lang="en-US" sz="2000" dirty="0"/>
                  <a:t> </a:t>
                </a:r>
                <a:r>
                  <a:rPr lang="en-US" sz="2000" dirty="0" smtClean="0"/>
                  <a:t>         </a:t>
                </a:r>
                <a:r>
                  <a:rPr lang="en-US" sz="2000" dirty="0" smtClean="0">
                    <a:latin typeface="Times New Roman" panose="02020603050405020304" pitchFamily="18" charset="0"/>
                    <a:cs typeface="Times New Roman" panose="02020603050405020304" pitchFamily="18" charset="0"/>
                  </a:rPr>
                  <a:t>Again Differentiate </a:t>
                </a:r>
                <a:r>
                  <a:rPr lang="en-US" sz="2000" dirty="0">
                    <a:latin typeface="Times New Roman" panose="02020603050405020304" pitchFamily="18" charset="0"/>
                    <a:cs typeface="Times New Roman" panose="02020603050405020304" pitchFamily="18" charset="0"/>
                  </a:rPr>
                  <a:t>with respect to x to </a:t>
                </a:r>
                <a:r>
                  <a:rPr lang="en-US" sz="2000" dirty="0" err="1">
                    <a:latin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we </a:t>
                </a:r>
                <a:r>
                  <a:rPr lang="en-US" sz="2000" dirty="0" smtClean="0">
                    <a:latin typeface="Times New Roman" panose="02020603050405020304" pitchFamily="18" charset="0"/>
                    <a:cs typeface="Times New Roman" panose="02020603050405020304" pitchFamily="18" charset="0"/>
                  </a:rPr>
                  <a:t>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𝑑</m:t>
                            </m:r>
                          </m:e>
                          <m:sup>
                            <m:r>
                              <a:rPr lang="ar-AE" sz="2000" i="1">
                                <a:latin typeface="Cambria Math" panose="02040503050406030204" pitchFamily="18" charset="0"/>
                                <a:cs typeface="Times New Roman" panose="02020603050405020304" pitchFamily="18" charset="0"/>
                              </a:rPr>
                              <m:t>2</m:t>
                            </m:r>
                          </m:sup>
                        </m:sSup>
                        <m:r>
                          <a:rPr lang="ar-AE" sz="2000" i="1">
                            <a:latin typeface="Cambria Math" panose="02040503050406030204" pitchFamily="18" charset="0"/>
                            <a:cs typeface="Times New Roman" panose="02020603050405020304" pitchFamily="18" charset="0"/>
                          </a:rPr>
                          <m:t>𝑦</m:t>
                        </m:r>
                      </m:num>
                      <m:den>
                        <m:r>
                          <a:rPr lang="ar-AE" sz="2000" i="1">
                            <a:latin typeface="Cambria Math" panose="02040503050406030204" pitchFamily="18" charset="0"/>
                            <a:cs typeface="Times New Roman" panose="02020603050405020304" pitchFamily="18" charset="0"/>
                          </a:rPr>
                          <m:t>𝑑</m:t>
                        </m:r>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𝑥</m:t>
                            </m:r>
                          </m:e>
                          <m:sup>
                            <m:r>
                              <a:rPr lang="ar-AE" sz="2000" i="1">
                                <a:latin typeface="Cambria Math" panose="02040503050406030204" pitchFamily="18" charset="0"/>
                                <a:cs typeface="Times New Roman" panose="02020603050405020304" pitchFamily="18" charset="0"/>
                              </a:rPr>
                              <m:t>2</m:t>
                            </m:r>
                          </m:sup>
                        </m:sSup>
                      </m:den>
                    </m:f>
                    <m:r>
                      <a:rPr lang="en-US" sz="2000" b="0" i="1"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rPr>
                      <m:t>𝑎</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𝑥</m:t>
                        </m:r>
                      </m:sup>
                    </m:sSup>
                    <m:r>
                      <a:rPr lang="en-US" sz="2000" i="1">
                        <a:latin typeface="Cambria Math" panose="02040503050406030204" pitchFamily="18" charset="0"/>
                      </a:rPr>
                      <m:t>+</m:t>
                    </m:r>
                    <m:r>
                      <a:rPr lang="en-US" sz="2000" i="1">
                        <a:latin typeface="Cambria Math" panose="02040503050406030204" pitchFamily="18" charset="0"/>
                      </a:rPr>
                      <m:t>𝑏</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𝑥</m:t>
                        </m:r>
                      </m:sup>
                    </m:sSup>
                  </m:oMath>
                </a14:m>
                <a:endParaRPr lang="en-IN" sz="2000" dirty="0" smtClean="0"/>
              </a:p>
              <a:p>
                <a:pPr marL="0" indent="0">
                  <a:buNone/>
                </a:pPr>
                <a:r>
                  <a:rPr lang="en-IN" sz="2000" dirty="0"/>
                  <a:t> </a:t>
                </a:r>
                <a:r>
                  <a:rPr lang="en-IN" sz="2000" dirty="0" smtClean="0"/>
                  <a:t>                                    </a:t>
                </a:r>
                <a:r>
                  <a:rPr lang="en-IN" sz="2000" dirty="0" smtClean="0">
                    <a:latin typeface="Cambria Math" panose="02040503050406030204" pitchFamily="18" charset="0"/>
                    <a:ea typeface="Cambria Math" panose="02040503050406030204" pitchFamily="18" charset="0"/>
                  </a:rPr>
                  <a:t>⇒</a:t>
                </a:r>
                <a:r>
                  <a:rPr lang="en-US" sz="2000" dirty="0" smtClean="0"/>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𝑑</m:t>
                            </m:r>
                          </m:e>
                          <m:sup>
                            <m:r>
                              <a:rPr lang="ar-AE" sz="2000" i="1">
                                <a:latin typeface="Cambria Math" panose="02040503050406030204" pitchFamily="18" charset="0"/>
                                <a:cs typeface="Times New Roman" panose="02020603050405020304" pitchFamily="18" charset="0"/>
                              </a:rPr>
                              <m:t>2</m:t>
                            </m:r>
                          </m:sup>
                        </m:sSup>
                        <m:r>
                          <a:rPr lang="ar-AE" sz="2000" i="1">
                            <a:latin typeface="Cambria Math" panose="02040503050406030204" pitchFamily="18" charset="0"/>
                            <a:cs typeface="Times New Roman" panose="02020603050405020304" pitchFamily="18" charset="0"/>
                          </a:rPr>
                          <m:t>𝑦</m:t>
                        </m:r>
                      </m:num>
                      <m:den>
                        <m:r>
                          <a:rPr lang="ar-AE" sz="2000" i="1">
                            <a:latin typeface="Cambria Math" panose="02040503050406030204" pitchFamily="18" charset="0"/>
                            <a:cs typeface="Times New Roman" panose="02020603050405020304" pitchFamily="18" charset="0"/>
                          </a:rPr>
                          <m:t>𝑑</m:t>
                        </m:r>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𝑥</m:t>
                            </m:r>
                          </m:e>
                          <m:sup>
                            <m:r>
                              <a:rPr lang="ar-AE" sz="2000" i="1">
                                <a:latin typeface="Cambria Math" panose="02040503050406030204" pitchFamily="18" charset="0"/>
                                <a:cs typeface="Times New Roman" panose="02020603050405020304" pitchFamily="18" charset="0"/>
                              </a:rPr>
                              <m:t>2</m:t>
                            </m:r>
                          </m:sup>
                        </m:sSup>
                      </m:den>
                    </m:f>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𝑦</m:t>
                    </m:r>
                  </m:oMath>
                </a14:m>
                <a:r>
                  <a:rPr lang="en-IN" sz="2000" dirty="0" smtClean="0"/>
                  <a:t>                  </a:t>
                </a:r>
                <a:r>
                  <a:rPr lang="en-IN" sz="2000" dirty="0" smtClean="0">
                    <a:latin typeface="Times New Roman" panose="02020603050405020304" pitchFamily="18" charset="0"/>
                    <a:cs typeface="Times New Roman" panose="02020603050405020304" pitchFamily="18" charset="0"/>
                  </a:rPr>
                  <a:t> [ from the </a:t>
                </a:r>
                <a:r>
                  <a:rPr lang="en-IN" sz="2000" dirty="0" err="1" smtClean="0">
                    <a:latin typeface="Times New Roman" panose="02020603050405020304" pitchFamily="18" charset="0"/>
                    <a:cs typeface="Times New Roman" panose="02020603050405020304" pitchFamily="18" charset="0"/>
                  </a:rPr>
                  <a:t>eq</a:t>
                </a:r>
                <a:r>
                  <a:rPr lang="en-IN" sz="2000" dirty="0" smtClean="0">
                    <a:latin typeface="Times New Roman" panose="02020603050405020304" pitchFamily="18" charset="0"/>
                    <a:cs typeface="Times New Roman" panose="02020603050405020304" pitchFamily="18" charset="0"/>
                  </a:rPr>
                  <a:t> (1)]</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IN" sz="2000" dirty="0" smtClean="0">
                    <a:latin typeface="Cambria Math" panose="02040503050406030204" pitchFamily="18" charset="0"/>
                    <a:ea typeface="Cambria Math" panose="02040503050406030204" pitchFamily="18" charset="0"/>
                  </a:rPr>
                  <a:t>⇒</a:t>
                </a:r>
                <a:r>
                  <a:rPr lang="en-US" sz="2000" dirty="0" smtClean="0"/>
                  <a:t>   </a:t>
                </a:r>
                <a14:m>
                  <m:oMath xmlns:m="http://schemas.openxmlformats.org/officeDocument/2006/math">
                    <m:f>
                      <m:fPr>
                        <m:ctrlPr>
                          <a:rPr lang="ar-AE" sz="2000" i="1">
                            <a:latin typeface="Cambria Math" panose="02040503050406030204" pitchFamily="18" charset="0"/>
                            <a:cs typeface="Times New Roman" panose="02020603050405020304" pitchFamily="18" charset="0"/>
                          </a:rPr>
                        </m:ctrlPr>
                      </m:fPr>
                      <m:num>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𝑑</m:t>
                            </m:r>
                          </m:e>
                          <m:sup>
                            <m:r>
                              <a:rPr lang="ar-AE" sz="2000" i="1">
                                <a:latin typeface="Cambria Math" panose="02040503050406030204" pitchFamily="18" charset="0"/>
                                <a:cs typeface="Times New Roman" panose="02020603050405020304" pitchFamily="18" charset="0"/>
                              </a:rPr>
                              <m:t>2</m:t>
                            </m:r>
                          </m:sup>
                        </m:sSup>
                        <m:r>
                          <a:rPr lang="ar-AE" sz="2000" i="1">
                            <a:latin typeface="Cambria Math" panose="02040503050406030204" pitchFamily="18" charset="0"/>
                            <a:cs typeface="Times New Roman" panose="02020603050405020304" pitchFamily="18" charset="0"/>
                          </a:rPr>
                          <m:t>𝑦</m:t>
                        </m:r>
                      </m:num>
                      <m:den>
                        <m:r>
                          <a:rPr lang="ar-AE" sz="2000" i="1">
                            <a:latin typeface="Cambria Math" panose="02040503050406030204" pitchFamily="18" charset="0"/>
                            <a:cs typeface="Times New Roman" panose="02020603050405020304" pitchFamily="18" charset="0"/>
                          </a:rPr>
                          <m:t>𝑑</m:t>
                        </m:r>
                        <m:sSup>
                          <m:sSupPr>
                            <m:ctrlPr>
                              <a:rPr lang="ar-AE" sz="2000" i="1">
                                <a:latin typeface="Cambria Math" panose="02040503050406030204" pitchFamily="18" charset="0"/>
                                <a:cs typeface="Times New Roman" panose="02020603050405020304" pitchFamily="18" charset="0"/>
                              </a:rPr>
                            </m:ctrlPr>
                          </m:sSupPr>
                          <m:e>
                            <m:r>
                              <a:rPr lang="ar-AE" sz="2000" i="1">
                                <a:latin typeface="Cambria Math" panose="02040503050406030204" pitchFamily="18" charset="0"/>
                                <a:cs typeface="Times New Roman" panose="02020603050405020304" pitchFamily="18" charset="0"/>
                              </a:rPr>
                              <m:t>𝑥</m:t>
                            </m:r>
                          </m:e>
                          <m:sup>
                            <m:r>
                              <a:rPr lang="ar-AE" sz="2000" i="1">
                                <a:latin typeface="Cambria Math" panose="02040503050406030204" pitchFamily="18" charset="0"/>
                                <a:cs typeface="Times New Roman" panose="02020603050405020304" pitchFamily="18" charset="0"/>
                              </a:rPr>
                              <m:t>2</m:t>
                            </m:r>
                          </m:sup>
                        </m:sSup>
                      </m:den>
                    </m:f>
                    <m:r>
                      <a:rPr lang="en-US" sz="2000" b="0" i="1"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m:t>
                    </m:r>
                  </m:oMath>
                </a14:m>
                <a:endParaRPr lang="en-US" sz="2000" b="0" dirty="0" smtClean="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This is our required differential equation.</a:t>
                </a:r>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t>					---</a:t>
                </a:r>
                <a:endParaRPr lang="en-IN"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471055"/>
                <a:ext cx="10515600" cy="5860472"/>
              </a:xfrm>
              <a:blipFill>
                <a:blip r:embed="rId2"/>
                <a:stretch>
                  <a:fillRect l="-406"/>
                </a:stretch>
              </a:blipFill>
            </p:spPr>
            <p:txBody>
              <a:bodyPr/>
              <a:lstStyle/>
              <a:p>
                <a:r>
                  <a:rPr lang="en-US">
                    <a:noFill/>
                  </a:rPr>
                  <a:t> </a:t>
                </a:r>
              </a:p>
            </p:txBody>
          </p:sp>
        </mc:Fallback>
      </mc:AlternateContent>
    </p:spTree>
    <p:extLst>
      <p:ext uri="{BB962C8B-B14F-4D97-AF65-F5344CB8AC3E}">
        <p14:creationId xmlns:p14="http://schemas.microsoft.com/office/powerpoint/2010/main" val="31383912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7309" y="304800"/>
                <a:ext cx="10716491" cy="6248400"/>
              </a:xfrm>
            </p:spPr>
            <p:txBody>
              <a:bodyPr>
                <a:norm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43. </a:t>
                </a:r>
                <a:r>
                  <a:rPr lang="en-US" sz="2000" b="1" dirty="0">
                    <a:solidFill>
                      <a:srgbClr val="FF0000"/>
                    </a:solidFill>
                    <a:latin typeface="Times New Roman" panose="02020603050405020304" pitchFamily="18" charset="0"/>
                    <a:cs typeface="Times New Roman" panose="02020603050405020304" pitchFamily="18" charset="0"/>
                  </a:rPr>
                  <a:t>Solve the differential equation </a:t>
                </a:r>
                <a14:m>
                  <m:oMath xmlns:m="http://schemas.openxmlformats.org/officeDocument/2006/math">
                    <m:r>
                      <a:rPr lang="en-US" sz="2000" b="1" i="0" smtClean="0">
                        <a:solidFill>
                          <a:srgbClr val="FF0000"/>
                        </a:solidFill>
                        <a:latin typeface="Cambria Math" panose="02040503050406030204" pitchFamily="18" charset="0"/>
                        <a:cs typeface="Times New Roman" panose="02020603050405020304" pitchFamily="18" charset="0"/>
                      </a:rPr>
                      <m:t>𝐱</m:t>
                    </m:r>
                    <m:r>
                      <a:rPr lang="en-US" sz="2000" b="1" i="0" smtClean="0">
                        <a:solidFill>
                          <a:srgbClr val="FF0000"/>
                        </a:solidFill>
                        <a:latin typeface="Cambria Math" panose="02040503050406030204" pitchFamily="18" charset="0"/>
                        <a:cs typeface="Times New Roman" panose="02020603050405020304" pitchFamily="18" charset="0"/>
                      </a:rPr>
                      <m:t> </m:t>
                    </m:r>
                    <m:f>
                      <m:fPr>
                        <m:ctrlPr>
                          <a:rPr lang="en-US" sz="2000" b="1" i="1">
                            <a:solidFill>
                              <a:srgbClr val="FF0000"/>
                            </a:solidFill>
                            <a:latin typeface="Cambria Math" panose="02040503050406030204" pitchFamily="18" charset="0"/>
                            <a:cs typeface="Times New Roman" panose="02020603050405020304" pitchFamily="18" charset="0"/>
                          </a:rPr>
                        </m:ctrlPr>
                      </m:fPr>
                      <m:num>
                        <m:r>
                          <a:rPr lang="en-US" sz="2000" b="1" i="1">
                            <a:solidFill>
                              <a:srgbClr val="FF0000"/>
                            </a:solidFill>
                            <a:latin typeface="Cambria Math" panose="02040503050406030204" pitchFamily="18" charset="0"/>
                            <a:cs typeface="Times New Roman" panose="02020603050405020304" pitchFamily="18" charset="0"/>
                          </a:rPr>
                          <m:t>𝒅𝒚</m:t>
                        </m:r>
                      </m:num>
                      <m:den>
                        <m:r>
                          <a:rPr lang="en-US" sz="2000" b="1" i="1">
                            <a:solidFill>
                              <a:srgbClr val="FF0000"/>
                            </a:solidFill>
                            <a:latin typeface="Cambria Math" panose="02040503050406030204" pitchFamily="18" charset="0"/>
                            <a:cs typeface="Times New Roman" panose="02020603050405020304" pitchFamily="18" charset="0"/>
                          </a:rPr>
                          <m:t>𝒅𝒙</m:t>
                        </m:r>
                      </m:den>
                    </m:f>
                    <m:r>
                      <a:rPr lang="en-US" sz="2000" b="1" i="0" smtClean="0">
                        <a:solidFill>
                          <a:srgbClr val="FF0000"/>
                        </a:solidFill>
                        <a:latin typeface="Cambria Math" panose="02040503050406030204" pitchFamily="18" charset="0"/>
                        <a:cs typeface="Times New Roman" panose="02020603050405020304" pitchFamily="18" charset="0"/>
                      </a:rPr>
                      <m:t>+</m:t>
                    </m:r>
                    <m:r>
                      <a:rPr lang="en-US" sz="2000" b="1" i="0" smtClean="0">
                        <a:solidFill>
                          <a:srgbClr val="FF0000"/>
                        </a:solidFill>
                        <a:latin typeface="Cambria Math" panose="02040503050406030204" pitchFamily="18" charset="0"/>
                        <a:cs typeface="Times New Roman" panose="02020603050405020304" pitchFamily="18" charset="0"/>
                      </a:rPr>
                      <m:t>𝐲</m:t>
                    </m:r>
                    <m:r>
                      <a:rPr lang="en-US" sz="2000" b="1" i="0" smtClean="0">
                        <a:solidFill>
                          <a:srgbClr val="FF0000"/>
                        </a:solidFill>
                        <a:latin typeface="Cambria Math" panose="02040503050406030204" pitchFamily="18" charset="0"/>
                        <a:cs typeface="Times New Roman" panose="02020603050405020304" pitchFamily="18" charset="0"/>
                      </a:rPr>
                      <m:t>=</m:t>
                    </m:r>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1" smtClean="0">
                            <a:solidFill>
                              <a:srgbClr val="FF0000"/>
                            </a:solidFill>
                            <a:latin typeface="Cambria Math" panose="02040503050406030204" pitchFamily="18" charset="0"/>
                            <a:cs typeface="Times New Roman" panose="02020603050405020304" pitchFamily="18" charset="0"/>
                          </a:rPr>
                          <m:t>𝒚</m:t>
                        </m:r>
                      </m:e>
                      <m:sup>
                        <m:r>
                          <a:rPr lang="en-US" sz="2000" b="1" i="1" smtClean="0">
                            <a:solidFill>
                              <a:srgbClr val="FF0000"/>
                            </a:solidFill>
                            <a:latin typeface="Cambria Math" panose="02040503050406030204" pitchFamily="18" charset="0"/>
                            <a:cs typeface="Times New Roman" panose="02020603050405020304" pitchFamily="18" charset="0"/>
                          </a:rPr>
                          <m:t>𝟐</m:t>
                        </m:r>
                        <m:r>
                          <a:rPr lang="en-US" sz="2000" b="1" i="1">
                            <a:solidFill>
                              <a:srgbClr val="FF0000"/>
                            </a:solidFill>
                            <a:latin typeface="Cambria Math" panose="02040503050406030204" pitchFamily="18" charset="0"/>
                            <a:cs typeface="Times New Roman" panose="02020603050405020304" pitchFamily="18" charset="0"/>
                          </a:rPr>
                          <m:t> </m:t>
                        </m:r>
                      </m:sup>
                    </m:sSup>
                    <m:sSup>
                      <m:sSupPr>
                        <m:ctrlPr>
                          <a:rPr lang="en-US" sz="2000" b="1" i="1">
                            <a:solidFill>
                              <a:srgbClr val="FF0000"/>
                            </a:solidFill>
                            <a:latin typeface="Cambria Math" panose="02040503050406030204" pitchFamily="18" charset="0"/>
                            <a:cs typeface="Times New Roman" panose="02020603050405020304" pitchFamily="18" charset="0"/>
                          </a:rPr>
                        </m:ctrlPr>
                      </m:sSupPr>
                      <m:e>
                        <m:r>
                          <a:rPr lang="en-US" sz="2000" b="1" i="1" smtClean="0">
                            <a:solidFill>
                              <a:srgbClr val="FF0000"/>
                            </a:solidFill>
                            <a:latin typeface="Cambria Math" panose="02040503050406030204" pitchFamily="18" charset="0"/>
                            <a:cs typeface="Times New Roman" panose="02020603050405020304" pitchFamily="18" charset="0"/>
                          </a:rPr>
                          <m:t>𝒙</m:t>
                        </m:r>
                      </m:e>
                      <m:sup>
                        <m:r>
                          <a:rPr lang="en-US" sz="2000" b="1" i="1" smtClean="0">
                            <a:solidFill>
                              <a:srgbClr val="FF0000"/>
                            </a:solidFill>
                            <a:latin typeface="Cambria Math" panose="02040503050406030204" pitchFamily="18" charset="0"/>
                            <a:cs typeface="Times New Roman" panose="02020603050405020304" pitchFamily="18" charset="0"/>
                          </a:rPr>
                          <m:t>𝟑</m:t>
                        </m:r>
                        <m:r>
                          <a:rPr lang="en-US" sz="2000" b="1" i="1">
                            <a:solidFill>
                              <a:srgbClr val="FF0000"/>
                            </a:solidFill>
                            <a:latin typeface="Cambria Math" panose="02040503050406030204" pitchFamily="18" charset="0"/>
                            <a:cs typeface="Times New Roman" panose="02020603050405020304" pitchFamily="18" charset="0"/>
                          </a:rPr>
                          <m:t> </m:t>
                        </m:r>
                      </m:sup>
                    </m:sSup>
                    <m:r>
                      <a:rPr lang="en-US" sz="2000" b="1" i="1" smtClean="0">
                        <a:solidFill>
                          <a:srgbClr val="FF0000"/>
                        </a:solidFill>
                        <a:latin typeface="Cambria Math" panose="02040503050406030204" pitchFamily="18" charset="0"/>
                        <a:cs typeface="Times New Roman" panose="02020603050405020304" pitchFamily="18" charset="0"/>
                      </a:rPr>
                      <m:t>𝒄𝒐𝒔𝒙</m:t>
                    </m:r>
                    <m:r>
                      <a:rPr lang="en-US" sz="2000" i="1">
                        <a:solidFill>
                          <a:srgbClr val="FF0000"/>
                        </a:solidFill>
                        <a:latin typeface="Cambria Math" panose="02040503050406030204" pitchFamily="18" charset="0"/>
                        <a:cs typeface="Times New Roman" panose="02020603050405020304" pitchFamily="18" charset="0"/>
                      </a:rPr>
                      <m:t>.</m:t>
                    </m:r>
                  </m:oMath>
                </a14:m>
                <a:endParaRPr lang="en-US" sz="20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Sol.</a:t>
                </a:r>
                <a:r>
                  <a:rPr lang="en-US" sz="2000" dirty="0">
                    <a:latin typeface="Times New Roman" panose="02020603050405020304" pitchFamily="18" charset="0"/>
                    <a:cs typeface="Times New Roman" panose="02020603050405020304" pitchFamily="18" charset="0"/>
                  </a:rPr>
                  <a:t>  Given the differential equation</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b="0" i="1" smtClean="0">
                        <a:solidFill>
                          <a:schemeClr val="tx1"/>
                        </a:solidFill>
                        <a:latin typeface="Cambria Math" panose="02040503050406030204" pitchFamily="18" charset="0"/>
                        <a:cs typeface="Times New Roman" panose="02020603050405020304" pitchFamily="18" charset="0"/>
                      </a:rPr>
                      <m:t>x</m:t>
                    </m:r>
                    <m:r>
                      <a:rPr lang="en-US" sz="2000" b="0" smtClean="0">
                        <a:solidFill>
                          <a:schemeClr val="tx1"/>
                        </a:solidFill>
                        <a:latin typeface="Cambria Math" panose="02040503050406030204" pitchFamily="18" charset="0"/>
                        <a:cs typeface="Times New Roman" panose="02020603050405020304" pitchFamily="18" charset="0"/>
                      </a:rPr>
                      <m:t> </m:t>
                    </m:r>
                    <m:f>
                      <m:fPr>
                        <m:ctrlPr>
                          <a:rPr lang="en-US" sz="2000" i="1">
                            <a:solidFill>
                              <a:schemeClr val="tx1"/>
                            </a:solidFill>
                            <a:latin typeface="Cambria Math" panose="02040503050406030204" pitchFamily="18" charset="0"/>
                            <a:cs typeface="Times New Roman" panose="02020603050405020304" pitchFamily="18" charset="0"/>
                          </a:rPr>
                        </m:ctrlPr>
                      </m:fPr>
                      <m:num>
                        <m:r>
                          <a:rPr lang="en-US" sz="2000" b="0" i="1">
                            <a:solidFill>
                              <a:schemeClr val="tx1"/>
                            </a:solidFill>
                            <a:latin typeface="Cambria Math" panose="02040503050406030204" pitchFamily="18" charset="0"/>
                            <a:cs typeface="Times New Roman" panose="02020603050405020304" pitchFamily="18" charset="0"/>
                          </a:rPr>
                          <m:t>𝑑𝑦</m:t>
                        </m:r>
                      </m:num>
                      <m:den>
                        <m:r>
                          <a:rPr lang="en-US" sz="2000" b="0" i="1">
                            <a:solidFill>
                              <a:schemeClr val="tx1"/>
                            </a:solidFill>
                            <a:latin typeface="Cambria Math" panose="02040503050406030204" pitchFamily="18" charset="0"/>
                            <a:cs typeface="Times New Roman" panose="02020603050405020304" pitchFamily="18" charset="0"/>
                          </a:rPr>
                          <m:t>𝑑𝑥</m:t>
                        </m:r>
                      </m:den>
                    </m:f>
                    <m:r>
                      <a:rPr lang="en-US" sz="2000" b="0">
                        <a:solidFill>
                          <a:schemeClr val="tx1"/>
                        </a:solidFill>
                        <a:latin typeface="Cambria Math" panose="02040503050406030204" pitchFamily="18" charset="0"/>
                        <a:cs typeface="Times New Roman" panose="02020603050405020304" pitchFamily="18" charset="0"/>
                      </a:rPr>
                      <m:t>+</m:t>
                    </m:r>
                    <m:r>
                      <m:rPr>
                        <m:sty m:val="p"/>
                      </m:rPr>
                      <a:rPr lang="en-US" sz="2000" b="0" i="1">
                        <a:solidFill>
                          <a:schemeClr val="tx1"/>
                        </a:solidFill>
                        <a:latin typeface="Cambria Math" panose="02040503050406030204" pitchFamily="18" charset="0"/>
                        <a:cs typeface="Times New Roman" panose="02020603050405020304" pitchFamily="18" charset="0"/>
                      </a:rPr>
                      <m:t>y</m:t>
                    </m:r>
                    <m:r>
                      <a:rPr lang="en-US" sz="2000" b="0">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b="0" i="1">
                            <a:solidFill>
                              <a:schemeClr val="tx1"/>
                            </a:solidFill>
                            <a:latin typeface="Cambria Math" panose="02040503050406030204" pitchFamily="18" charset="0"/>
                            <a:cs typeface="Times New Roman" panose="02020603050405020304" pitchFamily="18" charset="0"/>
                          </a:rPr>
                          <m:t>𝑦</m:t>
                        </m:r>
                      </m:e>
                      <m:sup>
                        <m:r>
                          <a:rPr lang="en-US" sz="2000" b="0" i="1">
                            <a:solidFill>
                              <a:schemeClr val="tx1"/>
                            </a:solidFill>
                            <a:latin typeface="Cambria Math" panose="02040503050406030204" pitchFamily="18" charset="0"/>
                            <a:cs typeface="Times New Roman" panose="02020603050405020304" pitchFamily="18" charset="0"/>
                          </a:rPr>
                          <m:t>2</m:t>
                        </m:r>
                        <m:r>
                          <a:rPr lang="en-US" sz="2000" b="0" i="1">
                            <a:solidFill>
                              <a:schemeClr val="tx1"/>
                            </a:solidFill>
                            <a:latin typeface="Cambria Math" panose="02040503050406030204" pitchFamily="18" charset="0"/>
                            <a:cs typeface="Times New Roman" panose="02020603050405020304" pitchFamily="18" charset="0"/>
                          </a:rPr>
                          <m:t> </m:t>
                        </m:r>
                      </m:sup>
                    </m:sSup>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b="0" i="1">
                            <a:solidFill>
                              <a:schemeClr val="tx1"/>
                            </a:solidFill>
                            <a:latin typeface="Cambria Math" panose="02040503050406030204" pitchFamily="18" charset="0"/>
                            <a:cs typeface="Times New Roman" panose="02020603050405020304" pitchFamily="18" charset="0"/>
                          </a:rPr>
                          <m:t>𝑥</m:t>
                        </m:r>
                      </m:e>
                      <m:sup>
                        <m:r>
                          <a:rPr lang="en-US" sz="2000" b="0" i="1">
                            <a:solidFill>
                              <a:schemeClr val="tx1"/>
                            </a:solidFill>
                            <a:latin typeface="Cambria Math" panose="02040503050406030204" pitchFamily="18" charset="0"/>
                            <a:cs typeface="Times New Roman" panose="02020603050405020304" pitchFamily="18" charset="0"/>
                          </a:rPr>
                          <m:t>3</m:t>
                        </m:r>
                        <m:r>
                          <a:rPr lang="en-US" sz="2000" b="0" i="1">
                            <a:solidFill>
                              <a:schemeClr val="tx1"/>
                            </a:solidFill>
                            <a:latin typeface="Cambria Math" panose="02040503050406030204" pitchFamily="18" charset="0"/>
                            <a:cs typeface="Times New Roman" panose="02020603050405020304" pitchFamily="18" charset="0"/>
                          </a:rPr>
                          <m:t> </m:t>
                        </m:r>
                      </m:sup>
                    </m:sSup>
                    <m:r>
                      <a:rPr lang="en-US" sz="2000" b="0" i="1">
                        <a:solidFill>
                          <a:schemeClr val="tx1"/>
                        </a:solidFill>
                        <a:latin typeface="Cambria Math" panose="02040503050406030204" pitchFamily="18" charset="0"/>
                        <a:cs typeface="Times New Roman" panose="02020603050405020304" pitchFamily="18" charset="0"/>
                      </a:rPr>
                      <m:t>𝑐𝑜𝑠𝑥</m:t>
                    </m:r>
                    <m:r>
                      <a:rPr lang="en-US" sz="2000" b="0" i="1" smtClean="0">
                        <a:solidFill>
                          <a:schemeClr val="tx1"/>
                        </a:solidFill>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Divide with </a:t>
                </a:r>
                <a:r>
                  <a:rPr lang="en-US" sz="2000" b="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𝑑𝑦</m:t>
                        </m:r>
                      </m:num>
                      <m:den>
                        <m:r>
                          <a:rPr lang="en-US" sz="2000" i="1">
                            <a:latin typeface="Cambria Math" panose="02040503050406030204" pitchFamily="18" charset="0"/>
                            <a:cs typeface="Times New Roman" panose="02020603050405020304" pitchFamily="18" charset="0"/>
                          </a:rPr>
                          <m:t>𝑑𝑥</m:t>
                        </m:r>
                      </m:den>
                    </m:f>
                    <m:r>
                      <a:rPr lang="en-US" sz="200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a:latin typeface="Cambria Math" panose="02040503050406030204" pitchFamily="18" charset="0"/>
                            <a:cs typeface="Times New Roman" panose="02020603050405020304" pitchFamily="18" charset="0"/>
                          </a:rPr>
                          <m:t>1</m:t>
                        </m:r>
                      </m:num>
                      <m:den>
                        <m:r>
                          <m:rPr>
                            <m:sty m:val="p"/>
                          </m:rPr>
                          <a:rPr lang="en-US" sz="2000" b="0" i="0" smtClean="0">
                            <a:latin typeface="Cambria Math" panose="02040503050406030204" pitchFamily="18" charset="0"/>
                            <a:cs typeface="Times New Roman" panose="02020603050405020304" pitchFamily="18" charset="0"/>
                          </a:rPr>
                          <m:t>x</m:t>
                        </m:r>
                      </m:den>
                    </m:f>
                    <m:r>
                      <a:rPr lang="en-US" sz="2000" b="0" i="1" smtClean="0">
                        <a:latin typeface="Cambria Math" panose="02040503050406030204" pitchFamily="18" charset="0"/>
                        <a:cs typeface="Times New Roman" panose="02020603050405020304" pitchFamily="18" charset="0"/>
                      </a:rPr>
                      <m:t> </m:t>
                    </m:r>
                    <m:r>
                      <m:rPr>
                        <m:sty m:val="p"/>
                      </m:rPr>
                      <a:rPr lang="en-US" sz="2000" i="1">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𝑐𝑜𝑠𝑥</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This is in the form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dy</m:t>
                        </m:r>
                      </m:num>
                      <m:den>
                        <m:r>
                          <m:rPr>
                            <m:sty m:val="p"/>
                          </m:rPr>
                          <a:rPr lang="en-US" sz="2000">
                            <a:latin typeface="Cambria Math" panose="02040503050406030204" pitchFamily="18" charset="0"/>
                            <a:cs typeface="Times New Roman" panose="02020603050405020304" pitchFamily="18" charset="0"/>
                          </a:rPr>
                          <m:t>dx</m:t>
                        </m:r>
                      </m:den>
                    </m:f>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P</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x</m:t>
                        </m:r>
                      </m:e>
                    </m:d>
                    <m:r>
                      <m:rPr>
                        <m:sty m:val="p"/>
                      </m:rPr>
                      <a:rPr lang="en-US" sz="2000">
                        <a:latin typeface="Cambria Math" panose="02040503050406030204" pitchFamily="18" charset="0"/>
                        <a:cs typeface="Times New Roman" panose="02020603050405020304" pitchFamily="18" charset="0"/>
                      </a:rPr>
                      <m:t>y</m:t>
                    </m:r>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x</m:t>
                        </m:r>
                      </m:e>
                    </m:d>
                    <m:r>
                      <a:rPr lang="en-US" sz="200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m:rPr>
                            <m:sty m:val="p"/>
                          </m:rPr>
                          <a:rPr lang="en-US" sz="2000">
                            <a:latin typeface="Cambria Math" panose="02040503050406030204" pitchFamily="18" charset="0"/>
                            <a:cs typeface="Times New Roman" panose="02020603050405020304" pitchFamily="18" charset="0"/>
                          </a:rPr>
                          <m:t>y</m:t>
                        </m:r>
                      </m:e>
                      <m:sup>
                        <m:r>
                          <m:rPr>
                            <m:sty m:val="p"/>
                          </m:rPr>
                          <a:rPr lang="en-US" sz="2000">
                            <a:latin typeface="Cambria Math" panose="02040503050406030204" pitchFamily="18" charset="0"/>
                            <a:cs typeface="Times New Roman" panose="02020603050405020304" pitchFamily="18" charset="0"/>
                          </a:rPr>
                          <m:t>n</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It is Bernoulli’s Differential equation.</a:t>
                </a:r>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Divide with</a:t>
                </a:r>
                <a14:m>
                  <m:oMath xmlns:m="http://schemas.openxmlformats.org/officeDocument/2006/math">
                    <m:sSup>
                      <m:sSupPr>
                        <m:ctrlPr>
                          <a:rPr lang="en-US" sz="2000" b="1" i="1">
                            <a:latin typeface="Cambria Math" panose="02040503050406030204" pitchFamily="18" charset="0"/>
                            <a:cs typeface="Times New Roman" panose="02020603050405020304" pitchFamily="18" charset="0"/>
                          </a:rPr>
                        </m:ctrlPr>
                      </m:sSupPr>
                      <m:e>
                        <m:r>
                          <a:rPr lang="en-US" sz="2000" b="1" i="1" smtClean="0">
                            <a:latin typeface="Cambria Math" panose="02040503050406030204" pitchFamily="18" charset="0"/>
                            <a:cs typeface="Times New Roman" panose="02020603050405020304" pitchFamily="18" charset="0"/>
                          </a:rPr>
                          <m:t>  </m:t>
                        </m:r>
                        <m:r>
                          <a:rPr lang="en-US" sz="2000" b="1" i="1">
                            <a:latin typeface="Cambria Math" panose="02040503050406030204" pitchFamily="18" charset="0"/>
                            <a:cs typeface="Times New Roman" panose="02020603050405020304" pitchFamily="18" charset="0"/>
                          </a:rPr>
                          <m:t>𝒚</m:t>
                        </m:r>
                      </m:e>
                      <m:sup>
                        <m:r>
                          <a:rPr lang="en-US" sz="2000" b="1" i="1">
                            <a:latin typeface="Cambria Math" panose="02040503050406030204" pitchFamily="18" charset="0"/>
                            <a:cs typeface="Times New Roman" panose="02020603050405020304" pitchFamily="18" charset="0"/>
                          </a:rPr>
                          <m:t>𝟐</m:t>
                        </m:r>
                        <m:r>
                          <a:rPr lang="en-US" sz="2000" b="1"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we</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get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a:latin typeface="Cambria Math" panose="02040503050406030204" pitchFamily="18" charset="0"/>
                            <a:cs typeface="Times New Roman" panose="02020603050405020304" pitchFamily="18" charset="0"/>
                          </a:rPr>
                          <m:t>1</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den>
                    </m:f>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dy</m:t>
                        </m:r>
                      </m:num>
                      <m:den>
                        <m:r>
                          <m:rPr>
                            <m:sty m:val="p"/>
                          </m:rPr>
                          <a:rPr lang="en-US" sz="2000">
                            <a:latin typeface="Cambria Math" panose="02040503050406030204" pitchFamily="18" charset="0"/>
                            <a:cs typeface="Times New Roman" panose="02020603050405020304" pitchFamily="18" charset="0"/>
                          </a:rPr>
                          <m:t>dx</m:t>
                        </m:r>
                      </m:den>
                    </m:f>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𝑦</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den>
                    </m:f>
                    <m:f>
                      <m:fPr>
                        <m:ctrlPr>
                          <a:rPr lang="en-US" sz="2000" i="1">
                            <a:latin typeface="Cambria Math" panose="02040503050406030204" pitchFamily="18" charset="0"/>
                            <a:cs typeface="Times New Roman" panose="02020603050405020304" pitchFamily="18" charset="0"/>
                          </a:rPr>
                        </m:ctrlPr>
                      </m:fPr>
                      <m:num>
                        <m:r>
                          <a:rPr lang="en-US" sz="2000">
                            <a:latin typeface="Cambria Math" panose="02040503050406030204" pitchFamily="18" charset="0"/>
                            <a:cs typeface="Times New Roman" panose="02020603050405020304" pitchFamily="18" charset="0"/>
                          </a:rPr>
                          <m:t>1</m:t>
                        </m:r>
                      </m:num>
                      <m:den>
                        <m:r>
                          <m:rPr>
                            <m:sty m:val="p"/>
                          </m:rPr>
                          <a:rPr lang="en-US" sz="2000" b="0" i="0" smtClean="0">
                            <a:latin typeface="Cambria Math" panose="02040503050406030204" pitchFamily="18" charset="0"/>
                            <a:cs typeface="Times New Roman" panose="02020603050405020304" pitchFamily="18" charset="0"/>
                          </a:rPr>
                          <m:t>x</m:t>
                        </m:r>
                      </m:den>
                    </m:f>
                    <m:r>
                      <a:rPr lang="en-US" sz="200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𝑐𝑜𝑠𝑥</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a:latin typeface="Cambria Math" panose="02040503050406030204" pitchFamily="18" charset="0"/>
                            <a:cs typeface="Times New Roman" panose="02020603050405020304" pitchFamily="18" charset="0"/>
                          </a:rPr>
                          <m:t>1</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den>
                    </m:f>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dy</m:t>
                        </m:r>
                      </m:num>
                      <m:den>
                        <m:r>
                          <m:rPr>
                            <m:sty m:val="p"/>
                          </m:rPr>
                          <a:rPr lang="en-US" sz="2000">
                            <a:latin typeface="Cambria Math" panose="02040503050406030204" pitchFamily="18" charset="0"/>
                            <a:cs typeface="Times New Roman" panose="02020603050405020304" pitchFamily="18" charset="0"/>
                          </a:rPr>
                          <m:t>dx</m:t>
                        </m:r>
                      </m:den>
                    </m:f>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𝑥</m:t>
                        </m:r>
                      </m:den>
                    </m:f>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𝑦</m:t>
                        </m:r>
                      </m:den>
                    </m:f>
                    <m:r>
                      <a:rPr lang="en-US" sz="200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𝑐𝑜𝑠𝑥</m:t>
                    </m:r>
                    <m:r>
                      <a:rPr lang="en-US" sz="2000" b="0" i="1" smtClean="0">
                        <a:latin typeface="Cambria Math" panose="02040503050406030204" pitchFamily="18" charset="0"/>
                        <a:cs typeface="Times New Roman" panose="02020603050405020304" pitchFamily="18" charset="0"/>
                      </a:rPr>
                      <m:t>                                         −       (</m:t>
                    </m:r>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m:t>
                    </m:r>
                  </m:oMath>
                </a14:m>
                <a:endParaRPr lang="en-US" sz="2000" dirty="0">
                  <a:latin typeface="Cambria Math" panose="02040503050406030204" pitchFamily="18" charset="0"/>
                  <a:cs typeface="Times New Roman" panose="02020603050405020304" pitchFamily="18" charset="0"/>
                </a:endParaRPr>
              </a:p>
              <a:p>
                <a:pPr marL="0" indent="0">
                  <a:buNone/>
                </a:pP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Put</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𝑦</m:t>
                        </m:r>
                      </m:den>
                    </m:f>
                    <m:r>
                      <a:rPr lang="en-US" sz="2000">
                        <a:latin typeface="Cambria Math" panose="02040503050406030204" pitchFamily="18" charset="0"/>
                        <a:cs typeface="Times New Roman" panose="02020603050405020304" pitchFamily="18" charset="0"/>
                      </a:rPr>
                      <m:t>=</m:t>
                    </m:r>
                    <m:r>
                      <m:rPr>
                        <m:sty m:val="p"/>
                      </m:rPr>
                      <a:rPr lang="en-US" sz="2000">
                        <a:latin typeface="Cambria Math" panose="02040503050406030204" pitchFamily="18" charset="0"/>
                        <a:cs typeface="Times New Roman" panose="02020603050405020304" pitchFamily="18" charset="0"/>
                      </a:rPr>
                      <m:t>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den>
                    </m:f>
                    <m:f>
                      <m:fPr>
                        <m:ctrlPr>
                          <a:rPr lang="en-US" sz="2000" i="1">
                            <a:latin typeface="Cambria Math" panose="02040503050406030204" pitchFamily="18" charset="0"/>
                            <a:ea typeface="Cambria Math" panose="02040503050406030204" pitchFamily="18" charset="0"/>
                          </a:rPr>
                        </m:ctrlPr>
                      </m:fPr>
                      <m:num>
                        <m:r>
                          <m:rPr>
                            <m:sty m:val="p"/>
                          </m:rPr>
                          <a:rPr lang="en-US" sz="2000">
                            <a:latin typeface="Cambria Math" panose="02040503050406030204" pitchFamily="18" charset="0"/>
                            <a:ea typeface="Cambria Math" panose="02040503050406030204" pitchFamily="18" charset="0"/>
                          </a:rPr>
                          <m:t>dy</m:t>
                        </m:r>
                      </m:num>
                      <m:den>
                        <m:r>
                          <m:rPr>
                            <m:sty m:val="p"/>
                          </m:rPr>
                          <a:rPr lang="en-US" sz="2000">
                            <a:latin typeface="Cambria Math" panose="02040503050406030204" pitchFamily="18" charset="0"/>
                            <a:ea typeface="Cambria Math" panose="02040503050406030204" pitchFamily="18" charset="0"/>
                          </a:rPr>
                          <m:t>dx</m:t>
                        </m:r>
                      </m:den>
                    </m:f>
                    <m:r>
                      <a:rPr lang="en-US" sz="200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m:rPr>
                            <m:sty m:val="p"/>
                          </m:rPr>
                          <a:rPr lang="en-US" sz="2000">
                            <a:latin typeface="Cambria Math" panose="02040503050406030204" pitchFamily="18" charset="0"/>
                            <a:ea typeface="Cambria Math" panose="02040503050406030204" pitchFamily="18" charset="0"/>
                          </a:rPr>
                          <m:t>dt</m:t>
                        </m:r>
                      </m:num>
                      <m:den>
                        <m:r>
                          <m:rPr>
                            <m:sty m:val="p"/>
                          </m:rPr>
                          <a:rPr lang="en-US" sz="2000">
                            <a:latin typeface="Cambria Math" panose="02040503050406030204" pitchFamily="18" charset="0"/>
                            <a:ea typeface="Cambria Math" panose="02040503050406030204" pitchFamily="18" charset="0"/>
                          </a:rPr>
                          <m:t>dx</m:t>
                        </m:r>
                      </m:den>
                    </m:f>
                  </m:oMath>
                </a14:m>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Equation (2) becomes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a:latin typeface="Cambria Math" panose="02040503050406030204" pitchFamily="18" charset="0"/>
                            <a:cs typeface="Times New Roman" panose="02020603050405020304" pitchFamily="18" charset="0"/>
                          </a:rPr>
                          <m:t>dt</m:t>
                        </m:r>
                      </m:num>
                      <m:den>
                        <m:r>
                          <m:rPr>
                            <m:sty m:val="p"/>
                          </m:rPr>
                          <a:rPr lang="en-US" sz="2000">
                            <a:latin typeface="Cambria Math" panose="02040503050406030204" pitchFamily="18" charset="0"/>
                            <a:cs typeface="Times New Roman" panose="02020603050405020304" pitchFamily="18" charset="0"/>
                          </a:rPr>
                          <m:t>dx</m:t>
                        </m:r>
                      </m:den>
                    </m:f>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𝑥</m:t>
                        </m:r>
                      </m:den>
                    </m:f>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𝑡</m:t>
                    </m:r>
                    <m:r>
                      <a:rPr lang="en-US" sz="200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 </m:t>
                        </m:r>
                      </m:sup>
                    </m:sSup>
                    <m:r>
                      <a:rPr lang="en-US" sz="2000" i="1">
                        <a:latin typeface="Cambria Math" panose="02040503050406030204" pitchFamily="18" charset="0"/>
                        <a:cs typeface="Times New Roman" panose="02020603050405020304" pitchFamily="18" charset="0"/>
                      </a:rPr>
                      <m:t>𝑐𝑜𝑠𝑥</m:t>
                    </m:r>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7309" y="304800"/>
                <a:ext cx="10716491" cy="6248400"/>
              </a:xfrm>
              <a:blipFill>
                <a:blip r:embed="rId2"/>
                <a:stretch>
                  <a:fillRect l="-626"/>
                </a:stretch>
              </a:blipFill>
            </p:spPr>
            <p:txBody>
              <a:bodyPr/>
              <a:lstStyle/>
              <a:p>
                <a:r>
                  <a:rPr lang="en-IN">
                    <a:noFill/>
                  </a:rPr>
                  <a:t> </a:t>
                </a:r>
              </a:p>
            </p:txBody>
          </p:sp>
        </mc:Fallback>
      </mc:AlternateContent>
    </p:spTree>
    <p:extLst>
      <p:ext uri="{BB962C8B-B14F-4D97-AF65-F5344CB8AC3E}">
        <p14:creationId xmlns:p14="http://schemas.microsoft.com/office/powerpoint/2010/main" val="19935142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04800"/>
                <a:ext cx="10515600" cy="5872163"/>
              </a:xfrm>
            </p:spPr>
            <p:txBody>
              <a:bodyPr>
                <a:normAutofit lnSpcReduction="10000"/>
              </a:bodyPr>
              <a:lstStyle/>
              <a:p>
                <a:pPr marL="0" indent="0">
                  <a:buNone/>
                </a:pP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dt</m:t>
                        </m:r>
                      </m:num>
                      <m:den>
                        <m:r>
                          <m:rPr>
                            <m:sty m:val="p"/>
                          </m:rPr>
                          <a:rPr lang="en-US" sz="2000" i="0">
                            <a:latin typeface="Cambria Math" panose="02040503050406030204" pitchFamily="18" charset="0"/>
                            <a:cs typeface="Times New Roman" panose="02020603050405020304" pitchFamily="18" charset="0"/>
                          </a:rPr>
                          <m:t>dx</m:t>
                        </m:r>
                      </m:den>
                    </m:f>
                    <m:r>
                      <a:rPr lang="en-US" sz="2000" b="0" i="0"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0">
                            <a:latin typeface="Cambria Math" panose="02040503050406030204" pitchFamily="18" charset="0"/>
                            <a:cs typeface="Times New Roman" panose="02020603050405020304" pitchFamily="18" charset="0"/>
                          </a:rPr>
                          <m:t>1</m:t>
                        </m:r>
                      </m:num>
                      <m:den>
                        <m:r>
                          <m:rPr>
                            <m:sty m:val="p"/>
                          </m:rPr>
                          <a:rPr lang="en-US" sz="2000" i="0">
                            <a:latin typeface="Cambria Math" panose="02040503050406030204" pitchFamily="18" charset="0"/>
                            <a:cs typeface="Times New Roman" panose="02020603050405020304" pitchFamily="18" charset="0"/>
                          </a:rPr>
                          <m:t>x</m:t>
                        </m:r>
                      </m:den>
                    </m:f>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cosx</m:t>
                    </m:r>
                  </m:oMath>
                </a14:m>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             This </a:t>
                </a:r>
                <a:r>
                  <a:rPr lang="en-US" sz="2000" dirty="0">
                    <a:latin typeface="Times New Roman" panose="02020603050405020304" pitchFamily="18" charset="0"/>
                    <a:cs typeface="Times New Roman" panose="02020603050405020304" pitchFamily="18" charset="0"/>
                  </a:rPr>
                  <a:t>is L.D.E in t</a:t>
                </a:r>
              </a:p>
              <a:p>
                <a:pPr marL="0" indent="0">
                  <a:buNone/>
                </a:pPr>
                <a:r>
                  <a:rPr lang="en-US" sz="2000" dirty="0">
                    <a:latin typeface="Times New Roman" panose="02020603050405020304" pitchFamily="18" charset="0"/>
                    <a:cs typeface="Times New Roman" panose="02020603050405020304" pitchFamily="18" charset="0"/>
                  </a:rPr>
                  <a:t>                            I.F = </a:t>
                </a:r>
                <a14:m>
                  <m:oMath xmlns:m="http://schemas.openxmlformats.org/officeDocument/2006/math">
                    <m:sSup>
                      <m:sSupPr>
                        <m:ctrlPr>
                          <a:rPr lang="en-US" sz="2000" i="1">
                            <a:latin typeface="Cambria Math" panose="02040503050406030204" pitchFamily="18" charset="0"/>
                          </a:rPr>
                        </m:ctrlPr>
                      </m:sSupPr>
                      <m:e>
                        <m:r>
                          <m:rPr>
                            <m:sty m:val="p"/>
                          </m:rPr>
                          <a:rPr lang="en-US" sz="2000" i="0">
                            <a:latin typeface="Cambria Math" panose="02040503050406030204" pitchFamily="18" charset="0"/>
                          </a:rPr>
                          <m:t>e</m:t>
                        </m:r>
                      </m:e>
                      <m:sup>
                        <m:nary>
                          <m:naryPr>
                            <m:limLoc m:val="undOvr"/>
                            <m:subHide m:val="on"/>
                            <m:supHide m:val="on"/>
                            <m:ctrlPr>
                              <a:rPr lang="en-US" sz="2000" i="1">
                                <a:latin typeface="Cambria Math" panose="02040503050406030204" pitchFamily="18" charset="0"/>
                              </a:rPr>
                            </m:ctrlPr>
                          </m:naryPr>
                          <m:sub/>
                          <m:sup/>
                          <m:e>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i="0">
                                    <a:latin typeface="Cambria Math" panose="02040503050406030204" pitchFamily="18" charset="0"/>
                                  </a:rPr>
                                  <m:t>x</m:t>
                                </m:r>
                              </m:den>
                            </m:f>
                            <m:r>
                              <a:rPr lang="en-US" sz="2000" i="0">
                                <a:latin typeface="Cambria Math" panose="02040503050406030204" pitchFamily="18" charset="0"/>
                              </a:rPr>
                              <m:t>  </m:t>
                            </m:r>
                          </m:e>
                        </m:nary>
                        <m:r>
                          <a:rPr lang="en-US" sz="2000" i="0">
                            <a:latin typeface="Cambria Math" panose="02040503050406030204" pitchFamily="18" charset="0"/>
                          </a:rPr>
                          <m:t> </m:t>
                        </m:r>
                        <m:r>
                          <m:rPr>
                            <m:sty m:val="p"/>
                          </m:rPr>
                          <a:rPr lang="en-US" sz="2000" i="0">
                            <a:latin typeface="Cambria Math" panose="02040503050406030204" pitchFamily="18" charset="0"/>
                          </a:rPr>
                          <m:t>dx</m:t>
                        </m:r>
                        <m:r>
                          <a:rPr lang="en-US" sz="2000" i="0">
                            <a:latin typeface="Cambria Math" panose="02040503050406030204" pitchFamily="18" charset="0"/>
                          </a:rPr>
                          <m:t> </m:t>
                        </m:r>
                      </m:sup>
                    </m:sSup>
                    <m:r>
                      <a:rPr lang="en-US" sz="2000" i="0">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i="0">
                            <a:latin typeface="Cambria Math" panose="02040503050406030204" pitchFamily="18" charset="0"/>
                          </a:rPr>
                          <m:t>e</m:t>
                        </m:r>
                      </m:e>
                      <m:sup>
                        <m:r>
                          <a:rPr lang="en-US" sz="2000" i="0">
                            <a:latin typeface="Cambria Math" panose="02040503050406030204" pitchFamily="18" charset="0"/>
                          </a:rPr>
                          <m:t>−</m:t>
                        </m:r>
                        <m:r>
                          <m:rPr>
                            <m:sty m:val="p"/>
                          </m:rPr>
                          <a:rPr lang="en-US" sz="2000" i="0">
                            <a:latin typeface="Cambria Math" panose="02040503050406030204" pitchFamily="18" charset="0"/>
                          </a:rPr>
                          <m:t>log</m:t>
                        </m:r>
                        <m:r>
                          <a:rPr lang="en-US" sz="2000" i="0">
                            <a:latin typeface="Cambria Math" panose="02040503050406030204" pitchFamily="18" charset="0"/>
                          </a:rPr>
                          <m:t> (</m:t>
                        </m:r>
                        <m:r>
                          <m:rPr>
                            <m:sty m:val="p"/>
                          </m:rPr>
                          <a:rPr lang="en-US" sz="2000" i="0">
                            <a:latin typeface="Cambria Math" panose="02040503050406030204" pitchFamily="18" charset="0"/>
                          </a:rPr>
                          <m:t>x</m:t>
                        </m:r>
                        <m:r>
                          <a:rPr lang="en-US" sz="2000" i="0">
                            <a:latin typeface="Cambria Math" panose="02040503050406030204" pitchFamily="18" charset="0"/>
                          </a:rPr>
                          <m:t>)</m:t>
                        </m:r>
                      </m:sup>
                    </m:sSup>
                    <m:r>
                      <a:rPr lang="en-US" sz="2000" i="0">
                        <a:latin typeface="Cambria Math" panose="02040503050406030204" pitchFamily="18" charset="0"/>
                      </a:rPr>
                      <m:t>= </m:t>
                    </m:r>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i="0">
                            <a:latin typeface="Cambria Math" panose="02040503050406030204" pitchFamily="18" charset="0"/>
                          </a:rPr>
                          <m:t>x</m:t>
                        </m:r>
                      </m:den>
                    </m:f>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Then the general solution is given by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i="0">
                            <a:latin typeface="Cambria Math" panose="02040503050406030204" pitchFamily="18" charset="0"/>
                            <a:cs typeface="Times New Roman" panose="02020603050405020304" pitchFamily="18" charset="0"/>
                          </a:rPr>
                          <m:t>Q</m:t>
                        </m:r>
                        <m:d>
                          <m:dPr>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x</m:t>
                            </m:r>
                          </m:e>
                        </m:d>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I</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F</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i="0">
                                <a:latin typeface="Cambria Math" panose="02040503050406030204" pitchFamily="18" charset="0"/>
                              </a:rPr>
                              <m:t>x</m:t>
                            </m:r>
                          </m:den>
                        </m:f>
                        <m:r>
                          <m:rPr>
                            <m:nor/>
                          </m:rPr>
                          <a:rPr lang="en-IN" sz="2000" dirty="0">
                            <a:latin typeface="Times New Roman" panose="02020603050405020304" pitchFamily="18" charset="0"/>
                            <a:cs typeface="Times New Roman" panose="02020603050405020304" pitchFamily="18" charset="0"/>
                          </a:rPr>
                          <m:t> </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m:rPr>
                                <m:sty m:val="p"/>
                              </m:rPr>
                              <a:rPr lang="en-US" sz="2000" i="0">
                                <a:latin typeface="Cambria Math" panose="02040503050406030204" pitchFamily="18" charset="0"/>
                                <a:cs typeface="Times New Roman" panose="02020603050405020304" pitchFamily="18" charset="0"/>
                              </a:rPr>
                              <m:t>x</m:t>
                            </m:r>
                          </m:e>
                          <m:sup>
                            <m:r>
                              <a:rPr lang="en-US" sz="2000" i="0">
                                <a:latin typeface="Cambria Math" panose="02040503050406030204" pitchFamily="18" charset="0"/>
                                <a:cs typeface="Times New Roman" panose="02020603050405020304" pitchFamily="18" charset="0"/>
                              </a:rPr>
                              <m:t>2</m:t>
                            </m:r>
                            <m:r>
                              <a:rPr lang="en-US" sz="2000" i="0">
                                <a:latin typeface="Cambria Math" panose="02040503050406030204" pitchFamily="18" charset="0"/>
                                <a:cs typeface="Times New Roman" panose="02020603050405020304" pitchFamily="18" charset="0"/>
                              </a:rPr>
                              <m:t> </m:t>
                            </m:r>
                          </m:sup>
                        </m:sSup>
                        <m:r>
                          <m:rPr>
                            <m:sty m:val="p"/>
                          </m:rPr>
                          <a:rPr lang="en-US" sz="2000" i="0">
                            <a:latin typeface="Cambria Math" panose="02040503050406030204" pitchFamily="18" charset="0"/>
                            <a:cs typeface="Times New Roman" panose="02020603050405020304" pitchFamily="18" charset="0"/>
                          </a:rPr>
                          <m:t>cosx</m:t>
                        </m:r>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i="0">
                                <a:latin typeface="Cambria Math" panose="02040503050406030204" pitchFamily="18" charset="0"/>
                              </a:rPr>
                              <m:t>x</m:t>
                            </m:r>
                          </m:den>
                        </m:f>
                        <m:r>
                          <m:rPr>
                            <m:sty m:val="p"/>
                          </m:rPr>
                          <a:rPr lang="en-US" sz="2000" i="0">
                            <a:latin typeface="Cambria Math" panose="02040503050406030204" pitchFamily="18" charset="0"/>
                            <a:cs typeface="Times New Roman" panose="02020603050405020304" pitchFamily="18" charset="0"/>
                          </a:rPr>
                          <m:t>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r>
                          <a:rPr lang="en-US" sz="2000" i="0">
                            <a:latin typeface="Cambria Math" panose="02040503050406030204" pitchFamily="18" charset="0"/>
                            <a:cs typeface="Times New Roman" panose="02020603050405020304" pitchFamily="18" charset="0"/>
                          </a:rPr>
                          <m:t>  </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i="0">
                                <a:latin typeface="Cambria Math" panose="02040503050406030204" pitchFamily="18" charset="0"/>
                              </a:rPr>
                              <m:t>x</m:t>
                            </m:r>
                          </m:den>
                        </m:f>
                        <m:r>
                          <m:rPr>
                            <m:nor/>
                          </m:rPr>
                          <a:rPr lang="en-IN" sz="2000" dirty="0">
                            <a:latin typeface="Times New Roman" panose="02020603050405020304" pitchFamily="18" charset="0"/>
                            <a:cs typeface="Times New Roman" panose="02020603050405020304" pitchFamily="18" charset="0"/>
                          </a:rPr>
                          <m:t> </m:t>
                        </m:r>
                      </m:e>
                    </m:d>
                    <m:r>
                      <a:rPr lang="en-US" sz="2000" i="0">
                        <a:latin typeface="Cambria Math" panose="020405030504060302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cs typeface="Times New Roman" panose="02020603050405020304" pitchFamily="18" charset="0"/>
                          </a:rPr>
                        </m:ctrlPr>
                      </m:naryPr>
                      <m:sub/>
                      <m:sup/>
                      <m:e>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cosxdx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m:t>
                        </m:r>
                        <m:r>
                          <a:rPr lang="en-US" sz="2000" i="0">
                            <a:latin typeface="Cambria Math" panose="02040503050406030204" pitchFamily="18" charset="0"/>
                            <a:cs typeface="Times New Roman" panose="02020603050405020304" pitchFamily="18" charset="0"/>
                          </a:rPr>
                          <m:t>  </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i="0">
                                <a:latin typeface="Cambria Math" panose="02040503050406030204" pitchFamily="18" charset="0"/>
                              </a:rPr>
                              <m:t>x</m:t>
                            </m:r>
                          </m:den>
                        </m:f>
                        <m:r>
                          <m:rPr>
                            <m:nor/>
                          </m:rPr>
                          <a:rPr lang="en-IN" sz="2000" dirty="0">
                            <a:latin typeface="Times New Roman" panose="02020603050405020304" pitchFamily="18" charset="0"/>
                            <a:cs typeface="Times New Roman" panose="02020603050405020304" pitchFamily="18" charset="0"/>
                          </a:rPr>
                          <m:t> </m:t>
                        </m:r>
                      </m:e>
                    </m:d>
                    <m:r>
                      <a:rPr lang="en-US" sz="2000" i="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x</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sinx</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cosx</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c</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Finally put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t</m:t>
                    </m:r>
                    <m:r>
                      <a:rPr lang="en-US" sz="2000" i="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b="0" i="0" smtClean="0">
                            <a:latin typeface="Cambria Math" panose="02040503050406030204" pitchFamily="18" charset="0"/>
                          </a:rPr>
                          <m:t>y</m:t>
                        </m:r>
                      </m:den>
                    </m:f>
                  </m:oMath>
                </a14:m>
                <a:r>
                  <a:rPr lang="en-IN" sz="2000" dirty="0">
                    <a:latin typeface="Times New Roman" panose="02020603050405020304" pitchFamily="18" charset="0"/>
                    <a:cs typeface="Times New Roman" panose="02020603050405020304" pitchFamily="18" charset="0"/>
                  </a:rPr>
                  <a:t>,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b="0" i="0" smtClean="0">
                            <a:latin typeface="Cambria Math" panose="02040503050406030204" pitchFamily="18" charset="0"/>
                          </a:rPr>
                          <m:t>y</m:t>
                        </m:r>
                      </m:den>
                    </m:f>
                    <m:r>
                      <a:rPr lang="en-US" sz="2000" b="0" i="0" smtClean="0">
                        <a:latin typeface="Cambria Math" panose="02040503050406030204" pitchFamily="18" charset="0"/>
                      </a:rPr>
                      <m:t>)</m:t>
                    </m:r>
                  </m:oMath>
                </a14:m>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b="0" i="0" smtClean="0">
                                <a:latin typeface="Cambria Math" panose="02040503050406030204" pitchFamily="18" charset="0"/>
                              </a:rPr>
                              <m:t>x</m:t>
                            </m:r>
                          </m:den>
                        </m:f>
                      </m:e>
                    </m:d>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sinx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cosx</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c</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rPr>
                            </m:ctrlPr>
                          </m:fPr>
                          <m:num>
                            <m:r>
                              <a:rPr lang="en-US" sz="2000" i="0">
                                <a:latin typeface="Cambria Math" panose="02040503050406030204" pitchFamily="18" charset="0"/>
                              </a:rPr>
                              <m:t>1</m:t>
                            </m:r>
                          </m:num>
                          <m:den>
                            <m:r>
                              <m:rPr>
                                <m:sty m:val="p"/>
                              </m:rPr>
                              <a:rPr lang="en-US" sz="2000" i="0">
                                <a:latin typeface="Cambria Math" panose="02040503050406030204" pitchFamily="18" charset="0"/>
                              </a:rPr>
                              <m:t>x</m:t>
                            </m:r>
                            <m:r>
                              <m:rPr>
                                <m:sty m:val="p"/>
                              </m:rPr>
                              <a:rPr lang="en-US" sz="2000" b="0" i="0" smtClean="0">
                                <a:latin typeface="Cambria Math" panose="02040503050406030204" pitchFamily="18" charset="0"/>
                              </a:rPr>
                              <m:t>y</m:t>
                            </m:r>
                          </m:den>
                        </m:f>
                      </m:e>
                    </m:d>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x</m:t>
                    </m:r>
                    <m:r>
                      <a:rPr lang="en-US" sz="2000" i="0">
                        <a:latin typeface="Cambria Math" panose="02040503050406030204" pitchFamily="18" charset="0"/>
                        <a:cs typeface="Times New Roman" panose="02020603050405020304" pitchFamily="18" charset="0"/>
                      </a:rPr>
                      <m:t> </m:t>
                    </m:r>
                    <m:r>
                      <m:rPr>
                        <m:sty m:val="p"/>
                      </m:rPr>
                      <a:rPr lang="en-US" sz="2000" i="0">
                        <a:latin typeface="Cambria Math" panose="02040503050406030204" pitchFamily="18" charset="0"/>
                        <a:cs typeface="Times New Roman" panose="02020603050405020304" pitchFamily="18" charset="0"/>
                      </a:rPr>
                      <m:t>sinx</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cosx</m:t>
                    </m:r>
                  </m:oMath>
                </a14:m>
                <a:r>
                  <a:rPr lang="en-IN" sz="2000" dirty="0">
                    <a:latin typeface="Times New Roman" panose="02020603050405020304" pitchFamily="18" charset="0"/>
                    <a:cs typeface="Times New Roman" panose="02020603050405020304" pitchFamily="18" charset="0"/>
                  </a:rPr>
                  <a:t>+ c</a:t>
                </a:r>
              </a:p>
              <a:p>
                <a:pPr marL="0" indent="0">
                  <a:buNone/>
                </a:pPr>
                <a:r>
                  <a:rPr lang="en-US" sz="2000" dirty="0">
                    <a:latin typeface="Times New Roman" panose="02020603050405020304" pitchFamily="18" charset="0"/>
                    <a:cs typeface="Times New Roman" panose="02020603050405020304" pitchFamily="18" charset="0"/>
                  </a:rPr>
                  <a:t>                                              This is our required general solution</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04800"/>
                <a:ext cx="10515600" cy="5872163"/>
              </a:xfrm>
              <a:blipFill>
                <a:blip r:embed="rId2"/>
                <a:stretch>
                  <a:fillRect t="-519"/>
                </a:stretch>
              </a:blipFill>
            </p:spPr>
            <p:txBody>
              <a:bodyPr/>
              <a:lstStyle/>
              <a:p>
                <a:r>
                  <a:rPr lang="en-IN">
                    <a:noFill/>
                  </a:rPr>
                  <a:t> </a:t>
                </a:r>
              </a:p>
            </p:txBody>
          </p:sp>
        </mc:Fallback>
      </mc:AlternateContent>
    </p:spTree>
    <p:extLst>
      <p:ext uri="{BB962C8B-B14F-4D97-AF65-F5344CB8AC3E}">
        <p14:creationId xmlns:p14="http://schemas.microsoft.com/office/powerpoint/2010/main" val="272622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43346" y="568035"/>
                <a:ext cx="11443854" cy="5608927"/>
              </a:xfrm>
            </p:spPr>
            <p:txBody>
              <a:bodyPr>
                <a:normAutofit lnSpcReduction="10000"/>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3) </a:t>
                </a:r>
                <a:r>
                  <a:rPr lang="en-US" sz="2000" b="1" dirty="0">
                    <a:solidFill>
                      <a:srgbClr val="FF0000"/>
                    </a:solidFill>
                    <a:latin typeface="Times New Roman" panose="02020603050405020304" pitchFamily="18" charset="0"/>
                    <a:cs typeface="Times New Roman" panose="02020603050405020304" pitchFamily="18" charset="0"/>
                  </a:rPr>
                  <a:t>Form the differential equation by eliminating arbitrary constants a </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from  </a:t>
                </a:r>
                <a14:m>
                  <m:oMath xmlns:m="http://schemas.openxmlformats.org/officeDocument/2006/math">
                    <m:r>
                      <a:rPr lang="en-US" sz="2000" b="1" i="1">
                        <a:solidFill>
                          <a:srgbClr val="FF0000"/>
                        </a:solidFill>
                        <a:latin typeface="Cambria Math" panose="02040503050406030204" pitchFamily="18" charset="0"/>
                      </a:rPr>
                      <m:t>𝐲</m:t>
                    </m:r>
                    <m:r>
                      <a:rPr lang="en-US" sz="2000" b="1" i="1">
                        <a:solidFill>
                          <a:srgbClr val="FF0000"/>
                        </a:solidFill>
                        <a:latin typeface="Cambria Math" panose="02040503050406030204" pitchFamily="18" charset="0"/>
                      </a:rPr>
                      <m:t>=</m:t>
                    </m:r>
                    <m:f>
                      <m:fPr>
                        <m:ctrlPr>
                          <a:rPr lang="en-IN" sz="2000" b="1" i="1" dirty="0" smtClean="0">
                            <a:solidFill>
                              <a:srgbClr val="FF0000"/>
                            </a:solidFill>
                            <a:latin typeface="Cambria Math" panose="02040503050406030204" pitchFamily="18" charset="0"/>
                            <a:cs typeface="Times New Roman" panose="02020603050405020304" pitchFamily="18" charset="0"/>
                          </a:rPr>
                        </m:ctrlPr>
                      </m:fPr>
                      <m:num>
                        <m:r>
                          <a:rPr lang="en-US" sz="2000" b="1" i="1" dirty="0" smtClean="0">
                            <a:solidFill>
                              <a:srgbClr val="FF0000"/>
                            </a:solidFill>
                            <a:latin typeface="Cambria Math" panose="02040503050406030204" pitchFamily="18" charset="0"/>
                            <a:cs typeface="Times New Roman" panose="02020603050405020304" pitchFamily="18" charset="0"/>
                          </a:rPr>
                          <m:t>𝒂</m:t>
                        </m:r>
                        <m:r>
                          <a:rPr lang="en-US" sz="2000" b="1" i="1" dirty="0" smtClean="0">
                            <a:solidFill>
                              <a:srgbClr val="FF0000"/>
                            </a:solidFill>
                            <a:latin typeface="Cambria Math" panose="02040503050406030204" pitchFamily="18" charset="0"/>
                            <a:cs typeface="Times New Roman" panose="02020603050405020304" pitchFamily="18" charset="0"/>
                          </a:rPr>
                          <m:t>+</m:t>
                        </m:r>
                        <m:r>
                          <a:rPr lang="en-US" sz="2000" b="1" i="1" dirty="0" smtClean="0">
                            <a:solidFill>
                              <a:srgbClr val="FF0000"/>
                            </a:solidFill>
                            <a:latin typeface="Cambria Math" panose="02040503050406030204" pitchFamily="18" charset="0"/>
                            <a:cs typeface="Times New Roman" panose="02020603050405020304" pitchFamily="18" charset="0"/>
                          </a:rPr>
                          <m:t>𝒙</m:t>
                        </m:r>
                      </m:num>
                      <m:den>
                        <m:sSup>
                          <m:sSupPr>
                            <m:ctrlPr>
                              <a:rPr lang="en-IN" sz="2000" b="1" i="1" dirty="0" smtClean="0">
                                <a:solidFill>
                                  <a:srgbClr val="FF0000"/>
                                </a:solidFill>
                                <a:latin typeface="Cambria Math" panose="02040503050406030204" pitchFamily="18" charset="0"/>
                                <a:cs typeface="Times New Roman" panose="02020603050405020304" pitchFamily="18" charset="0"/>
                              </a:rPr>
                            </m:ctrlPr>
                          </m:sSupPr>
                          <m:e>
                            <m:r>
                              <a:rPr lang="en-US" sz="2000" b="1" i="1" dirty="0" smtClean="0">
                                <a:solidFill>
                                  <a:srgbClr val="FF0000"/>
                                </a:solidFill>
                                <a:latin typeface="Cambria Math" panose="02040503050406030204" pitchFamily="18" charset="0"/>
                                <a:cs typeface="Times New Roman" panose="02020603050405020304" pitchFamily="18" charset="0"/>
                              </a:rPr>
                              <m:t>𝒙</m:t>
                            </m:r>
                          </m:e>
                          <m:sup>
                            <m:r>
                              <a:rPr lang="en-US" sz="2000" b="1" i="1" dirty="0" smtClean="0">
                                <a:solidFill>
                                  <a:srgbClr val="FF0000"/>
                                </a:solidFill>
                                <a:latin typeface="Cambria Math" panose="02040503050406030204" pitchFamily="18" charset="0"/>
                                <a:cs typeface="Times New Roman" panose="02020603050405020304" pitchFamily="18" charset="0"/>
                              </a:rPr>
                              <m:t>𝟐</m:t>
                            </m:r>
                          </m:sup>
                        </m:sSup>
                        <m:r>
                          <a:rPr lang="en-US" sz="2000" b="1" i="1" dirty="0" smtClean="0">
                            <a:solidFill>
                              <a:srgbClr val="FF0000"/>
                            </a:solidFill>
                            <a:latin typeface="Cambria Math" panose="02040503050406030204" pitchFamily="18" charset="0"/>
                            <a:cs typeface="Times New Roman" panose="02020603050405020304" pitchFamily="18" charset="0"/>
                          </a:rPr>
                          <m:t>+</m:t>
                        </m:r>
                        <m:r>
                          <a:rPr lang="en-US" sz="2000" b="1" i="1" dirty="0" smtClean="0">
                            <a:solidFill>
                              <a:srgbClr val="FF0000"/>
                            </a:solidFill>
                            <a:latin typeface="Cambria Math" panose="02040503050406030204" pitchFamily="18" charset="0"/>
                            <a:cs typeface="Times New Roman" panose="02020603050405020304" pitchFamily="18" charset="0"/>
                          </a:rPr>
                          <m:t>𝟏</m:t>
                        </m:r>
                      </m:den>
                    </m:f>
                  </m:oMath>
                </a14:m>
                <a:r>
                  <a:rPr lang="en-IN" sz="2000" b="1" dirty="0" smtClean="0">
                    <a:solidFill>
                      <a:srgbClr val="FF0000"/>
                    </a:solidFill>
                    <a:latin typeface="Times New Roman" panose="02020603050405020304" pitchFamily="18" charset="0"/>
                    <a:cs typeface="Times New Roman" panose="02020603050405020304" pitchFamily="18" charset="0"/>
                  </a:rPr>
                  <a:t>.</a:t>
                </a:r>
                <a:endParaRPr lang="en-IN"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Sol</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Given the equation </a:t>
                </a:r>
                <a14:m>
                  <m:oMath xmlns:m="http://schemas.openxmlformats.org/officeDocument/2006/math">
                    <m:r>
                      <m:rPr>
                        <m:sty m:val="p"/>
                      </m:rPr>
                      <a:rPr lang="en-US" sz="2000" smtClean="0">
                        <a:solidFill>
                          <a:schemeClr val="tx1"/>
                        </a:solidFill>
                        <a:latin typeface="Cambria Math" panose="02040503050406030204" pitchFamily="18" charset="0"/>
                      </a:rPr>
                      <m:t>y</m:t>
                    </m:r>
                    <m:r>
                      <a:rPr lang="en-US" sz="2000" i="1">
                        <a:solidFill>
                          <a:schemeClr val="tx1"/>
                        </a:solidFill>
                        <a:latin typeface="Cambria Math" panose="02040503050406030204" pitchFamily="18" charset="0"/>
                      </a:rPr>
                      <m:t>=</m:t>
                    </m:r>
                    <m:f>
                      <m:fPr>
                        <m:ctrlPr>
                          <a:rPr lang="en-IN" sz="2000" i="1" dirty="0">
                            <a:solidFill>
                              <a:schemeClr val="tx1"/>
                            </a:solidFill>
                            <a:latin typeface="Cambria Math" panose="02040503050406030204" pitchFamily="18" charset="0"/>
                            <a:cs typeface="Times New Roman" panose="02020603050405020304" pitchFamily="18" charset="0"/>
                          </a:rPr>
                        </m:ctrlPr>
                      </m:fPr>
                      <m:num>
                        <m:r>
                          <a:rPr lang="en-US" sz="2000" i="1" dirty="0">
                            <a:solidFill>
                              <a:schemeClr val="tx1"/>
                            </a:solidFill>
                            <a:latin typeface="Cambria Math" panose="02040503050406030204" pitchFamily="18" charset="0"/>
                            <a:cs typeface="Times New Roman" panose="02020603050405020304" pitchFamily="18" charset="0"/>
                          </a:rPr>
                          <m:t>𝑎</m:t>
                        </m:r>
                        <m:r>
                          <a:rPr lang="en-US" sz="2000" i="1" dirty="0">
                            <a:solidFill>
                              <a:schemeClr val="tx1"/>
                            </a:solidFill>
                            <a:latin typeface="Cambria Math" panose="02040503050406030204" pitchFamily="18" charset="0"/>
                            <a:cs typeface="Times New Roman" panose="02020603050405020304" pitchFamily="18" charset="0"/>
                          </a:rPr>
                          <m:t>+</m:t>
                        </m:r>
                        <m:r>
                          <a:rPr lang="en-US" sz="2000" i="1" dirty="0">
                            <a:solidFill>
                              <a:schemeClr val="tx1"/>
                            </a:solidFill>
                            <a:latin typeface="Cambria Math" panose="02040503050406030204" pitchFamily="18" charset="0"/>
                            <a:cs typeface="Times New Roman" panose="02020603050405020304" pitchFamily="18" charset="0"/>
                          </a:rPr>
                          <m:t>𝑥</m:t>
                        </m:r>
                      </m:num>
                      <m:den>
                        <m:sSup>
                          <m:sSupPr>
                            <m:ctrlPr>
                              <a:rPr lang="en-IN" sz="2000" i="1" dirty="0">
                                <a:solidFill>
                                  <a:schemeClr val="tx1"/>
                                </a:solidFill>
                                <a:latin typeface="Cambria Math" panose="02040503050406030204" pitchFamily="18" charset="0"/>
                                <a:cs typeface="Times New Roman" panose="02020603050405020304" pitchFamily="18" charset="0"/>
                              </a:rPr>
                            </m:ctrlPr>
                          </m:sSupPr>
                          <m:e>
                            <m:r>
                              <a:rPr lang="en-US" sz="2000" i="1" dirty="0">
                                <a:solidFill>
                                  <a:schemeClr val="tx1"/>
                                </a:solidFill>
                                <a:latin typeface="Cambria Math" panose="02040503050406030204" pitchFamily="18" charset="0"/>
                                <a:cs typeface="Times New Roman" panose="02020603050405020304" pitchFamily="18" charset="0"/>
                              </a:rPr>
                              <m:t>𝑥</m:t>
                            </m:r>
                          </m:e>
                          <m:sup>
                            <m:r>
                              <a:rPr lang="en-US" sz="2000" i="1" dirty="0">
                                <a:solidFill>
                                  <a:schemeClr val="tx1"/>
                                </a:solidFill>
                                <a:latin typeface="Cambria Math" panose="02040503050406030204" pitchFamily="18" charset="0"/>
                                <a:cs typeface="Times New Roman" panose="02020603050405020304" pitchFamily="18" charset="0"/>
                              </a:rPr>
                              <m:t>2</m:t>
                            </m:r>
                          </m:sup>
                        </m:sSup>
                        <m:r>
                          <a:rPr lang="en-US" sz="2000" i="1" dirty="0">
                            <a:solidFill>
                              <a:schemeClr val="tx1"/>
                            </a:solidFill>
                            <a:latin typeface="Cambria Math" panose="02040503050406030204" pitchFamily="18" charset="0"/>
                            <a:cs typeface="Times New Roman" panose="02020603050405020304" pitchFamily="18" charset="0"/>
                          </a:rPr>
                          <m:t>+</m:t>
                        </m:r>
                        <m:r>
                          <a:rPr lang="en-US" sz="2000" i="1" dirty="0">
                            <a:solidFill>
                              <a:schemeClr val="tx1"/>
                            </a:solidFill>
                            <a:latin typeface="Cambria Math" panose="02040503050406030204" pitchFamily="18" charset="0"/>
                            <a:cs typeface="Times New Roman" panose="02020603050405020304" pitchFamily="18" charset="0"/>
                          </a:rPr>
                          <m:t>1</m:t>
                        </m:r>
                      </m:den>
                    </m:f>
                  </m:oMath>
                </a14:m>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smtClean="0"/>
                  <a:t>                                                 </a:t>
                </a:r>
                <a:r>
                  <a:rPr lang="en-US" sz="2000" dirty="0" smtClean="0">
                    <a:latin typeface="Cambria Math" panose="02040503050406030204" pitchFamily="18" charset="0"/>
                    <a:ea typeface="Cambria Math" panose="02040503050406030204" pitchFamily="18" charset="0"/>
                  </a:rPr>
                  <a:t>⇒ </a:t>
                </a:r>
                <a14:m>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rPr>
                      <m:t>a</m:t>
                    </m:r>
                    <m:r>
                      <a:rPr lang="en-US"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x</m:t>
                    </m:r>
                    <m:r>
                      <a:rPr lang="en-US" sz="2000" b="0" i="0" smtClean="0">
                        <a:latin typeface="Cambria Math" panose="02040503050406030204" pitchFamily="18" charset="0"/>
                        <a:ea typeface="Cambria Math" panose="02040503050406030204" pitchFamily="18" charset="0"/>
                      </a:rPr>
                      <m:t>=</m:t>
                    </m:r>
                    <m:sSup>
                      <m:sSupPr>
                        <m:ctrlPr>
                          <a:rPr lang="en-IN" sz="2000" i="1" dirty="0">
                            <a:latin typeface="Cambria Math" panose="02040503050406030204" pitchFamily="18" charset="0"/>
                            <a:cs typeface="Times New Roman" panose="02020603050405020304" pitchFamily="18" charset="0"/>
                          </a:rPr>
                        </m:ctrlPr>
                      </m:sSupPr>
                      <m:e>
                        <m:r>
                          <a:rPr lang="en-US" sz="2000" b="0" i="0" dirty="0" smtClean="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x</m:t>
                        </m:r>
                      </m:e>
                      <m:sup>
                        <m:r>
                          <a:rPr lang="en-US" sz="2000" i="0" dirty="0">
                            <a:latin typeface="Cambria Math" panose="02040503050406030204" pitchFamily="18" charset="0"/>
                            <a:cs typeface="Times New Roman" panose="02020603050405020304" pitchFamily="18" charset="0"/>
                          </a:rPr>
                          <m:t>2</m:t>
                        </m:r>
                      </m:sup>
                    </m:sSup>
                    <m:r>
                      <a:rPr lang="en-US" sz="2000" i="0" dirty="0">
                        <a:latin typeface="Cambria Math" panose="02040503050406030204" pitchFamily="18" charset="0"/>
                        <a:cs typeface="Times New Roman" panose="02020603050405020304" pitchFamily="18" charset="0"/>
                      </a:rPr>
                      <m:t>+</m:t>
                    </m:r>
                    <m:r>
                      <a:rPr lang="en-US" sz="2000" i="0" dirty="0">
                        <a:latin typeface="Cambria Math" panose="02040503050406030204" pitchFamily="18" charset="0"/>
                        <a:cs typeface="Times New Roman" panose="02020603050405020304" pitchFamily="18" charset="0"/>
                      </a:rPr>
                      <m:t>1</m:t>
                    </m:r>
                    <m:r>
                      <a:rPr lang="en-US" sz="2000" b="0" i="0" dirty="0" smtClean="0">
                        <a:latin typeface="Cambria Math" panose="02040503050406030204" pitchFamily="18" charset="0"/>
                        <a:cs typeface="Times New Roman" panose="02020603050405020304" pitchFamily="18" charset="0"/>
                      </a:rPr>
                      <m:t>)</m:t>
                    </m:r>
                    <m:r>
                      <m:rPr>
                        <m:sty m:val="p"/>
                      </m:rPr>
                      <a:rPr lang="en-US" sz="2000" b="0" i="0" dirty="0" smtClean="0">
                        <a:latin typeface="Cambria Math" panose="02040503050406030204" pitchFamily="18" charset="0"/>
                        <a:cs typeface="Times New Roman" panose="02020603050405020304" pitchFamily="18" charset="0"/>
                      </a:rPr>
                      <m:t>y</m:t>
                    </m:r>
                    <m:r>
                      <a:rPr lang="en-US" sz="2000" b="0" i="0" dirty="0" smtClean="0">
                        <a:latin typeface="Cambria Math" panose="02040503050406030204" pitchFamily="18" charset="0"/>
                        <a:cs typeface="Times New Roman" panose="02020603050405020304" pitchFamily="18" charset="0"/>
                      </a:rPr>
                      <m:t>                                            −       </m:t>
                    </m:r>
                    <m:d>
                      <m:dPr>
                        <m:ctrlPr>
                          <a:rPr lang="en-US" sz="2000" b="0" i="1" dirty="0" smtClean="0">
                            <a:latin typeface="Cambria Math" panose="02040503050406030204" pitchFamily="18" charset="0"/>
                            <a:cs typeface="Times New Roman" panose="02020603050405020304" pitchFamily="18" charset="0"/>
                          </a:rPr>
                        </m:ctrlPr>
                      </m:dPr>
                      <m:e>
                        <m:r>
                          <a:rPr lang="en-US" sz="2000" b="0" i="0" dirty="0" smtClean="0">
                            <a:latin typeface="Cambria Math" panose="02040503050406030204" pitchFamily="18" charset="0"/>
                            <a:cs typeface="Times New Roman" panose="02020603050405020304" pitchFamily="18" charset="0"/>
                          </a:rPr>
                          <m:t>1</m:t>
                        </m:r>
                      </m:e>
                    </m:d>
                  </m:oMath>
                </a14:m>
                <a:endParaRPr lang="en-US" sz="2000" b="0" dirty="0" smtClean="0">
                  <a:latin typeface="Cambria Math" panose="02040503050406030204" pitchFamily="18" charset="0"/>
                  <a:cs typeface="Times New Roman" panose="02020603050405020304" pitchFamily="18" charset="0"/>
                </a:endParaRPr>
              </a:p>
              <a:p>
                <a:pPr marL="0" indent="0">
                  <a:buNone/>
                </a:pPr>
                <a:r>
                  <a:rPr lang="en-US" sz="2000" dirty="0" smtClean="0"/>
                  <a:t>                         </a:t>
                </a:r>
                <a:r>
                  <a:rPr lang="en-US" sz="2000" dirty="0" smtClean="0">
                    <a:latin typeface="Times New Roman" panose="02020603050405020304" pitchFamily="18" charset="0"/>
                    <a:cs typeface="Times New Roman" panose="02020603050405020304" pitchFamily="18" charset="0"/>
                  </a:rPr>
                  <a:t>Differentiate with respect to x, we get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ea typeface="Cambria Math" panose="02040503050406030204" pitchFamily="18" charset="0"/>
                      </a:rPr>
                      <m:t>1</m:t>
                    </m:r>
                    <m:r>
                      <a:rPr lang="en-US" sz="2000" i="0">
                        <a:latin typeface="Cambria Math" panose="02040503050406030204" pitchFamily="18" charset="0"/>
                        <a:ea typeface="Cambria Math" panose="02040503050406030204" pitchFamily="18" charset="0"/>
                      </a:rPr>
                      <m:t>=</m:t>
                    </m:r>
                    <m:sSup>
                      <m:sSupPr>
                        <m:ctrlPr>
                          <a:rPr lang="en-IN" sz="2000" i="1" dirty="0">
                            <a:latin typeface="Cambria Math" panose="02040503050406030204" pitchFamily="18" charset="0"/>
                            <a:cs typeface="Times New Roman" panose="02020603050405020304" pitchFamily="18" charset="0"/>
                          </a:rPr>
                        </m:ctrlPr>
                      </m:sSupPr>
                      <m:e>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x</m:t>
                        </m:r>
                      </m:e>
                      <m:sup>
                        <m:r>
                          <a:rPr lang="en-US" sz="2000" i="0" dirty="0">
                            <a:latin typeface="Cambria Math" panose="02040503050406030204" pitchFamily="18" charset="0"/>
                            <a:cs typeface="Times New Roman" panose="02020603050405020304" pitchFamily="18" charset="0"/>
                          </a:rPr>
                          <m:t>2</m:t>
                        </m:r>
                      </m:sup>
                    </m:sSup>
                    <m:r>
                      <a:rPr lang="en-US" sz="2000" i="0" dirty="0">
                        <a:latin typeface="Cambria Math" panose="02040503050406030204" pitchFamily="18" charset="0"/>
                        <a:cs typeface="Times New Roman" panose="02020603050405020304" pitchFamily="18" charset="0"/>
                      </a:rPr>
                      <m:t>+</m:t>
                    </m:r>
                    <m:r>
                      <a:rPr lang="en-US" sz="2000" i="0" dirty="0">
                        <a:latin typeface="Cambria Math" panose="02040503050406030204" pitchFamily="18" charset="0"/>
                        <a:cs typeface="Times New Roman" panose="02020603050405020304" pitchFamily="18" charset="0"/>
                      </a:rPr>
                      <m:t>1</m:t>
                    </m:r>
                    <m:r>
                      <a:rPr lang="en-US" sz="2000" i="0" dirty="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rPr>
                        </m:ctrlPr>
                      </m:fPr>
                      <m:num>
                        <m:r>
                          <m:rPr>
                            <m:sty m:val="p"/>
                          </m:rPr>
                          <a:rPr lang="en-IN" sz="2000" i="0" dirty="0">
                            <a:latin typeface="Cambria Math" panose="02040503050406030204" pitchFamily="18" charset="0"/>
                          </a:rPr>
                          <m:t>d</m:t>
                        </m:r>
                        <m:r>
                          <m:rPr>
                            <m:sty m:val="p"/>
                          </m:rPr>
                          <a:rPr lang="en-US" sz="2000" i="0">
                            <a:latin typeface="Cambria Math" panose="02040503050406030204" pitchFamily="18" charset="0"/>
                          </a:rPr>
                          <m:t>y</m:t>
                        </m:r>
                      </m:num>
                      <m:den>
                        <m:r>
                          <m:rPr>
                            <m:sty m:val="p"/>
                          </m:rPr>
                          <a:rPr lang="en-US" sz="2000" i="0">
                            <a:latin typeface="Cambria Math" panose="02040503050406030204" pitchFamily="18" charset="0"/>
                          </a:rPr>
                          <m:t>dx</m:t>
                        </m:r>
                      </m:den>
                    </m:f>
                    <m:r>
                      <a:rPr lang="en-US" sz="2000" b="0" i="0" smtClean="0">
                        <a:latin typeface="Cambria Math" panose="02040503050406030204" pitchFamily="18" charset="0"/>
                      </a:rPr>
                      <m:t>+</m:t>
                    </m:r>
                    <m:r>
                      <m:rPr>
                        <m:sty m:val="p"/>
                      </m:rPr>
                      <a:rPr lang="en-US" sz="2000" i="0" dirty="0">
                        <a:latin typeface="Cambria Math" panose="02040503050406030204" pitchFamily="18" charset="0"/>
                        <a:cs typeface="Times New Roman" panose="02020603050405020304" pitchFamily="18" charset="0"/>
                      </a:rPr>
                      <m:t>y</m:t>
                    </m:r>
                    <m:r>
                      <a:rPr lang="en-US" sz="2000" b="0" i="0" dirty="0" smtClean="0">
                        <a:latin typeface="Cambria Math" panose="02040503050406030204" pitchFamily="18" charset="0"/>
                        <a:cs typeface="Times New Roman" panose="02020603050405020304" pitchFamily="18" charset="0"/>
                      </a:rPr>
                      <m:t>(</m:t>
                    </m:r>
                    <m:r>
                      <a:rPr lang="en-US" sz="2000" b="0" i="0" dirty="0" smtClean="0">
                        <a:latin typeface="Cambria Math" panose="02040503050406030204" pitchFamily="18" charset="0"/>
                        <a:cs typeface="Times New Roman" panose="02020603050405020304" pitchFamily="18" charset="0"/>
                      </a:rPr>
                      <m:t>2</m:t>
                    </m:r>
                    <m:r>
                      <m:rPr>
                        <m:sty m:val="p"/>
                      </m:rPr>
                      <a:rPr lang="en-US" sz="2000" b="0" i="0" dirty="0" smtClean="0">
                        <a:latin typeface="Cambria Math" panose="02040503050406030204" pitchFamily="18" charset="0"/>
                        <a:cs typeface="Times New Roman" panose="02020603050405020304" pitchFamily="18" charset="0"/>
                      </a:rPr>
                      <m:t>x</m:t>
                    </m:r>
                    <m:r>
                      <a:rPr lang="en-US" sz="2000" b="0" i="0" dirty="0" smtClean="0">
                        <a:latin typeface="Cambria Math" panose="02040503050406030204" pitchFamily="18" charset="0"/>
                        <a:cs typeface="Times New Roman" panose="02020603050405020304" pitchFamily="18" charset="0"/>
                      </a:rPr>
                      <m:t>)</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p>
                      <m:sSupPr>
                        <m:ctrlPr>
                          <a:rPr lang="en-IN" sz="2000" i="1" dirty="0">
                            <a:latin typeface="Cambria Math" panose="02040503050406030204" pitchFamily="18" charset="0"/>
                            <a:cs typeface="Times New Roman" panose="02020603050405020304" pitchFamily="18" charset="0"/>
                          </a:rPr>
                        </m:ctrlPr>
                      </m:sSupPr>
                      <m:e>
                        <m:r>
                          <a:rPr lang="en-US" sz="2000" i="0" dirty="0">
                            <a:latin typeface="Cambria Math" panose="02040503050406030204" pitchFamily="18" charset="0"/>
                            <a:cs typeface="Times New Roman" panose="02020603050405020304" pitchFamily="18" charset="0"/>
                          </a:rPr>
                          <m:t>(</m:t>
                        </m:r>
                        <m:r>
                          <m:rPr>
                            <m:sty m:val="p"/>
                          </m:rPr>
                          <a:rPr lang="en-US" sz="2000" i="0" dirty="0">
                            <a:latin typeface="Cambria Math" panose="02040503050406030204" pitchFamily="18" charset="0"/>
                            <a:cs typeface="Times New Roman" panose="02020603050405020304" pitchFamily="18" charset="0"/>
                          </a:rPr>
                          <m:t>x</m:t>
                        </m:r>
                      </m:e>
                      <m:sup>
                        <m:r>
                          <a:rPr lang="en-US" sz="2000" i="0" dirty="0">
                            <a:latin typeface="Cambria Math" panose="02040503050406030204" pitchFamily="18" charset="0"/>
                            <a:cs typeface="Times New Roman" panose="02020603050405020304" pitchFamily="18" charset="0"/>
                          </a:rPr>
                          <m:t>2</m:t>
                        </m:r>
                      </m:sup>
                    </m:sSup>
                    <m:r>
                      <a:rPr lang="en-US" sz="2000" i="0" dirty="0">
                        <a:latin typeface="Cambria Math" panose="02040503050406030204" pitchFamily="18" charset="0"/>
                        <a:cs typeface="Times New Roman" panose="02020603050405020304" pitchFamily="18" charset="0"/>
                      </a:rPr>
                      <m:t>+</m:t>
                    </m:r>
                    <m:r>
                      <a:rPr lang="en-US" sz="2000" i="0" dirty="0">
                        <a:latin typeface="Cambria Math" panose="02040503050406030204" pitchFamily="18" charset="0"/>
                        <a:cs typeface="Times New Roman" panose="02020603050405020304" pitchFamily="18" charset="0"/>
                      </a:rPr>
                      <m:t>1</m:t>
                    </m:r>
                    <m:r>
                      <a:rPr lang="en-US" sz="2000" i="0" dirty="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rPr>
                        </m:ctrlPr>
                      </m:fPr>
                      <m:num>
                        <m:r>
                          <m:rPr>
                            <m:sty m:val="p"/>
                          </m:rPr>
                          <a:rPr lang="en-IN" sz="2000" i="0" dirty="0">
                            <a:latin typeface="Cambria Math" panose="02040503050406030204" pitchFamily="18" charset="0"/>
                          </a:rPr>
                          <m:t>d</m:t>
                        </m:r>
                        <m:r>
                          <m:rPr>
                            <m:sty m:val="p"/>
                          </m:rPr>
                          <a:rPr lang="en-US" sz="2000" i="0">
                            <a:latin typeface="Cambria Math" panose="02040503050406030204" pitchFamily="18" charset="0"/>
                          </a:rPr>
                          <m:t>y</m:t>
                        </m:r>
                      </m:num>
                      <m:den>
                        <m:r>
                          <m:rPr>
                            <m:sty m:val="p"/>
                          </m:rPr>
                          <a:rPr lang="en-US" sz="2000" i="0">
                            <a:latin typeface="Cambria Math" panose="02040503050406030204" pitchFamily="18" charset="0"/>
                          </a:rPr>
                          <m:t>dx</m:t>
                        </m:r>
                      </m:den>
                    </m:f>
                    <m:r>
                      <a:rPr lang="en-US" sz="2000" b="0" i="0" smtClean="0">
                        <a:latin typeface="Cambria Math" panose="02040503050406030204" pitchFamily="18" charset="0"/>
                      </a:rPr>
                      <m:t>−</m:t>
                    </m:r>
                    <m:r>
                      <a:rPr lang="en-US" sz="2000" b="0" i="0" smtClean="0">
                        <a:latin typeface="Cambria Math" panose="02040503050406030204" pitchFamily="18" charset="0"/>
                      </a:rPr>
                      <m:t>2</m:t>
                    </m:r>
                    <m:r>
                      <m:rPr>
                        <m:sty m:val="p"/>
                      </m:rPr>
                      <a:rPr lang="en-US" sz="2000" b="0" i="0" smtClean="0">
                        <a:latin typeface="Cambria Math" panose="02040503050406030204" pitchFamily="18" charset="0"/>
                      </a:rPr>
                      <m:t>xy</m:t>
                    </m:r>
                    <m:r>
                      <a:rPr lang="en-US" sz="2000" b="0" i="0" smtClean="0">
                        <a:latin typeface="Cambria Math" panose="02040503050406030204" pitchFamily="18" charset="0"/>
                      </a:rPr>
                      <m:t>−</m:t>
                    </m:r>
                    <m:r>
                      <a:rPr lang="en-US" sz="2000" b="0" i="0" smtClean="0">
                        <a:latin typeface="Cambria Math" panose="02040503050406030204" pitchFamily="18" charset="0"/>
                      </a:rPr>
                      <m:t>1</m:t>
                    </m:r>
                    <m:r>
                      <a:rPr lang="en-US" sz="2000" b="0" i="0" smtClean="0">
                        <a:latin typeface="Cambria Math" panose="02040503050406030204" pitchFamily="18" charset="0"/>
                      </a:rPr>
                      <m:t>=</m:t>
                    </m:r>
                    <m:r>
                      <a:rPr lang="en-US" sz="2000" b="0" i="0" smtClean="0">
                        <a:latin typeface="Cambria Math" panose="02040503050406030204" pitchFamily="18" charset="0"/>
                      </a:rPr>
                      <m:t>0</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Which is our required differential equation.</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t>			---</a:t>
                </a: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4) </a:t>
                </a:r>
                <a:r>
                  <a:rPr lang="en-US" sz="2000" b="1" dirty="0">
                    <a:solidFill>
                      <a:srgbClr val="FF0000"/>
                    </a:solidFill>
                    <a:latin typeface="Times New Roman" panose="02020603050405020304" pitchFamily="18" charset="0"/>
                    <a:cs typeface="Times New Roman" panose="02020603050405020304" pitchFamily="18" charset="0"/>
                  </a:rPr>
                  <a:t>Form the differential equation by eliminating arbitrary constants a and b  from  </a:t>
                </a:r>
                <a14:m>
                  <m:oMath xmlns:m="http://schemas.openxmlformats.org/officeDocument/2006/math">
                    <m:r>
                      <a:rPr lang="en-US" sz="2000" b="1" i="1">
                        <a:solidFill>
                          <a:srgbClr val="FF0000"/>
                        </a:solidFill>
                        <a:latin typeface="Cambria Math" panose="02040503050406030204" pitchFamily="18" charset="0"/>
                      </a:rPr>
                      <m:t>𝒚</m:t>
                    </m:r>
                    <m:r>
                      <a:rPr lang="en-US" sz="2000" b="1" i="1">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𝒂</m:t>
                    </m:r>
                    <m:r>
                      <a:rPr lang="en-US" sz="2000" b="1" i="1" smtClean="0">
                        <a:solidFill>
                          <a:srgbClr val="FF0000"/>
                        </a:solidFill>
                        <a:latin typeface="Cambria Math" panose="02040503050406030204" pitchFamily="18" charset="0"/>
                      </a:rPr>
                      <m:t> </m:t>
                    </m:r>
                    <m:r>
                      <a:rPr lang="en-US" sz="2000" b="1" i="0" smtClean="0">
                        <a:solidFill>
                          <a:srgbClr val="FF0000"/>
                        </a:solidFill>
                        <a:latin typeface="Cambria Math" panose="02040503050406030204" pitchFamily="18" charset="0"/>
                      </a:rPr>
                      <m:t>𝐬𝐢𝐧</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𝒎𝒙</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𝒃</m:t>
                    </m:r>
                    <m:r>
                      <a:rPr lang="en-US" sz="2000" b="1" i="1" smtClean="0">
                        <a:solidFill>
                          <a:srgbClr val="FF0000"/>
                        </a:solidFill>
                        <a:latin typeface="Cambria Math" panose="02040503050406030204" pitchFamily="18" charset="0"/>
                      </a:rPr>
                      <m:t>)</m:t>
                    </m:r>
                  </m:oMath>
                </a14:m>
                <a:r>
                  <a:rPr lang="en-IN" sz="2000" b="1"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Sol</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Given the equation </a:t>
                </a:r>
                <a14:m>
                  <m:oMath xmlns:m="http://schemas.openxmlformats.org/officeDocument/2006/math">
                    <m:r>
                      <m:rPr>
                        <m:sty m:val="p"/>
                      </m:rPr>
                      <a:rPr lang="en-US" sz="2000" smtClean="0">
                        <a:solidFill>
                          <a:schemeClr val="tx1"/>
                        </a:solidFill>
                        <a:latin typeface="Cambria Math" panose="02040503050406030204" pitchFamily="18" charset="0"/>
                      </a:rPr>
                      <m:t>y</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𝑎</m:t>
                    </m:r>
                    <m:func>
                      <m:funcPr>
                        <m:ctrlPr>
                          <a:rPr lang="en-US" sz="2000" i="1">
                            <a:solidFill>
                              <a:schemeClr val="tx1"/>
                            </a:solidFill>
                            <a:latin typeface="Cambria Math" panose="02040503050406030204" pitchFamily="18" charset="0"/>
                          </a:rPr>
                        </m:ctrlPr>
                      </m:funcPr>
                      <m:fName>
                        <m:r>
                          <m:rPr>
                            <m:sty m:val="p"/>
                          </m:rPr>
                          <a:rPr lang="en-US" sz="2000">
                            <a:solidFill>
                              <a:schemeClr val="tx1"/>
                            </a:solidFill>
                            <a:latin typeface="Cambria Math" panose="02040503050406030204" pitchFamily="18" charset="0"/>
                          </a:rPr>
                          <m:t>sin</m:t>
                        </m:r>
                      </m:fName>
                      <m:e>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𝑚𝑥</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𝑏</m:t>
                            </m:r>
                          </m:e>
                        </m:d>
                      </m:e>
                    </m:func>
                    <m:r>
                      <a:rPr lang="en-US" sz="2000" b="0" i="1">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        </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m:t>
                        </m:r>
                      </m:e>
                    </m:d>
                  </m:oMath>
                </a14:m>
                <a:endParaRPr lang="en-US" sz="2000" b="0" dirty="0" smtClean="0">
                  <a:solidFill>
                    <a:schemeClr val="tx1"/>
                  </a:solidFill>
                  <a:latin typeface="Times New Roman" panose="02020603050405020304" pitchFamily="18" charset="0"/>
                </a:endParaRPr>
              </a:p>
              <a:p>
                <a:pPr marL="0" indent="0">
                  <a:buNone/>
                </a:pPr>
                <a:r>
                  <a:rPr lang="en-IN" sz="2000" dirty="0" smtClean="0">
                    <a:solidFill>
                      <a:srgbClr val="FF0000"/>
                    </a:solidFill>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Differentiate the </a:t>
                </a:r>
                <a:r>
                  <a:rPr lang="en-IN" sz="2000" dirty="0" err="1" smtClean="0">
                    <a:latin typeface="Times New Roman" panose="02020603050405020304" pitchFamily="18" charset="0"/>
                    <a:cs typeface="Times New Roman" panose="02020603050405020304" pitchFamily="18" charset="0"/>
                  </a:rPr>
                  <a:t>eq</a:t>
                </a:r>
                <a:r>
                  <a:rPr lang="en-IN" sz="2000" dirty="0" smtClean="0">
                    <a:latin typeface="Times New Roman" panose="02020603050405020304" pitchFamily="18" charset="0"/>
                    <a:cs typeface="Times New Roman" panose="02020603050405020304" pitchFamily="18" charset="0"/>
                  </a:rPr>
                  <a:t> (1) with respect to x, we get</a:t>
                </a:r>
              </a:p>
              <a:p>
                <a:pPr marL="0" indent="0">
                  <a:buNone/>
                </a:pPr>
                <a:r>
                  <a:rPr lang="en-IN" sz="2000" dirty="0">
                    <a:solidFill>
                      <a:srgbClr val="FF0000"/>
                    </a:solidFill>
                    <a:latin typeface="Times New Roman" panose="02020603050405020304" pitchFamily="18" charset="0"/>
                    <a:cs typeface="Times New Roman" panose="02020603050405020304" pitchFamily="18" charset="0"/>
                  </a:rPr>
                  <a:t> </a:t>
                </a:r>
                <a:r>
                  <a:rPr lang="en-IN" sz="2000" dirty="0" smtClean="0">
                    <a:solidFill>
                      <a:srgbClr val="FF0000"/>
                    </a:solidFill>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r>
                  <a:rPr lang="en-IN" sz="2000" dirty="0" smtClean="0">
                    <a:latin typeface="Cambria Math" panose="02040503050406030204" pitchFamily="18" charset="0"/>
                    <a:ea typeface="Cambria Math" panose="02040503050406030204" pitchFamily="18" charset="0"/>
                    <a:cs typeface="Times New Roman" panose="02020603050405020304" pitchFamily="18" charset="0"/>
                  </a:rPr>
                  <a:t>⇒</a:t>
                </a:r>
                <a:r>
                  <a:rPr lang="en-IN" sz="2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dirty="0">
                            <a:latin typeface="Cambria Math" panose="02040503050406030204" pitchFamily="18" charset="0"/>
                          </a:rPr>
                        </m:ctrlPr>
                      </m:fPr>
                      <m:num>
                        <m:r>
                          <a:rPr lang="en-IN" sz="2000" i="1" dirty="0">
                            <a:latin typeface="Cambria Math" panose="02040503050406030204" pitchFamily="18" charset="0"/>
                          </a:rPr>
                          <m:t>𝑑</m:t>
                        </m:r>
                        <m:r>
                          <m:rPr>
                            <m:sty m:val="p"/>
                          </m:rPr>
                          <a:rPr lang="en-US" sz="2000" i="1">
                            <a:latin typeface="Cambria Math" panose="02040503050406030204" pitchFamily="18" charset="0"/>
                          </a:rPr>
                          <m:t>y</m:t>
                        </m:r>
                      </m:num>
                      <m:den>
                        <m:r>
                          <a:rPr lang="en-US" sz="2000" i="1">
                            <a:latin typeface="Cambria Math" panose="02040503050406030204" pitchFamily="18" charset="0"/>
                          </a:rPr>
                          <m:t>𝑑𝑥</m:t>
                        </m:r>
                      </m:den>
                    </m:f>
                    <m:r>
                      <a:rPr lang="en-US" sz="2000" b="0" i="0" smtClean="0">
                        <a:latin typeface="Cambria Math" panose="02040503050406030204" pitchFamily="18" charset="0"/>
                      </a:rPr>
                      <m:t>=</m:t>
                    </m:r>
                    <m:r>
                      <m:rPr>
                        <m:sty m:val="p"/>
                      </m:rPr>
                      <a:rPr lang="en-US" sz="2000" b="0" i="0" smtClean="0">
                        <a:latin typeface="Cambria Math" panose="02040503050406030204" pitchFamily="18" charset="0"/>
                      </a:rPr>
                      <m:t>a</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cos</m:t>
                    </m:r>
                    <m:r>
                      <a:rPr lang="en-US" sz="2000" b="0" i="0" smtClean="0">
                        <a:latin typeface="Cambria Math" panose="02040503050406030204" pitchFamily="18" charset="0"/>
                      </a:rPr>
                      <m:t> </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mx</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b</m:t>
                        </m:r>
                      </m:e>
                    </m:d>
                    <m:r>
                      <a:rPr lang="en-US" sz="2000" b="0" i="0" smtClean="0">
                        <a:latin typeface="Cambria Math" panose="02040503050406030204" pitchFamily="18" charset="0"/>
                      </a:rPr>
                      <m:t>. </m:t>
                    </m:r>
                    <m:r>
                      <m:rPr>
                        <m:sty m:val="p"/>
                      </m:rPr>
                      <a:rPr lang="en-US" sz="2000" b="0" i="0" smtClean="0">
                        <a:latin typeface="Cambria Math" panose="02040503050406030204" pitchFamily="18" charset="0"/>
                      </a:rPr>
                      <m:t>m</m:t>
                    </m:r>
                  </m:oMath>
                </a14:m>
                <a:endParaRPr lang="en-IN"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IN"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43346" y="568035"/>
                <a:ext cx="11443854" cy="5608927"/>
              </a:xfrm>
              <a:blipFill>
                <a:blip r:embed="rId2"/>
                <a:stretch>
                  <a:fillRect l="-586" t="-217"/>
                </a:stretch>
              </a:blipFill>
            </p:spPr>
            <p:txBody>
              <a:bodyPr/>
              <a:lstStyle/>
              <a:p>
                <a:r>
                  <a:rPr lang="en-US">
                    <a:noFill/>
                  </a:rPr>
                  <a:t> </a:t>
                </a:r>
              </a:p>
            </p:txBody>
          </p:sp>
        </mc:Fallback>
      </mc:AlternateContent>
    </p:spTree>
    <p:extLst>
      <p:ext uri="{BB962C8B-B14F-4D97-AF65-F5344CB8AC3E}">
        <p14:creationId xmlns:p14="http://schemas.microsoft.com/office/powerpoint/2010/main" val="18107217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2087</TotalTime>
  <Words>1212</Words>
  <Application>Microsoft Office PowerPoint</Application>
  <PresentationFormat>Widescreen</PresentationFormat>
  <Paragraphs>936</Paragraphs>
  <Slides>81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Arial</vt:lpstr>
      <vt:lpstr>Arial Rounded MT Bold</vt:lpstr>
      <vt:lpstr>Calibri</vt:lpstr>
      <vt:lpstr>Cambria Math</vt:lpstr>
      <vt:lpstr>Tahoma</vt:lpstr>
      <vt:lpstr>Times New Roman</vt:lpstr>
      <vt:lpstr>Trebuchet MS</vt:lpstr>
      <vt:lpstr>Wingdings 3</vt:lpstr>
      <vt:lpstr>Facet</vt:lpstr>
      <vt:lpstr>Differential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c:title>
  <dc:creator>Jashu</dc:creator>
  <cp:lastModifiedBy>Welcome</cp:lastModifiedBy>
  <cp:revision>237</cp:revision>
  <dcterms:created xsi:type="dcterms:W3CDTF">2022-11-02T04:38:27Z</dcterms:created>
  <dcterms:modified xsi:type="dcterms:W3CDTF">2023-07-02T16:45:20Z</dcterms:modified>
</cp:coreProperties>
</file>